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259" r:id="rId2"/>
    <p:sldId id="258" r:id="rId3"/>
    <p:sldId id="270" r:id="rId4"/>
    <p:sldId id="908" r:id="rId5"/>
    <p:sldId id="905" r:id="rId6"/>
    <p:sldId id="906" r:id="rId7"/>
    <p:sldId id="907" r:id="rId8"/>
    <p:sldId id="268" r:id="rId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5" d="100"/>
          <a:sy n="55" d="100"/>
        </p:scale>
        <p:origin x="72" y="13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239839</c:v>
                </c:pt>
                <c:pt idx="3">
                  <c:v>217051</c:v>
                </c:pt>
                <c:pt idx="4">
                  <c:v>280216</c:v>
                </c:pt>
                <c:pt idx="5">
                  <c:v>338797</c:v>
                </c:pt>
                <c:pt idx="6">
                  <c:v>375813</c:v>
                </c:pt>
                <c:pt idx="7">
                  <c:v>335701</c:v>
                </c:pt>
                <c:pt idx="8">
                  <c:v>311147</c:v>
                </c:pt>
                <c:pt idx="9">
                  <c:v>330340</c:v>
                </c:pt>
                <c:pt idx="10">
                  <c:v>337303</c:v>
                </c:pt>
                <c:pt idx="11">
                  <c:v>336536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Sheet1!$G$1</c:f>
              <c:strCache>
                <c:ptCount val="1"/>
                <c:pt idx="0">
                  <c:v>2022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Sheet1!$G$2:$G$13</c:f>
              <c:numCache>
                <c:formatCode>General</c:formatCode>
                <c:ptCount val="12"/>
                <c:pt idx="0">
                  <c:v>269474</c:v>
                </c:pt>
                <c:pt idx="1">
                  <c:v>286759</c:v>
                </c:pt>
                <c:pt idx="2">
                  <c:v>371134</c:v>
                </c:pt>
                <c:pt idx="3">
                  <c:v>328122</c:v>
                </c:pt>
                <c:pt idx="4">
                  <c:v>365388</c:v>
                </c:pt>
                <c:pt idx="5">
                  <c:v>389192</c:v>
                </c:pt>
                <c:pt idx="6">
                  <c:v>393300</c:v>
                </c:pt>
                <c:pt idx="7">
                  <c:v>364933</c:v>
                </c:pt>
                <c:pt idx="8">
                  <c:v>352384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11/1/2022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11/1/2022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11/1/2022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11/1/2022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11/1/2022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11/1/2022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11/1/2022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11/1/2022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November 8, 2022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US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  <a:p>
            <a:r>
              <a:rPr lang="en-US" dirty="0"/>
              <a:t>Mississippi River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79C4A3-C375-481E-99BD-A72EA0EE7C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971"/>
            <a:ext cx="9144000" cy="6492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26189-B3FE-4A9D-A08C-DE24C77E1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Railroad/Labor Issue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21E4F-D34E-4DB0-9271-153BB4963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896" y="1438763"/>
            <a:ext cx="7864719" cy="492686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New national agreement negotiated in September</a:t>
            </a:r>
          </a:p>
          <a:p>
            <a:r>
              <a:rPr lang="en-US" dirty="0"/>
              <a:t>Ratification status (as of Nov. 7):</a:t>
            </a:r>
          </a:p>
          <a:p>
            <a:pPr lvl="1"/>
            <a:r>
              <a:rPr lang="en-US" dirty="0"/>
              <a:t>Seven unions have ratified</a:t>
            </a:r>
          </a:p>
          <a:p>
            <a:pPr lvl="1"/>
            <a:r>
              <a:rPr lang="en-US" dirty="0"/>
              <a:t>Two unions rejected</a:t>
            </a:r>
          </a:p>
          <a:p>
            <a:pPr lvl="1"/>
            <a:r>
              <a:rPr lang="en-US" dirty="0"/>
              <a:t>Three unions still voting</a:t>
            </a:r>
          </a:p>
          <a:p>
            <a:r>
              <a:rPr lang="en-US" dirty="0"/>
              <a:t>Expect votes to be completed by Nov. 21</a:t>
            </a:r>
          </a:p>
          <a:p>
            <a:r>
              <a:rPr lang="en-US" dirty="0"/>
              <a:t>Cooling-off period expires Dec. 9, but one union that voted to reject could have a work stoppage as early as Nov. 19</a:t>
            </a:r>
          </a:p>
          <a:p>
            <a:r>
              <a:rPr lang="en-US" dirty="0"/>
              <a:t>Next steps:</a:t>
            </a:r>
          </a:p>
          <a:p>
            <a:pPr lvl="1"/>
            <a:r>
              <a:rPr lang="en-US" dirty="0"/>
              <a:t>Renegotiate labor deal</a:t>
            </a:r>
          </a:p>
          <a:p>
            <a:pPr lvl="1"/>
            <a:r>
              <a:rPr lang="en-US" dirty="0"/>
              <a:t>Congressional intervention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912991-E681-419D-8E04-58E303C02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76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26883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September 2022)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79E927-729A-4138-A80F-CEC5558BF315}"/>
              </a:ext>
            </a:extLst>
          </p:cNvPr>
          <p:cNvSpPr txBox="1"/>
          <p:nvPr/>
        </p:nvSpPr>
        <p:spPr>
          <a:xfrm>
            <a:off x="394283" y="6342077"/>
            <a:ext cx="6417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Commercial service in Dubuque ended September 7, 2022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8D8FE8-7F52-4E62-9A2F-1A5EA6C8E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24558F-3645-4011-9A5B-32430FD47F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6965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91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Mississippi River - Drought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899"/>
            <a:ext cx="7886700" cy="497833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Drought causing lower Mississippi River water levels to approach record lows</a:t>
            </a:r>
          </a:p>
          <a:p>
            <a:pPr lvl="1"/>
            <a:r>
              <a:rPr lang="en-US" dirty="0"/>
              <a:t>Fewer barges per tow</a:t>
            </a:r>
          </a:p>
          <a:p>
            <a:pPr lvl="1"/>
            <a:r>
              <a:rPr lang="en-US" dirty="0"/>
              <a:t>Barges filled with less grain</a:t>
            </a:r>
          </a:p>
          <a:p>
            <a:pPr lvl="1"/>
            <a:r>
              <a:rPr lang="en-US" dirty="0"/>
              <a:t>One-way traffic - bottlenecks</a:t>
            </a:r>
          </a:p>
          <a:p>
            <a:r>
              <a:rPr lang="en-US" dirty="0"/>
              <a:t>About 60 percent of all corn and grain exports traverse the Mississippi River</a:t>
            </a:r>
          </a:p>
          <a:p>
            <a:r>
              <a:rPr lang="en-US" dirty="0"/>
              <a:t>Increasing transportation costs</a:t>
            </a:r>
          </a:p>
          <a:p>
            <a:pPr lvl="1"/>
            <a:r>
              <a:rPr lang="en-US" dirty="0"/>
              <a:t>Nearly tripling of rates</a:t>
            </a:r>
          </a:p>
          <a:p>
            <a:pPr lvl="1"/>
            <a:r>
              <a:rPr lang="en-US" dirty="0"/>
              <a:t>Less competitive on export market</a:t>
            </a:r>
          </a:p>
          <a:p>
            <a:r>
              <a:rPr lang="en-US" dirty="0"/>
              <a:t>Lower prices given increased supplies</a:t>
            </a:r>
          </a:p>
          <a:p>
            <a:r>
              <a:rPr lang="en-US" dirty="0"/>
              <a:t>Potential impact on fertilizer transport in spring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86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26282</TotalTime>
  <Words>194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Railroad/Labor Issue</vt:lpstr>
      <vt:lpstr>Monthly Passenger Counts at Iowa’s Eight Commercial Service Airports (through September 2022)</vt:lpstr>
      <vt:lpstr>PowerPoint Presentation</vt:lpstr>
      <vt:lpstr>Mississippi River - Drought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208</cp:revision>
  <cp:lastPrinted>2022-10-06T13:06:52Z</cp:lastPrinted>
  <dcterms:created xsi:type="dcterms:W3CDTF">2020-06-02T12:58:37Z</dcterms:created>
  <dcterms:modified xsi:type="dcterms:W3CDTF">2022-11-07T16:22:03Z</dcterms:modified>
</cp:coreProperties>
</file>