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9" r:id="rId2"/>
    <p:sldId id="258" r:id="rId3"/>
    <p:sldId id="270" r:id="rId4"/>
    <p:sldId id="908" r:id="rId5"/>
    <p:sldId id="905" r:id="rId6"/>
    <p:sldId id="906" r:id="rId7"/>
    <p:sldId id="907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" y="13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  <c:pt idx="2">
                  <c:v>371134</c:v>
                </c:pt>
                <c:pt idx="3">
                  <c:v>328122</c:v>
                </c:pt>
                <c:pt idx="4">
                  <c:v>365388</c:v>
                </c:pt>
                <c:pt idx="5">
                  <c:v>389192</c:v>
                </c:pt>
                <c:pt idx="6">
                  <c:v>393300</c:v>
                </c:pt>
                <c:pt idx="7">
                  <c:v>364933</c:v>
                </c:pt>
                <c:pt idx="8">
                  <c:v>352384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November 8,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  <a:p>
            <a:r>
              <a:rPr lang="en-US" dirty="0"/>
              <a:t>Mississippi River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79C4A3-C375-481E-99BD-A72EA0EE7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971"/>
            <a:ext cx="9144000" cy="649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6189-B3FE-4A9D-A08C-DE24C77E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Railroad/Labor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21E4F-D34E-4DB0-9271-153BB4963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896" y="1438763"/>
            <a:ext cx="7864719" cy="49268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New national agreement negotiated in September</a:t>
            </a:r>
          </a:p>
          <a:p>
            <a:r>
              <a:rPr lang="en-US" dirty="0"/>
              <a:t>Ratification status (as of Nov. 7):</a:t>
            </a:r>
          </a:p>
          <a:p>
            <a:pPr lvl="1"/>
            <a:r>
              <a:rPr lang="en-US" dirty="0"/>
              <a:t>Seven unions have ratified</a:t>
            </a:r>
          </a:p>
          <a:p>
            <a:pPr lvl="1"/>
            <a:r>
              <a:rPr lang="en-US" dirty="0"/>
              <a:t>Two unions rejected</a:t>
            </a:r>
          </a:p>
          <a:p>
            <a:pPr lvl="1"/>
            <a:r>
              <a:rPr lang="en-US" dirty="0"/>
              <a:t>Three unions still voting</a:t>
            </a:r>
          </a:p>
          <a:p>
            <a:r>
              <a:rPr lang="en-US" dirty="0"/>
              <a:t>Expect votes to be completed by Nov. 21</a:t>
            </a:r>
          </a:p>
          <a:p>
            <a:r>
              <a:rPr lang="en-US" dirty="0"/>
              <a:t>Cooling-off period expires Dec. 9, but one union that voted to reject could have a work stoppage as early as Nov. 19</a:t>
            </a:r>
          </a:p>
          <a:p>
            <a:r>
              <a:rPr lang="en-US" dirty="0"/>
              <a:t>Next steps:</a:t>
            </a:r>
          </a:p>
          <a:p>
            <a:pPr lvl="1"/>
            <a:r>
              <a:rPr lang="en-US" dirty="0"/>
              <a:t>Renegotiate labor deal</a:t>
            </a:r>
          </a:p>
          <a:p>
            <a:pPr lvl="1"/>
            <a:r>
              <a:rPr lang="en-US" dirty="0"/>
              <a:t>Congressional intervention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12991-E681-419D-8E04-58E303C0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7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26883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September 2022)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9E927-729A-4138-A80F-CEC5558BF315}"/>
              </a:ext>
            </a:extLst>
          </p:cNvPr>
          <p:cNvSpPr txBox="1"/>
          <p:nvPr/>
        </p:nvSpPr>
        <p:spPr>
          <a:xfrm>
            <a:off x="394283" y="6342077"/>
            <a:ext cx="6417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Commercial service in Dubuque ended September 7, 2022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8FE8-7F52-4E62-9A2F-1A5EA6C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24558F-3645-4011-9A5B-32430FD47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965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Mississippi River - Drought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899"/>
            <a:ext cx="7886700" cy="49783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Drought causing lower Mississippi River water levels to approach record lows</a:t>
            </a:r>
          </a:p>
          <a:p>
            <a:pPr lvl="1"/>
            <a:r>
              <a:rPr lang="en-US" dirty="0"/>
              <a:t>Fewer barges per tow</a:t>
            </a:r>
          </a:p>
          <a:p>
            <a:pPr lvl="1"/>
            <a:r>
              <a:rPr lang="en-US" dirty="0"/>
              <a:t>Barges filled with less grain</a:t>
            </a:r>
          </a:p>
          <a:p>
            <a:pPr lvl="1"/>
            <a:r>
              <a:rPr lang="en-US" dirty="0"/>
              <a:t>One-way traffic - bottlenecks</a:t>
            </a:r>
          </a:p>
          <a:p>
            <a:r>
              <a:rPr lang="en-US" dirty="0"/>
              <a:t>About 60 percent of all corn and grain exports traverse the Mississippi River</a:t>
            </a:r>
          </a:p>
          <a:p>
            <a:r>
              <a:rPr lang="en-US" dirty="0"/>
              <a:t>Increasing transportation costs</a:t>
            </a:r>
          </a:p>
          <a:p>
            <a:pPr lvl="1"/>
            <a:r>
              <a:rPr lang="en-US" dirty="0"/>
              <a:t>Nearly tripling of rates</a:t>
            </a:r>
          </a:p>
          <a:p>
            <a:pPr lvl="1"/>
            <a:r>
              <a:rPr lang="en-US" dirty="0"/>
              <a:t>Less competitive on export market</a:t>
            </a:r>
          </a:p>
          <a:p>
            <a:r>
              <a:rPr lang="en-US" dirty="0"/>
              <a:t>Lower prices given increased supplies</a:t>
            </a:r>
          </a:p>
          <a:p>
            <a:r>
              <a:rPr lang="en-US" dirty="0"/>
              <a:t>Potential impact on fertilizer transport in spring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6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26282</TotalTime>
  <Words>194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Railroad/Labor Issue</vt:lpstr>
      <vt:lpstr>Monthly Passenger Counts at Iowa’s Eight Commercial Service Airports (through September 2022)</vt:lpstr>
      <vt:lpstr>PowerPoint Presentation</vt:lpstr>
      <vt:lpstr>Mississippi River - Drought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208</cp:revision>
  <cp:lastPrinted>2022-10-06T13:06:52Z</cp:lastPrinted>
  <dcterms:created xsi:type="dcterms:W3CDTF">2020-06-02T12:58:37Z</dcterms:created>
  <dcterms:modified xsi:type="dcterms:W3CDTF">2022-11-07T16:22:03Z</dcterms:modified>
</cp:coreProperties>
</file>