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5" r:id="rId4"/>
    <p:sldId id="333" r:id="rId5"/>
    <p:sldId id="364" r:id="rId6"/>
    <p:sldId id="371"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134" autoAdjust="0"/>
  </p:normalViewPr>
  <p:slideViewPr>
    <p:cSldViewPr>
      <p:cViewPr varScale="1">
        <p:scale>
          <a:sx n="98" d="100"/>
          <a:sy n="98" d="100"/>
        </p:scale>
        <p:origin x="157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11/1/2023</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11/1/2023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November 14, 2023</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5549512"/>
            <a:ext cx="8208912" cy="1228008"/>
          </a:xfrm>
          <a:prstGeom prst="rect">
            <a:avLst/>
          </a:prstGeom>
        </p:spPr>
        <p:txBody>
          <a:bodyPr vert="horz" lIns="91440" tIns="45720" rIns="91440" bIns="45720" rtlCol="0">
            <a:normAutofit/>
          </a:bodyPr>
          <a:lstStyle/>
          <a:p>
            <a:pPr marL="0" lvl="1" indent="0">
              <a:lnSpc>
                <a:spcPct val="120000"/>
              </a:lnSpc>
              <a:buNone/>
            </a:pPr>
            <a:r>
              <a:rPr lang="en-US" sz="1100" baseline="30000" dirty="0"/>
              <a:t>1</a:t>
            </a:r>
            <a:r>
              <a:rPr lang="en-US" sz="1100" dirty="0"/>
              <a:t> Calculation based on FY2023 average monthly RISE RUTF revenue of $979,972 to the city RISE fund and $489,986 to the county RISE fund.  As of 9/30/2023, FY2024 is 25.0% complete. </a:t>
            </a:r>
          </a:p>
          <a:p>
            <a:pPr marL="0" lvl="1" indent="0">
              <a:lnSpc>
                <a:spcPct val="120000"/>
              </a:lnSpc>
              <a:buNone/>
            </a:pPr>
            <a:r>
              <a:rPr lang="en-US" sz="1100" baseline="30000" dirty="0"/>
              <a:t>2</a:t>
            </a:r>
            <a:r>
              <a:rPr lang="en-US" sz="1100" dirty="0"/>
              <a:t> Actual RISE revenue includes RUTF revenue, loan repayments, and project settlements.  These revenue sources are variable and are not included in projections.</a:t>
            </a:r>
          </a:p>
          <a:p>
            <a:pPr marL="0" lvl="1" indent="0">
              <a:lnSpc>
                <a:spcPct val="120000"/>
              </a:lnSpc>
              <a:buNone/>
            </a:pPr>
            <a:r>
              <a:rPr lang="en-US" sz="1100" baseline="30000" dirty="0"/>
              <a:t>3</a:t>
            </a:r>
            <a:r>
              <a:rPr lang="en-US" sz="1100" dirty="0"/>
              <a:t> Award of $402,057 to Story City in October 2023 is not reflected in the outstanding commitments as of 9/30/2023.</a:t>
            </a:r>
          </a:p>
          <a:p>
            <a:pPr marL="0" lvl="1" indent="0">
              <a:lnSpc>
                <a:spcPct val="120000"/>
              </a:lnSpc>
              <a:buNone/>
            </a:pPr>
            <a:endParaRPr lang="en-US" sz="110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4" y="1104984"/>
            <a:ext cx="8928991" cy="360040"/>
          </a:xfrm>
        </p:spPr>
        <p:txBody>
          <a:bodyPr>
            <a:noAutofit/>
          </a:bodyPr>
          <a:lstStyle/>
          <a:p>
            <a:r>
              <a:rPr lang="en-US" sz="3400" b="1" dirty="0">
                <a:solidFill>
                  <a:schemeClr val="tx2"/>
                </a:solidFill>
              </a:rPr>
              <a:t>Monthly Program Financial Report</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3943542229"/>
              </p:ext>
            </p:extLst>
          </p:nvPr>
        </p:nvGraphicFramePr>
        <p:xfrm>
          <a:off x="467544" y="1877312"/>
          <a:ext cx="8208912" cy="36722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1223671175"/>
                    </a:ext>
                  </a:extLst>
                </a:gridCol>
                <a:gridCol w="2152088">
                  <a:extLst>
                    <a:ext uri="{9D8B030D-6E8A-4147-A177-3AD203B41FA5}">
                      <a16:colId xmlns:a16="http://schemas.microsoft.com/office/drawing/2014/main" val="2782411665"/>
                    </a:ext>
                  </a:extLst>
                </a:gridCol>
                <a:gridCol w="2168392">
                  <a:extLst>
                    <a:ext uri="{9D8B030D-6E8A-4147-A177-3AD203B41FA5}">
                      <a16:colId xmlns:a16="http://schemas.microsoft.com/office/drawing/2014/main" val="77337432"/>
                    </a:ext>
                  </a:extLst>
                </a:gridCol>
              </a:tblGrid>
              <a:tr h="360040">
                <a:tc>
                  <a:txBody>
                    <a:bodyPr/>
                    <a:lstStyle/>
                    <a:p>
                      <a:endParaRPr lang="en-US" sz="1500" b="0" i="1" dirty="0">
                        <a:latin typeface="PT Sans" panose="020B0503020203020204" pitchFamily="34" charset="0"/>
                      </a:endParaRPr>
                    </a:p>
                  </a:txBody>
                  <a:tcPr>
                    <a:solidFill>
                      <a:schemeClr val="tx1"/>
                    </a:solidFill>
                  </a:tcPr>
                </a:tc>
                <a:tc>
                  <a:txBody>
                    <a:bodyPr/>
                    <a:lstStyle/>
                    <a:p>
                      <a:pPr algn="ctr"/>
                      <a:r>
                        <a:rPr lang="en-US" sz="1500" b="1" dirty="0">
                          <a:latin typeface="PT Sans" panose="020B0503020203020204"/>
                        </a:rPr>
                        <a:t>City RISE Fund</a:t>
                      </a:r>
                    </a:p>
                  </a:txBody>
                  <a:tcPr>
                    <a:solidFill>
                      <a:schemeClr val="tx1"/>
                    </a:solidFill>
                  </a:tcPr>
                </a:tc>
                <a:tc>
                  <a:txBody>
                    <a:bodyPr/>
                    <a:lstStyle/>
                    <a:p>
                      <a:pPr algn="ctr"/>
                      <a:r>
                        <a:rPr lang="en-US" sz="1500" b="1" dirty="0">
                          <a:latin typeface="PT Sans" panose="020B0503020203020204"/>
                        </a:rPr>
                        <a:t>County RISE Fund</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FY2024 Projected Total RISE Road Use Tax Fund (RUTF) Revenue </a:t>
                      </a:r>
                      <a:r>
                        <a:rPr lang="en-US" sz="1500" b="0" baseline="30000" dirty="0">
                          <a:solidFill>
                            <a:schemeClr val="bg1"/>
                          </a:solidFill>
                          <a:latin typeface="PT Sans" panose="020B0503020203020204"/>
                        </a:rPr>
                        <a:t>1</a:t>
                      </a:r>
                    </a:p>
                  </a:txBody>
                  <a:tcPr>
                    <a:solidFill>
                      <a:schemeClr val="tx1"/>
                    </a:solidFill>
                  </a:tcPr>
                </a:tc>
                <a:tc>
                  <a:txBody>
                    <a:bodyPr/>
                    <a:lstStyle/>
                    <a:p>
                      <a:pPr algn="ctr"/>
                      <a:r>
                        <a:rPr lang="en-US" sz="1500" dirty="0">
                          <a:latin typeface="PT Sans" panose="020B0503020203020204"/>
                        </a:rPr>
                        <a:t>$11,759,666</a:t>
                      </a:r>
                    </a:p>
                  </a:txBody>
                  <a:tcPr/>
                </a:tc>
                <a:tc>
                  <a:txBody>
                    <a:bodyPr/>
                    <a:lstStyle/>
                    <a:p>
                      <a:pPr algn="ctr"/>
                      <a:r>
                        <a:rPr lang="en-US" sz="1500" dirty="0">
                          <a:latin typeface="PT Sans" panose="020B0503020203020204"/>
                        </a:rPr>
                        <a:t>$5,879,833</a:t>
                      </a:r>
                    </a:p>
                  </a:txBody>
                  <a:tcPr/>
                </a:tc>
                <a:extLst>
                  <a:ext uri="{0D108BD9-81ED-4DB2-BD59-A6C34878D82A}">
                    <a16:rowId xmlns:a16="http://schemas.microsoft.com/office/drawing/2014/main" val="3090453463"/>
                  </a:ext>
                </a:extLst>
              </a:tr>
              <a:tr h="508000">
                <a:tc>
                  <a:txBody>
                    <a:bodyPr/>
                    <a:lstStyle/>
                    <a:p>
                      <a:r>
                        <a:rPr lang="en-US" sz="1500" b="0" dirty="0">
                          <a:solidFill>
                            <a:schemeClr val="bg1"/>
                          </a:solidFill>
                          <a:latin typeface="PT Sans" panose="020B0503020203020204"/>
                        </a:rPr>
                        <a:t>Actual RISE Revenue Received as of 9/30/2023 </a:t>
                      </a:r>
                      <a:r>
                        <a:rPr lang="en-US" sz="1500" b="0" baseline="30000" dirty="0">
                          <a:solidFill>
                            <a:schemeClr val="bg1"/>
                          </a:solidFill>
                          <a:latin typeface="PT Sans" panose="020B0503020203020204"/>
                        </a:rPr>
                        <a:t>2</a:t>
                      </a:r>
                    </a:p>
                    <a:p>
                      <a:r>
                        <a:rPr lang="en-US" sz="1200" b="0" dirty="0">
                          <a:solidFill>
                            <a:schemeClr val="bg1"/>
                          </a:solidFill>
                          <a:latin typeface="PT Sans" panose="020B0503020203020204"/>
                        </a:rPr>
                        <a:t>(% of FY2024 Projected Revenue)</a:t>
                      </a:r>
                      <a:endParaRPr lang="en-US" sz="1500" b="0" baseline="30000" dirty="0">
                        <a:solidFill>
                          <a:schemeClr val="bg1"/>
                        </a:solidFill>
                        <a:latin typeface="PT Sans" panose="020B0503020203020204"/>
                      </a:endParaRPr>
                    </a:p>
                  </a:txBody>
                  <a:tcPr>
                    <a:solidFill>
                      <a:schemeClr val="tx1"/>
                    </a:solidFill>
                  </a:tcPr>
                </a:tc>
                <a:tc>
                  <a:txBody>
                    <a:bodyPr/>
                    <a:lstStyle/>
                    <a:p>
                      <a:pPr algn="ctr"/>
                      <a:r>
                        <a:rPr lang="en-US" sz="1500" dirty="0">
                          <a:latin typeface="PT Sans" panose="020B0503020203020204"/>
                        </a:rPr>
                        <a:t>$3,195,181 (27.2%)</a:t>
                      </a:r>
                    </a:p>
                  </a:txBody>
                  <a:tcPr/>
                </a:tc>
                <a:tc>
                  <a:txBody>
                    <a:bodyPr/>
                    <a:lstStyle/>
                    <a:p>
                      <a:pPr algn="ctr"/>
                      <a:r>
                        <a:rPr lang="en-US" sz="1500" dirty="0">
                          <a:latin typeface="PT Sans" panose="020B0503020203020204"/>
                        </a:rPr>
                        <a:t>$1,494,421 (25.4%)</a:t>
                      </a:r>
                    </a:p>
                  </a:txBody>
                  <a:tcPr/>
                </a:tc>
                <a:extLst>
                  <a:ext uri="{0D108BD9-81ED-4DB2-BD59-A6C34878D82A}">
                    <a16:rowId xmlns:a16="http://schemas.microsoft.com/office/drawing/2014/main" val="1071741164"/>
                  </a:ext>
                </a:extLst>
              </a:tr>
              <a:tr h="508000">
                <a:tc>
                  <a:txBody>
                    <a:bodyPr/>
                    <a:lstStyle/>
                    <a:p>
                      <a:r>
                        <a:rPr lang="en-US" sz="1500" b="0" dirty="0">
                          <a:solidFill>
                            <a:schemeClr val="bg1"/>
                          </a:solidFill>
                          <a:latin typeface="PT Sans" panose="020B0503020203020204"/>
                        </a:rPr>
                        <a:t>FY2024 RISE Funds Awarded as of 9/30/23</a:t>
                      </a:r>
                    </a:p>
                    <a:p>
                      <a:r>
                        <a:rPr lang="en-US" sz="1200" b="0" dirty="0">
                          <a:solidFill>
                            <a:schemeClr val="bg1"/>
                          </a:solidFill>
                          <a:latin typeface="PT Sans" panose="020B0503020203020204"/>
                        </a:rPr>
                        <a:t>(% of Projected Total RUTF committed) </a:t>
                      </a:r>
                      <a:endParaRPr lang="en-US" sz="1500" b="0" baseline="30000" dirty="0">
                        <a:solidFill>
                          <a:schemeClr val="bg1"/>
                        </a:solidFill>
                        <a:latin typeface="PT Sans" panose="020B0503020203020204"/>
                      </a:endParaRPr>
                    </a:p>
                  </a:txBody>
                  <a:tcPr>
                    <a:solidFill>
                      <a:schemeClr val="tx1"/>
                    </a:solidFill>
                  </a:tcPr>
                </a:tc>
                <a:tc>
                  <a:txBody>
                    <a:bodyPr/>
                    <a:lstStyle/>
                    <a:p>
                      <a:pPr algn="ctr"/>
                      <a:r>
                        <a:rPr lang="en-US" sz="1500" dirty="0">
                          <a:latin typeface="PT Sans" panose="020B0503020203020204"/>
                        </a:rPr>
                        <a:t>$2,205,356 (18.8%)</a:t>
                      </a:r>
                    </a:p>
                  </a:txBody>
                  <a:tcPr/>
                </a:tc>
                <a:tc>
                  <a:txBody>
                    <a:bodyPr/>
                    <a:lstStyle/>
                    <a:p>
                      <a:pPr algn="ctr"/>
                      <a:r>
                        <a:rPr lang="en-US" sz="1500" dirty="0">
                          <a:latin typeface="PT Sans" panose="020B0503020203020204"/>
                        </a:rPr>
                        <a:t>$0 (0%)</a:t>
                      </a:r>
                    </a:p>
                  </a:txBody>
                  <a:tcPr/>
                </a:tc>
                <a:extLst>
                  <a:ext uri="{0D108BD9-81ED-4DB2-BD59-A6C34878D82A}">
                    <a16:rowId xmlns:a16="http://schemas.microsoft.com/office/drawing/2014/main" val="445418166"/>
                  </a:ext>
                </a:extLst>
              </a:tr>
              <a:tr h="508000">
                <a:tc>
                  <a:txBody>
                    <a:bodyPr/>
                    <a:lstStyle/>
                    <a:p>
                      <a:r>
                        <a:rPr lang="en-US" sz="1500" b="0" dirty="0">
                          <a:solidFill>
                            <a:schemeClr val="bg1"/>
                          </a:solidFill>
                          <a:latin typeface="PT Sans" panose="020B0503020203020204"/>
                        </a:rPr>
                        <a:t>Fund Balance as of 9/30/23</a:t>
                      </a:r>
                    </a:p>
                  </a:txBody>
                  <a:tcPr>
                    <a:solidFill>
                      <a:schemeClr val="tx1"/>
                    </a:solidFill>
                  </a:tcPr>
                </a:tc>
                <a:tc>
                  <a:txBody>
                    <a:bodyPr/>
                    <a:lstStyle/>
                    <a:p>
                      <a:pPr algn="ctr"/>
                      <a:r>
                        <a:rPr lang="en-US" sz="1500" dirty="0">
                          <a:solidFill>
                            <a:schemeClr val="tx1"/>
                          </a:solidFill>
                          <a:latin typeface="PT Sans" panose="020B0503020203020204"/>
                        </a:rPr>
                        <a:t>$53,447,377</a:t>
                      </a:r>
                    </a:p>
                  </a:txBody>
                  <a:tcPr/>
                </a:tc>
                <a:tc>
                  <a:txBody>
                    <a:bodyPr/>
                    <a:lstStyle/>
                    <a:p>
                      <a:pPr algn="ctr"/>
                      <a:r>
                        <a:rPr lang="en-US" sz="1500" dirty="0">
                          <a:solidFill>
                            <a:schemeClr val="tx1"/>
                          </a:solidFill>
                          <a:latin typeface="PT Sans" panose="020B0503020203020204"/>
                        </a:rPr>
                        <a:t>$17,631,341</a:t>
                      </a:r>
                    </a:p>
                  </a:txBody>
                  <a:tcPr/>
                </a:tc>
                <a:extLst>
                  <a:ext uri="{0D108BD9-81ED-4DB2-BD59-A6C34878D82A}">
                    <a16:rowId xmlns:a16="http://schemas.microsoft.com/office/drawing/2014/main" val="214426443"/>
                  </a:ext>
                </a:extLst>
              </a:tr>
              <a:tr h="508000">
                <a:tc>
                  <a:txBody>
                    <a:bodyPr/>
                    <a:lstStyle/>
                    <a:p>
                      <a:r>
                        <a:rPr lang="en-US" sz="1500" b="0" dirty="0">
                          <a:solidFill>
                            <a:schemeClr val="bg1"/>
                          </a:solidFill>
                          <a:latin typeface="PT Sans" panose="020B0503020203020204"/>
                        </a:rPr>
                        <a:t>Outstanding Commitments as of 9/30/23</a:t>
                      </a:r>
                      <a:r>
                        <a:rPr lang="en-US" sz="1500" b="0" baseline="30000" dirty="0">
                          <a:solidFill>
                            <a:schemeClr val="bg1"/>
                          </a:solidFill>
                          <a:latin typeface="PT Sans" panose="020B0503020203020204"/>
                        </a:rPr>
                        <a:t>3</a:t>
                      </a:r>
                      <a:endParaRPr lang="en-US" sz="1500" b="0" dirty="0">
                        <a:solidFill>
                          <a:srgbClr val="FF0000"/>
                        </a:solidFill>
                        <a:latin typeface="PT Sans" panose="020B0503020203020204"/>
                      </a:endParaRPr>
                    </a:p>
                  </a:txBody>
                  <a:tcPr>
                    <a:solidFill>
                      <a:schemeClr val="tx1"/>
                    </a:solidFill>
                  </a:tcPr>
                </a:tc>
                <a:tc>
                  <a:txBody>
                    <a:bodyPr/>
                    <a:lstStyle/>
                    <a:p>
                      <a:pPr algn="ctr"/>
                      <a:r>
                        <a:rPr lang="en-US" sz="1500" dirty="0">
                          <a:solidFill>
                            <a:srgbClr val="FF0000"/>
                          </a:solidFill>
                          <a:latin typeface="PT Sans" panose="020B0503020203020204"/>
                        </a:rPr>
                        <a:t>($43,719,225)</a:t>
                      </a:r>
                    </a:p>
                  </a:txBody>
                  <a:tcPr/>
                </a:tc>
                <a:tc>
                  <a:txBody>
                    <a:bodyPr/>
                    <a:lstStyle/>
                    <a:p>
                      <a:pPr algn="ctr"/>
                      <a:r>
                        <a:rPr lang="en-US" sz="1500" dirty="0">
                          <a:solidFill>
                            <a:srgbClr val="FF0000"/>
                          </a:solidFill>
                          <a:latin typeface="PT Sans" panose="020B0503020203020204"/>
                        </a:rPr>
                        <a:t>($19,174,279)</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Uncommitted Balance as of 9/30/23</a:t>
                      </a:r>
                    </a:p>
                  </a:txBody>
                  <a:tcPr>
                    <a:solidFill>
                      <a:schemeClr val="tx1"/>
                    </a:solidFill>
                  </a:tcPr>
                </a:tc>
                <a:tc>
                  <a:txBody>
                    <a:bodyPr/>
                    <a:lstStyle/>
                    <a:p>
                      <a:pPr algn="ctr"/>
                      <a:r>
                        <a:rPr lang="en-US" sz="1500" dirty="0">
                          <a:solidFill>
                            <a:schemeClr val="tx1"/>
                          </a:solidFill>
                          <a:latin typeface="PT Sans" panose="020B0503020203020204"/>
                        </a:rPr>
                        <a:t>$9,728,152</a:t>
                      </a:r>
                    </a:p>
                  </a:txBody>
                  <a:tcPr/>
                </a:tc>
                <a:tc>
                  <a:txBody>
                    <a:bodyPr/>
                    <a:lstStyle/>
                    <a:p>
                      <a:pPr algn="ctr"/>
                      <a:r>
                        <a:rPr lang="en-US" sz="1500" dirty="0">
                          <a:solidFill>
                            <a:srgbClr val="FF0000"/>
                          </a:solidFill>
                          <a:latin typeface="PT Sans" panose="020B0503020203020204"/>
                        </a:rPr>
                        <a:t>($1,542,938)</a:t>
                      </a:r>
                    </a:p>
                  </a:txBody>
                  <a:tcPr/>
                </a:tc>
                <a:extLst>
                  <a:ext uri="{0D108BD9-81ED-4DB2-BD59-A6C34878D82A}">
                    <a16:rowId xmlns:a16="http://schemas.microsoft.com/office/drawing/2014/main" val="4199533641"/>
                  </a:ext>
                </a:extLst>
              </a:tr>
            </a:tbl>
          </a:graphicData>
        </a:graphic>
      </p:graphicFrame>
      <p:sp>
        <p:nvSpPr>
          <p:cNvPr id="2" name="Text Placeholder 2">
            <a:extLst>
              <a:ext uri="{FF2B5EF4-FFF2-40B4-BE49-F238E27FC236}">
                <a16:creationId xmlns:a16="http://schemas.microsoft.com/office/drawing/2014/main" id="{355CD516-BF51-202C-917C-C3EDC7941EC0}"/>
              </a:ext>
            </a:extLst>
          </p:cNvPr>
          <p:cNvSpPr txBox="1">
            <a:spLocks/>
          </p:cNvSpPr>
          <p:nvPr/>
        </p:nvSpPr>
        <p:spPr>
          <a:xfrm>
            <a:off x="478207" y="1517272"/>
            <a:ext cx="8208912" cy="36004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T Sans" panose="020B05030202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T Sans" panose="020B05030202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T Sans" panose="020B05030202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lnSpc>
                <a:spcPct val="120000"/>
              </a:lnSpc>
              <a:buFont typeface="Arial" panose="020B0604020202020204" pitchFamily="34" charset="0"/>
              <a:buNone/>
            </a:pPr>
            <a:r>
              <a:rPr lang="en-US" sz="3600" dirty="0"/>
              <a:t>Funded annually with dedicated state motor fuel and special fuel tax revenues</a:t>
            </a:r>
            <a:endParaRPr lang="en-US" sz="3000" dirty="0"/>
          </a:p>
        </p:txBody>
      </p:sp>
    </p:spTree>
    <p:extLst>
      <p:ext uri="{BB962C8B-B14F-4D97-AF65-F5344CB8AC3E}">
        <p14:creationId xmlns:p14="http://schemas.microsoft.com/office/powerpoint/2010/main" val="298338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a:t>
            </a:r>
            <a:br>
              <a:rPr lang="en-US" sz="3400" b="1" dirty="0">
                <a:solidFill>
                  <a:schemeClr val="tx2"/>
                </a:solidFill>
              </a:rPr>
            </a:br>
            <a:r>
              <a:rPr lang="en-US" sz="3400" b="1" dirty="0">
                <a:solidFill>
                  <a:schemeClr val="tx2"/>
                </a:solidFill>
              </a:rPr>
              <a:t>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136141" y="707765"/>
            <a:ext cx="882355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2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5148064" y="5777323"/>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7" name="Table 36">
            <a:extLst>
              <a:ext uri="{FF2B5EF4-FFF2-40B4-BE49-F238E27FC236}">
                <a16:creationId xmlns:a16="http://schemas.microsoft.com/office/drawing/2014/main" id="{C574A1DD-06F5-46CE-B099-68DF092FDA47}"/>
              </a:ext>
            </a:extLst>
          </p:cNvPr>
          <p:cNvGraphicFramePr>
            <a:graphicFrameLocks noGrp="1"/>
          </p:cNvGraphicFramePr>
          <p:nvPr>
            <p:extLst>
              <p:ext uri="{D42A27DB-BD31-4B8C-83A1-F6EECF244321}">
                <p14:modId xmlns:p14="http://schemas.microsoft.com/office/powerpoint/2010/main" val="3407002903"/>
              </p:ext>
            </p:extLst>
          </p:nvPr>
        </p:nvGraphicFramePr>
        <p:xfrm>
          <a:off x="63537" y="2476803"/>
          <a:ext cx="8896156" cy="797888"/>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Realignment of approximately 534 feet of Arthur Collins Parkway SW</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Cedar Rapids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$1,099,786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$549,893</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B2016B1-3F46-7E52-EA9E-6156543B574B}"/>
              </a:ext>
            </a:extLst>
          </p:cNvPr>
          <p:cNvPicPr>
            <a:picLocks noChangeAspect="1"/>
          </p:cNvPicPr>
          <p:nvPr/>
        </p:nvPicPr>
        <p:blipFill>
          <a:blip r:embed="rId2"/>
          <a:stretch>
            <a:fillRect/>
          </a:stretch>
        </p:blipFill>
        <p:spPr>
          <a:xfrm>
            <a:off x="4545939" y="836712"/>
            <a:ext cx="4104266" cy="2506098"/>
          </a:xfrm>
          <a:prstGeom prst="rect">
            <a:avLst/>
          </a:prstGeom>
        </p:spPr>
      </p:pic>
      <p:sp>
        <p:nvSpPr>
          <p:cNvPr id="6" name="TextBox 5">
            <a:extLst>
              <a:ext uri="{FF2B5EF4-FFF2-40B4-BE49-F238E27FC236}">
                <a16:creationId xmlns:a16="http://schemas.microsoft.com/office/drawing/2014/main" id="{74326C32-4972-39F0-E737-61085AC192D4}"/>
              </a:ext>
            </a:extLst>
          </p:cNvPr>
          <p:cNvSpPr txBox="1"/>
          <p:nvPr/>
        </p:nvSpPr>
        <p:spPr>
          <a:xfrm>
            <a:off x="479566" y="671034"/>
            <a:ext cx="7632848" cy="892552"/>
          </a:xfrm>
          <a:prstGeom prst="rect">
            <a:avLst/>
          </a:prstGeom>
          <a:noFill/>
        </p:spPr>
        <p:txBody>
          <a:bodyPr wrap="square">
            <a:spAutoFit/>
          </a:bodyPr>
          <a:lstStyle/>
          <a:p>
            <a:r>
              <a:rPr lang="en-US" sz="3400" b="1" dirty="0">
                <a:solidFill>
                  <a:schemeClr val="tx2"/>
                </a:solidFill>
              </a:rPr>
              <a:t>CEDAR RAPIDS</a:t>
            </a:r>
          </a:p>
          <a:p>
            <a:r>
              <a:rPr lang="en-US" b="1" dirty="0">
                <a:solidFill>
                  <a:schemeClr val="tx2"/>
                </a:solidFill>
              </a:rPr>
              <a:t>Local Development - Airport</a:t>
            </a:r>
          </a:p>
        </p:txBody>
      </p:sp>
      <p:sp>
        <p:nvSpPr>
          <p:cNvPr id="9" name="Text Placeholder 2">
            <a:extLst>
              <a:ext uri="{FF2B5EF4-FFF2-40B4-BE49-F238E27FC236}">
                <a16:creationId xmlns:a16="http://schemas.microsoft.com/office/drawing/2014/main" id="{703878C7-3CA9-3CA2-3999-40766535FCA6}"/>
              </a:ext>
            </a:extLst>
          </p:cNvPr>
          <p:cNvSpPr txBox="1">
            <a:spLocks/>
          </p:cNvSpPr>
          <p:nvPr/>
        </p:nvSpPr>
        <p:spPr>
          <a:xfrm>
            <a:off x="509291" y="1563586"/>
            <a:ext cx="2982589" cy="31165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Realignment of approximately 534 feet of Arthur Collins Parkway SW located on the southwest side of town.   This project is necessary to provide improved access to the commercial passenger terminal at the Eastern Iowa Airport.</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$1,099,786</a:t>
            </a:r>
          </a:p>
          <a:p>
            <a:pPr marL="0" indent="0">
              <a:spcBef>
                <a:spcPts val="0"/>
              </a:spcBef>
              <a:buClr>
                <a:schemeClr val="tx1"/>
              </a:buClr>
              <a:buNone/>
              <a:defRPr/>
            </a:pPr>
            <a:r>
              <a:rPr lang="en-US" sz="1800" dirty="0">
                <a:latin typeface="PT Sans" panose="020B0503020203020204"/>
                <a:cs typeface="Arial" pitchFamily="34" charset="0"/>
              </a:rPr>
              <a:t>Requested: $549,893  (50%)</a:t>
            </a:r>
          </a:p>
          <a:p>
            <a:pPr marL="0" indent="0">
              <a:spcBef>
                <a:spcPts val="0"/>
              </a:spcBef>
              <a:buClr>
                <a:schemeClr val="tx1"/>
              </a:buClr>
              <a:buNone/>
              <a:defRPr/>
            </a:pPr>
            <a:endParaRPr lang="en-US" sz="1800" dirty="0">
              <a:latin typeface="PT Sans" panose="020B0503020203020204"/>
              <a:cs typeface="Arial" pitchFamily="34" charset="0"/>
            </a:endParaRPr>
          </a:p>
        </p:txBody>
      </p:sp>
      <p:pic>
        <p:nvPicPr>
          <p:cNvPr id="2" name="Picture 1">
            <a:extLst>
              <a:ext uri="{FF2B5EF4-FFF2-40B4-BE49-F238E27FC236}">
                <a16:creationId xmlns:a16="http://schemas.microsoft.com/office/drawing/2014/main" id="{3C7E5CD6-0791-5674-6B04-BC9B092BD002}"/>
              </a:ext>
            </a:extLst>
          </p:cNvPr>
          <p:cNvPicPr>
            <a:picLocks noChangeAspect="1"/>
          </p:cNvPicPr>
          <p:nvPr/>
        </p:nvPicPr>
        <p:blipFill rotWithShape="1">
          <a:blip r:embed="rId3"/>
          <a:srcRect t="11542"/>
          <a:stretch/>
        </p:blipFill>
        <p:spPr>
          <a:xfrm>
            <a:off x="3491880" y="3428999"/>
            <a:ext cx="5179849" cy="3011673"/>
          </a:xfrm>
          <a:prstGeom prst="rect">
            <a:avLst/>
          </a:prstGeom>
          <a:ln>
            <a:solidFill>
              <a:schemeClr val="tx1"/>
            </a:solidFill>
          </a:ln>
        </p:spPr>
      </p:pic>
      <p:sp>
        <p:nvSpPr>
          <p:cNvPr id="5" name="Oval 4">
            <a:extLst>
              <a:ext uri="{FF2B5EF4-FFF2-40B4-BE49-F238E27FC236}">
                <a16:creationId xmlns:a16="http://schemas.microsoft.com/office/drawing/2014/main" id="{12B5E233-1447-7C09-1966-74C4AEE16380}"/>
              </a:ext>
            </a:extLst>
          </p:cNvPr>
          <p:cNvSpPr>
            <a:spLocks noChangeAspect="1"/>
          </p:cNvSpPr>
          <p:nvPr/>
        </p:nvSpPr>
        <p:spPr>
          <a:xfrm>
            <a:off x="7450241" y="1739482"/>
            <a:ext cx="216024" cy="2034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8808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pPr algn="ctr"/>
            <a:r>
              <a:rPr lang="en-US" sz="1400" b="1">
                <a:solidFill>
                  <a:schemeClr val="bg1">
                    <a:lumMod val="50000"/>
                  </a:schemeClr>
                </a:solidFill>
                <a:latin typeface="Century Gothic" panose="020B0502020202020204" pitchFamily="34" charset="0"/>
                <a:cs typeface="Arial" panose="020B0604020202020204" pitchFamily="34" charset="0"/>
              </a:rPr>
              <a:t>Debra </a:t>
            </a:r>
            <a:r>
              <a:rPr lang="en-US" sz="1400" b="1" dirty="0">
                <a:solidFill>
                  <a:schemeClr val="bg1">
                    <a:lumMod val="50000"/>
                  </a:schemeClr>
                </a:solidFill>
                <a:latin typeface="Century Gothic" panose="020B0502020202020204" pitchFamily="34" charset="0"/>
                <a:cs typeface="Arial" panose="020B0604020202020204" pitchFamily="34" charset="0"/>
              </a:rPr>
              <a:t>Arp, Systems Planning Bureau</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Debra.Arp@iowadot.us</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515-239-1681</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15303</TotalTime>
  <Words>409</Words>
  <Application>Microsoft Office PowerPoint</Application>
  <PresentationFormat>On-screen Show (4:3)</PresentationFormat>
  <Paragraphs>66</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Monthly Program Financial Report</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Pedersen, Garrett</cp:lastModifiedBy>
  <cp:revision>503</cp:revision>
  <cp:lastPrinted>2022-08-02T09:42:29Z</cp:lastPrinted>
  <dcterms:created xsi:type="dcterms:W3CDTF">2014-05-10T08:44:16Z</dcterms:created>
  <dcterms:modified xsi:type="dcterms:W3CDTF">2023-11-01T17:41:35Z</dcterms:modified>
</cp:coreProperties>
</file>