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39" r:id="rId3"/>
    <p:sldId id="341" r:id="rId4"/>
    <p:sldId id="333" r:id="rId5"/>
    <p:sldId id="334" r:id="rId6"/>
    <p:sldId id="350" r:id="rId7"/>
    <p:sldId id="351" r:id="rId8"/>
    <p:sldId id="375" r:id="rId9"/>
    <p:sldId id="360" r:id="rId10"/>
    <p:sldId id="376" r:id="rId11"/>
    <p:sldId id="377" r:id="rId12"/>
    <p:sldId id="347" r:id="rId13"/>
    <p:sldId id="336" r:id="rId14"/>
    <p:sldId id="287" r:id="rId15"/>
    <p:sldId id="358" r:id="rId16"/>
    <p:sldId id="380" r:id="rId17"/>
    <p:sldId id="374" r:id="rId18"/>
    <p:sldId id="38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strong, Leilah" initials="AL" lastIdx="1" clrIdx="0">
    <p:extLst>
      <p:ext uri="{19B8F6BF-5375-455C-9EA6-DF929625EA0E}">
        <p15:presenceInfo xmlns:p15="http://schemas.microsoft.com/office/powerpoint/2012/main" userId="S::Leilah.Armstrong@iowadot.us::0877d307-2041-40b8-866a-7c13e61b09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E6E6E6"/>
    <a:srgbClr val="B9B9B9"/>
    <a:srgbClr val="1E4D6B"/>
    <a:srgbClr val="FF9966"/>
    <a:srgbClr val="00717F"/>
    <a:srgbClr val="B55813"/>
    <a:srgbClr val="B1B3B3"/>
    <a:srgbClr val="53565A"/>
    <a:srgbClr val="871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50" autoAdjust="0"/>
  </p:normalViewPr>
  <p:slideViewPr>
    <p:cSldViewPr>
      <p:cViewPr varScale="1">
        <p:scale>
          <a:sx n="105" d="100"/>
          <a:sy n="105" d="100"/>
        </p:scale>
        <p:origin x="16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32 site specific applications</a:t>
            </a:r>
          </a:p>
          <a:p>
            <a:r>
              <a:rPr lang="en-US" dirty="0"/>
              <a:t>Total requests $12,703,028</a:t>
            </a:r>
          </a:p>
          <a:p>
            <a:endParaRPr lang="en-US" dirty="0"/>
          </a:p>
          <a:p>
            <a:r>
              <a:rPr lang="en-US" dirty="0"/>
              <a:t>15 traffic control device applications</a:t>
            </a:r>
          </a:p>
          <a:p>
            <a:r>
              <a:rPr lang="en-US" dirty="0"/>
              <a:t>Total requests $1,951,290</a:t>
            </a:r>
          </a:p>
          <a:p>
            <a:endParaRPr lang="en-US" dirty="0"/>
          </a:p>
          <a:p>
            <a:r>
              <a:rPr lang="en-US" dirty="0"/>
              <a:t>1 study application</a:t>
            </a:r>
          </a:p>
          <a:p>
            <a:r>
              <a:rPr lang="en-US" dirty="0"/>
              <a:t>Total request $500,000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4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04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1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66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Popejoy – Chose not to fund because location did not make sense for a flashing beacon</a:t>
            </a:r>
          </a:p>
          <a:p>
            <a:r>
              <a:rPr lang="en-US" dirty="0"/>
              <a:t>Waterloo – The proposed project was not really a safety project</a:t>
            </a:r>
          </a:p>
          <a:p>
            <a:r>
              <a:rPr lang="en-US" dirty="0"/>
              <a:t>Davis – Will be sharing with Appanoose who is being recommended funding</a:t>
            </a:r>
          </a:p>
          <a:p>
            <a:r>
              <a:rPr lang="en-US" dirty="0"/>
              <a:t>Guthrie – There are other improvements that could be made first and the benefits of this type of sign have not been extensively studied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07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Hamilton – This did not rate high enough to be funded</a:t>
            </a:r>
          </a:p>
          <a:p>
            <a:r>
              <a:rPr lang="en-US" dirty="0"/>
              <a:t>Humboldt – Surrounding counties all have PTTS</a:t>
            </a:r>
          </a:p>
          <a:p>
            <a:r>
              <a:rPr lang="en-US" dirty="0"/>
              <a:t>Story – Surrounding counties have PTTS and Story can always apply next year, it is a competitive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Traffic Safety Improvement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Traffic Safety Improvement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an.laaser-webb@iowadot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dot.gov/traffic/Traffic-and-Safety-programs/TSIP/TSIP-Progra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0" y="4869160"/>
            <a:ext cx="666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T Sans" panose="020B0503020203020204" pitchFamily="34" charset="0"/>
              </a:rPr>
              <a:t>Traffic Safety Improvement Program</a:t>
            </a:r>
          </a:p>
          <a:p>
            <a:r>
              <a:rPr lang="en-US" sz="2800" b="1" dirty="0">
                <a:solidFill>
                  <a:schemeClr val="bg1"/>
                </a:solidFill>
                <a:latin typeface="PT Sans" panose="020B0503020203020204" pitchFamily="34" charset="0"/>
              </a:rPr>
              <a:t>Funding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283703" y="576229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FY 2025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Traffic Control Devices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503230"/>
              </p:ext>
            </p:extLst>
          </p:nvPr>
        </p:nvGraphicFramePr>
        <p:xfrm>
          <a:off x="182775" y="1451244"/>
          <a:ext cx="8788608" cy="460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1849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Temporary Traffic Signals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Appanoose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$62,195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$62,195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Speed Feedback Signs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Dysart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$26,845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$26,845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$8,000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(30%)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Programmable Signal Heads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City of West Des Moines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$90,000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$90,000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$45,000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677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Flashing Beacons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Hancock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$25,141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$25,141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(24%)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Temporary Traffic Signals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Jefferson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$59,000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$59,000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Upgrade Signs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Dike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$7,926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$7,926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$7,926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025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50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Traffic Control Devices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17805"/>
              </p:ext>
            </p:extLst>
          </p:nvPr>
        </p:nvGraphicFramePr>
        <p:xfrm>
          <a:off x="182775" y="1451244"/>
          <a:ext cx="878860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1849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Activated Warning Light System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Pottawattamie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$120,579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$106,237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(88%)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$13,000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Flashing Beacons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Van Buren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$40,084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$40,084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$7,500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925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39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897B5CF-F6D3-49FA-8E27-0DA5715F2A47}"/>
              </a:ext>
            </a:extLst>
          </p:cNvPr>
          <p:cNvGrpSpPr/>
          <p:nvPr/>
        </p:nvGrpSpPr>
        <p:grpSpPr>
          <a:xfrm>
            <a:off x="179512" y="2149421"/>
            <a:ext cx="8799274" cy="432048"/>
            <a:chOff x="173245" y="3145145"/>
            <a:chExt cx="8799274" cy="4320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6AD57F-3460-4E9C-8440-F1D8F9BDA4AF}"/>
                </a:ext>
              </a:extLst>
            </p:cNvPr>
            <p:cNvSpPr/>
            <p:nvPr/>
          </p:nvSpPr>
          <p:spPr>
            <a:xfrm>
              <a:off x="173245" y="3145145"/>
              <a:ext cx="2930704" cy="432048"/>
            </a:xfrm>
            <a:prstGeom prst="rect">
              <a:avLst/>
            </a:prstGeom>
            <a:solidFill>
              <a:srgbClr val="87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DF4CAD-BDFD-47DB-A1E9-071BC330FB56}"/>
                </a:ext>
              </a:extLst>
            </p:cNvPr>
            <p:cNvSpPr txBox="1"/>
            <p:nvPr/>
          </p:nvSpPr>
          <p:spPr>
            <a:xfrm>
              <a:off x="176965" y="3214091"/>
              <a:ext cx="292698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PROJECT NAME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C1F4F73-2CFA-42D8-ACB3-69A705307D0D}"/>
                </a:ext>
              </a:extLst>
            </p:cNvPr>
            <p:cNvSpPr/>
            <p:nvPr/>
          </p:nvSpPr>
          <p:spPr>
            <a:xfrm>
              <a:off x="3161491" y="3145145"/>
              <a:ext cx="2852204" cy="4320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BFD042-C387-4533-A300-4262290A545A}"/>
                </a:ext>
              </a:extLst>
            </p:cNvPr>
            <p:cNvSpPr txBox="1"/>
            <p:nvPr/>
          </p:nvSpPr>
          <p:spPr>
            <a:xfrm>
              <a:off x="3161491" y="3214091"/>
              <a:ext cx="2852204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REQUESTED AMOUNT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C3182F6-E834-48D5-878A-8EA9846B082C}"/>
                </a:ext>
              </a:extLst>
            </p:cNvPr>
            <p:cNvSpPr/>
            <p:nvPr/>
          </p:nvSpPr>
          <p:spPr>
            <a:xfrm>
              <a:off x="6071237" y="3145145"/>
              <a:ext cx="2901282" cy="432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E9EB787-A360-4659-B2CA-D3E1F7F97052}"/>
                </a:ext>
              </a:extLst>
            </p:cNvPr>
            <p:cNvSpPr txBox="1"/>
            <p:nvPr/>
          </p:nvSpPr>
          <p:spPr>
            <a:xfrm>
              <a:off x="6080247" y="3216660"/>
              <a:ext cx="288326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RECOMMENDED AMOUNT</a:t>
              </a:r>
            </a:p>
          </p:txBody>
        </p:sp>
      </p:grp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18A20531-B82A-4D5E-BC51-2FB957B97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40204"/>
              </p:ext>
            </p:extLst>
          </p:nvPr>
        </p:nvGraphicFramePr>
        <p:xfrm>
          <a:off x="183233" y="2598382"/>
          <a:ext cx="8781255" cy="74842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27085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2927085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2927085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48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Studies Program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7320F2D-15AA-4951-8161-0C2537D7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676916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Studies &amp; Outreach</a:t>
            </a:r>
            <a:br>
              <a:rPr lang="en-US" dirty="0"/>
            </a:br>
            <a:r>
              <a:rPr lang="en-US" sz="2700" dirty="0"/>
              <a:t>Funding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185506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30114-68B7-489D-A824-6CA2693EC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660" y="1642432"/>
            <a:ext cx="6432996" cy="42730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8882"/>
            <a:ext cx="7886700" cy="28803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Map of Applications Received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5A86A-A01C-4130-B2D4-D241BB760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252" y="4997549"/>
            <a:ext cx="2449748" cy="147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27784" y="5229200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Jan Laaser-Webb, Traffic and Safety Bureau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jan.laaser-webb@iowadot.us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515-239-1349</a:t>
            </a:r>
          </a:p>
          <a:p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56" y="692696"/>
            <a:ext cx="7886700" cy="79208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Site-Specific Improvements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54232"/>
              </p:ext>
            </p:extLst>
          </p:nvPr>
        </p:nvGraphicFramePr>
        <p:xfrm>
          <a:off x="151725" y="2420888"/>
          <a:ext cx="8799276" cy="37302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6546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873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S62 - realignment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Cerro Gordo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4495E"/>
                          </a:solidFill>
                          <a:effectLst/>
                          <a:latin typeface="PT Sans" panose="020B0503020203020204" pitchFamily="34" charset="0"/>
                        </a:rPr>
                        <a:t>$536,049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697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NW Arterial and JFK Rd – right turn lane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Dubuque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4495E"/>
                          </a:solidFill>
                          <a:effectLst/>
                          <a:latin typeface="PT Sans" panose="020B0503020203020204" pitchFamily="34" charset="0"/>
                        </a:rPr>
                        <a:t>$389,642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$311,714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(80%)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83519"/>
                  </a:ext>
                </a:extLst>
              </a:tr>
              <a:tr h="697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IA 56 and W51 - realignment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District 2/Fayette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72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4495E"/>
                          </a:solidFill>
                          <a:effectLst/>
                          <a:latin typeface="PT Sans" panose="020B0503020203020204" pitchFamily="34" charset="0"/>
                        </a:rPr>
                        <a:t>$961,676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820205"/>
                  </a:ext>
                </a:extLst>
              </a:tr>
              <a:tr h="697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IA 141 – edge treatments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District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72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4495E"/>
                          </a:solidFill>
                          <a:effectLst/>
                          <a:latin typeface="PT Sans" panose="020B0503020203020204" pitchFamily="34" charset="0"/>
                        </a:rPr>
                        <a:t>$2,350,000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(21%)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934195"/>
                  </a:ext>
                </a:extLst>
              </a:tr>
              <a:tr h="697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210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St and IA 1 – turn lanes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Johnson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72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4495E"/>
                          </a:solidFill>
                          <a:effectLst/>
                          <a:latin typeface="PT Sans" panose="020B0503020203020204" pitchFamily="34" charset="0"/>
                        </a:rPr>
                        <a:t>$615,390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(81%)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04444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124548" y="6526185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165214" y="1556792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51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56" y="692696"/>
            <a:ext cx="7886700" cy="79208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Site-Specific Improvements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157737"/>
              </p:ext>
            </p:extLst>
          </p:nvPr>
        </p:nvGraphicFramePr>
        <p:xfrm>
          <a:off x="151725" y="2420888"/>
          <a:ext cx="8799276" cy="29987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6546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6546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873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D14 and P59 - roundabout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Webster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4495E"/>
                          </a:solidFill>
                          <a:effectLst/>
                          <a:latin typeface="PT Sans" panose="020B0503020203020204" pitchFamily="34" charset="0"/>
                        </a:rPr>
                        <a:t>$1,140,700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(44%)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697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S56 – edge treatments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Cerro Gordo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4495E"/>
                          </a:solidFill>
                          <a:effectLst/>
                          <a:latin typeface="PT Sans" panose="020B0503020203020204" pitchFamily="34" charset="0"/>
                        </a:rPr>
                        <a:t>$1,023,502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(49%)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83519"/>
                  </a:ext>
                </a:extLst>
              </a:tr>
              <a:tr h="697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Boyson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Rd – lane conversion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Hiawatha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72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4495E"/>
                          </a:solidFill>
                          <a:effectLst/>
                          <a:latin typeface="PT Sans" panose="020B0503020203020204" pitchFamily="34" charset="0"/>
                        </a:rPr>
                        <a:t>$1,744,596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$350,000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(20%)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820205"/>
                  </a:ext>
                </a:extLst>
              </a:tr>
              <a:tr h="697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US 63 NB and Sycamore St – new signal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Waterloo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72C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4495E"/>
                          </a:solidFill>
                          <a:effectLst/>
                          <a:latin typeface="PT Sans" panose="020B0503020203020204" pitchFamily="34" charset="0"/>
                        </a:rPr>
                        <a:t>$262,500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$262,500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93419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124548" y="6526185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165214" y="1556792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712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52" y="836712"/>
            <a:ext cx="7886700" cy="792088"/>
          </a:xfrm>
        </p:spPr>
        <p:txBody>
          <a:bodyPr>
            <a:noAutofit/>
          </a:bodyPr>
          <a:lstStyle/>
          <a:p>
            <a:r>
              <a:rPr lang="en-US" dirty="0"/>
              <a:t>Traffic Control Device</a:t>
            </a:r>
            <a:r>
              <a:rPr lang="en-US" sz="3400" b="1" dirty="0">
                <a:solidFill>
                  <a:schemeClr val="tx2"/>
                </a:solidFill>
              </a:rPr>
              <a:t>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239161"/>
              </p:ext>
            </p:extLst>
          </p:nvPr>
        </p:nvGraphicFramePr>
        <p:xfrm>
          <a:off x="172362" y="2780928"/>
          <a:ext cx="8786280" cy="25991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438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594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Flashing Beacons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Popejoy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4495E"/>
                          </a:solidFill>
                          <a:effectLst/>
                          <a:latin typeface="PT Sans" panose="020B0503020203020204" pitchFamily="34" charset="0"/>
                        </a:rPr>
                        <a:t>$1,475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$1,475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6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Bike Lane Relocation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Waterloo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4495E"/>
                          </a:solidFill>
                          <a:effectLst/>
                          <a:latin typeface="PT Sans" panose="020B0503020203020204" pitchFamily="34" charset="0"/>
                        </a:rPr>
                        <a:t>$47,429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$47,429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83519"/>
                  </a:ext>
                </a:extLst>
              </a:tr>
              <a:tr h="6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Temporary Traffic Signals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Davis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4495E"/>
                          </a:solidFill>
                          <a:effectLst/>
                          <a:latin typeface="PT Sans" panose="020B0503020203020204" pitchFamily="34" charset="0"/>
                        </a:rPr>
                        <a:t>$63,500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$63,500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458925"/>
                  </a:ext>
                </a:extLst>
              </a:tr>
              <a:tr h="6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Blinker Signs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Guthrie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4495E"/>
                          </a:solidFill>
                          <a:effectLst/>
                          <a:latin typeface="PT Sans" panose="020B0503020203020204" pitchFamily="34" charset="0"/>
                        </a:rPr>
                        <a:t>$41,356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$41,356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9469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99932" y="6372704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172363" y="1844824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999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52" name="Title 10">
            <a:extLst>
              <a:ext uri="{FF2B5EF4-FFF2-40B4-BE49-F238E27FC236}">
                <a16:creationId xmlns:a16="http://schemas.microsoft.com/office/drawing/2014/main" id="{396045A5-1EF1-4DDD-ADF3-30D35BC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52" y="836712"/>
            <a:ext cx="7886700" cy="792088"/>
          </a:xfrm>
        </p:spPr>
        <p:txBody>
          <a:bodyPr>
            <a:noAutofit/>
          </a:bodyPr>
          <a:lstStyle/>
          <a:p>
            <a:r>
              <a:rPr lang="en-US" dirty="0"/>
              <a:t>Traffic Control Device</a:t>
            </a:r>
            <a:r>
              <a:rPr lang="en-US" sz="3400" b="1" dirty="0">
                <a:solidFill>
                  <a:schemeClr val="tx2"/>
                </a:solidFill>
              </a:rPr>
              <a:t>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Applications Not Recommended for Award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952727"/>
              </p:ext>
            </p:extLst>
          </p:nvPr>
        </p:nvGraphicFramePr>
        <p:xfrm>
          <a:off x="172362" y="2780928"/>
          <a:ext cx="8786280" cy="2407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438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64380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6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Changeable Message Signs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Hamilton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4495E"/>
                          </a:solidFill>
                          <a:effectLst/>
                          <a:latin typeface="PT Sans" panose="020B0503020203020204" pitchFamily="34" charset="0"/>
                        </a:rPr>
                        <a:t>$40,150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$40,150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83519"/>
                  </a:ext>
                </a:extLst>
              </a:tr>
              <a:tr h="6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Temporary Traffic Signals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Humboldt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4495E"/>
                          </a:solidFill>
                          <a:effectLst/>
                          <a:latin typeface="PT Sans" panose="020B0503020203020204" pitchFamily="34" charset="0"/>
                        </a:rPr>
                        <a:t>$55,400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$55,400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458925"/>
                  </a:ext>
                </a:extLst>
              </a:tr>
              <a:tr h="63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Temporary Traffic Signals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Story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Low</a:t>
                      </a:r>
                    </a:p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4495E"/>
                          </a:solidFill>
                          <a:effectLst/>
                          <a:latin typeface="PT Sans" panose="020B0503020203020204" pitchFamily="34" charset="0"/>
                        </a:rPr>
                        <a:t>$61,100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$61,100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94691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1E16346-F2B7-4240-A20E-755657B21459}"/>
              </a:ext>
            </a:extLst>
          </p:cNvPr>
          <p:cNvSpPr txBox="1"/>
          <p:nvPr/>
        </p:nvSpPr>
        <p:spPr>
          <a:xfrm flipH="1">
            <a:off x="99932" y="6372704"/>
            <a:ext cx="3607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Recommendation Summary</a:t>
            </a:r>
            <a:endParaRPr lang="en-US" sz="1200" b="1" dirty="0">
              <a:latin typeface="PT Sans" panose="020B050302020302020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CEC94C-AE1C-4E6C-B65C-F690757F5E76}"/>
              </a:ext>
            </a:extLst>
          </p:cNvPr>
          <p:cNvGrpSpPr/>
          <p:nvPr/>
        </p:nvGrpSpPr>
        <p:grpSpPr>
          <a:xfrm>
            <a:off x="172363" y="1844824"/>
            <a:ext cx="8799273" cy="940163"/>
            <a:chOff x="172363" y="1985982"/>
            <a:chExt cx="8799273" cy="9401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E648101-11DE-4B95-8645-CC6DB0DE89CB}"/>
                </a:ext>
              </a:extLst>
            </p:cNvPr>
            <p:cNvGrpSpPr/>
            <p:nvPr/>
          </p:nvGrpSpPr>
          <p:grpSpPr>
            <a:xfrm>
              <a:off x="172363" y="1985982"/>
              <a:ext cx="8799273" cy="940163"/>
              <a:chOff x="173245" y="2914893"/>
              <a:chExt cx="8799273" cy="940163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FDA4D0C-C0BB-478A-8F0F-32428A438385}"/>
                  </a:ext>
                </a:extLst>
              </p:cNvPr>
              <p:cNvSpPr/>
              <p:nvPr/>
            </p:nvSpPr>
            <p:spPr>
              <a:xfrm>
                <a:off x="7508105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F08902-DD2C-4F73-A07E-C5C17EC7E66E}"/>
                  </a:ext>
                </a:extLst>
              </p:cNvPr>
              <p:cNvSpPr txBox="1"/>
              <p:nvPr/>
            </p:nvSpPr>
            <p:spPr>
              <a:xfrm>
                <a:off x="7508105" y="2962504"/>
                <a:ext cx="146441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BE02A0E-80CF-4FAA-B93D-4F3CA5E9FC12}"/>
                  </a:ext>
                </a:extLst>
              </p:cNvPr>
              <p:cNvSpPr/>
              <p:nvPr/>
            </p:nvSpPr>
            <p:spPr>
              <a:xfrm>
                <a:off x="173245" y="2962504"/>
                <a:ext cx="144731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F4441C0-6760-4F74-AACD-079335215E13}"/>
                  </a:ext>
                </a:extLst>
              </p:cNvPr>
              <p:cNvSpPr txBox="1"/>
              <p:nvPr/>
            </p:nvSpPr>
            <p:spPr>
              <a:xfrm>
                <a:off x="173246" y="3212976"/>
                <a:ext cx="144730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E400442-3C4D-4F1A-BC12-20E96E767BCF}"/>
                  </a:ext>
                </a:extLst>
              </p:cNvPr>
              <p:cNvSpPr/>
              <p:nvPr/>
            </p:nvSpPr>
            <p:spPr>
              <a:xfrm>
                <a:off x="1637545" y="2962504"/>
                <a:ext cx="1443569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7B7F784-7C2C-4BF4-AE43-2FBE63F5BA4A}"/>
                  </a:ext>
                </a:extLst>
              </p:cNvPr>
              <p:cNvSpPr/>
              <p:nvPr/>
            </p:nvSpPr>
            <p:spPr>
              <a:xfrm>
                <a:off x="6035921" y="2962833"/>
                <a:ext cx="1445437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3E436B-BC76-4C2B-AD1A-695B5FAD2BBB}"/>
                  </a:ext>
                </a:extLst>
              </p:cNvPr>
              <p:cNvSpPr txBox="1"/>
              <p:nvPr/>
            </p:nvSpPr>
            <p:spPr>
              <a:xfrm>
                <a:off x="6145651" y="2914893"/>
                <a:ext cx="1252728" cy="89255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REQUESTED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(% of Total Project Cost)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16A3575-4886-4788-8AE7-BB6DF979AEE0}"/>
                  </a:ext>
                </a:extLst>
              </p:cNvPr>
              <p:cNvSpPr/>
              <p:nvPr/>
            </p:nvSpPr>
            <p:spPr>
              <a:xfrm>
                <a:off x="3100697" y="2962504"/>
                <a:ext cx="1472185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2EEAE4D-0C18-4A7A-B460-590ACB053B50}"/>
                  </a:ext>
                </a:extLst>
              </p:cNvPr>
              <p:cNvSpPr txBox="1"/>
              <p:nvPr/>
            </p:nvSpPr>
            <p:spPr>
              <a:xfrm>
                <a:off x="1638843" y="3214927"/>
                <a:ext cx="144356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EB36504-53A1-4233-8CFD-298558CA6235}"/>
                  </a:ext>
                </a:extLst>
              </p:cNvPr>
              <p:cNvSpPr txBox="1"/>
              <p:nvPr/>
            </p:nvSpPr>
            <p:spPr>
              <a:xfrm>
                <a:off x="3099401" y="3222120"/>
                <a:ext cx="14732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E0FC28-8570-4339-A921-017D0CA02C8E}"/>
                </a:ext>
              </a:extLst>
            </p:cNvPr>
            <p:cNvSpPr/>
            <p:nvPr/>
          </p:nvSpPr>
          <p:spPr>
            <a:xfrm>
              <a:off x="4578095" y="2033593"/>
              <a:ext cx="1445437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3F02D17-A092-4052-BE93-630CC5A53110}"/>
                </a:ext>
              </a:extLst>
            </p:cNvPr>
            <p:cNvSpPr txBox="1"/>
            <p:nvPr/>
          </p:nvSpPr>
          <p:spPr>
            <a:xfrm>
              <a:off x="4614672" y="2210420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79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916832"/>
            <a:ext cx="78867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b="0" dirty="0"/>
              <a:t>Established in 1987 by Iowa Legislature</a:t>
            </a:r>
          </a:p>
          <a:p>
            <a:pPr lvl="1"/>
            <a:r>
              <a:rPr lang="en-US" sz="1800" dirty="0"/>
              <a:t>Iowa Code Section 312.2 and Administrative Rules 761 Chapter 164</a:t>
            </a:r>
          </a:p>
          <a:p>
            <a:pPr lvl="1"/>
            <a:r>
              <a:rPr lang="en-US" sz="1800" dirty="0"/>
              <a:t>0.5% of Road Use Tax Fund</a:t>
            </a:r>
            <a:endParaRPr lang="en-US" sz="1800" b="0" dirty="0"/>
          </a:p>
          <a:p>
            <a:pPr lvl="0"/>
            <a:r>
              <a:rPr lang="en-US" b="0" dirty="0"/>
              <a:t>Purpose:  Implement traffic safety features in order to reduce fatalities and serious injuries</a:t>
            </a:r>
          </a:p>
          <a:p>
            <a:r>
              <a:rPr lang="en-US" b="0" dirty="0"/>
              <a:t>Available to all public entities responsible for public roads and streets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3664"/>
            <a:ext cx="7886700" cy="432048"/>
          </a:xfrm>
        </p:spPr>
        <p:txBody>
          <a:bodyPr>
            <a:noAutofit/>
          </a:bodyPr>
          <a:lstStyle/>
          <a:p>
            <a:r>
              <a:rPr lang="en-US" dirty="0"/>
              <a:t>Background</a:t>
            </a:r>
            <a:endParaRPr lang="en-US" sz="3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3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3"/>
            <a:ext cx="7704856" cy="4968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/>
            <a:r>
              <a:rPr lang="en-US" sz="4200" b="0" dirty="0"/>
              <a:t>Site-Specific Improvements</a:t>
            </a:r>
          </a:p>
          <a:p>
            <a:pPr lvl="1"/>
            <a:r>
              <a:rPr lang="en-US" sz="2900" dirty="0"/>
              <a:t>C</a:t>
            </a:r>
            <a:r>
              <a:rPr lang="en-US" sz="2900" b="0" dirty="0"/>
              <a:t>onstruction projects to improve traffic safety and operations</a:t>
            </a:r>
          </a:p>
          <a:p>
            <a:pPr lvl="1"/>
            <a:r>
              <a:rPr lang="en-US" sz="2900" b="0" dirty="0"/>
              <a:t>Annual funding varies, generally $6-$7 million </a:t>
            </a:r>
          </a:p>
          <a:p>
            <a:pPr lvl="0"/>
            <a:r>
              <a:rPr lang="en-US" sz="4200" b="0" dirty="0"/>
              <a:t>Traffic Control Devices</a:t>
            </a:r>
          </a:p>
          <a:p>
            <a:pPr lvl="1"/>
            <a:r>
              <a:rPr lang="en-US" sz="2900" b="0" dirty="0"/>
              <a:t>For purchase of traffic control device materials</a:t>
            </a:r>
          </a:p>
          <a:p>
            <a:pPr lvl="1"/>
            <a:r>
              <a:rPr lang="en-US" sz="2900" b="0" dirty="0"/>
              <a:t>Annual funding </a:t>
            </a:r>
            <a:r>
              <a:rPr lang="en-US" sz="2900" dirty="0"/>
              <a:t>=</a:t>
            </a:r>
            <a:r>
              <a:rPr lang="en-US" sz="2900" b="0" dirty="0"/>
              <a:t> $500,000</a:t>
            </a:r>
          </a:p>
          <a:p>
            <a:pPr lvl="0"/>
            <a:r>
              <a:rPr lang="en-US" sz="4200" b="0" dirty="0"/>
              <a:t>Studies &amp; Outreach</a:t>
            </a:r>
          </a:p>
          <a:p>
            <a:pPr lvl="1"/>
            <a:r>
              <a:rPr lang="en-US" sz="2900" dirty="0"/>
              <a:t>T</a:t>
            </a:r>
            <a:r>
              <a:rPr lang="en-US" sz="2900" b="0" dirty="0"/>
              <a:t>raffic safety research, studies, and public information initiatives</a:t>
            </a:r>
          </a:p>
          <a:p>
            <a:pPr lvl="1"/>
            <a:r>
              <a:rPr lang="en-US" sz="2900" b="0" dirty="0"/>
              <a:t>Annual funding = $500,000</a:t>
            </a:r>
          </a:p>
          <a:p>
            <a:pPr marL="0" lv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dirty="0"/>
              <a:t>Listing of applications can be found at this link: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https://iowadot.gov/traffic/Traffic-and-Safety-programs/TSIP/TSIP-Program</a:t>
            </a:r>
            <a:endParaRPr lang="en-US" b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3664"/>
            <a:ext cx="7886700" cy="432048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Funding Categories</a:t>
            </a:r>
          </a:p>
        </p:txBody>
      </p:sp>
    </p:spTree>
    <p:extLst>
      <p:ext uri="{BB962C8B-B14F-4D97-AF65-F5344CB8AC3E}">
        <p14:creationId xmlns:p14="http://schemas.microsoft.com/office/powerpoint/2010/main" val="85194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770485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800" b="0" dirty="0"/>
              <a:t>Demonstrated relationship to traffic safety</a:t>
            </a:r>
          </a:p>
          <a:p>
            <a:pPr lvl="1"/>
            <a:r>
              <a:rPr lang="en-US" sz="1900" b="0" dirty="0"/>
              <a:t>Safety benefit </a:t>
            </a:r>
          </a:p>
          <a:p>
            <a:pPr lvl="1"/>
            <a:r>
              <a:rPr lang="en-US" sz="1900" dirty="0"/>
              <a:t>P</a:t>
            </a:r>
            <a:r>
              <a:rPr lang="en-US" sz="1900" b="0" dirty="0"/>
              <a:t>roject cost</a:t>
            </a:r>
          </a:p>
          <a:p>
            <a:pPr lvl="1"/>
            <a:r>
              <a:rPr lang="en-US" sz="1900" dirty="0"/>
              <a:t>Type of countermeasure(s) proposed</a:t>
            </a:r>
            <a:endParaRPr lang="en-US" sz="1900" b="0" dirty="0"/>
          </a:p>
          <a:p>
            <a:pPr lvl="1"/>
            <a:r>
              <a:rPr lang="en-US" sz="1900" dirty="0"/>
              <a:t>Risk factor(s) addressed</a:t>
            </a:r>
            <a:endParaRPr lang="en-US" sz="1900" b="0" dirty="0"/>
          </a:p>
          <a:p>
            <a:pPr lvl="0"/>
            <a:r>
              <a:rPr lang="en-US" sz="2800" b="0" dirty="0">
                <a:solidFill>
                  <a:srgbClr val="53565A"/>
                </a:solidFill>
              </a:rPr>
              <a:t>Safety engineering analysis</a:t>
            </a:r>
          </a:p>
          <a:p>
            <a:pPr lvl="0"/>
            <a:r>
              <a:rPr lang="en-US" sz="2800" b="0" dirty="0">
                <a:solidFill>
                  <a:srgbClr val="53565A"/>
                </a:solidFill>
              </a:rPr>
              <a:t>Multi-agency committee input</a:t>
            </a:r>
          </a:p>
          <a:p>
            <a:pPr lvl="0"/>
            <a:r>
              <a:rPr lang="en-US" sz="2800" b="0" dirty="0">
                <a:solidFill>
                  <a:srgbClr val="53565A"/>
                </a:solidFill>
              </a:rPr>
              <a:t>Funding subject to agreement execution</a:t>
            </a:r>
          </a:p>
          <a:p>
            <a:pPr marL="0" lvl="0" indent="0">
              <a:buNone/>
            </a:pPr>
            <a:endParaRPr lang="en-US" b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96752"/>
            <a:ext cx="7886700" cy="3600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Application Review/Scoring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95439"/>
            <a:ext cx="7776864" cy="4485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3100" b="0" dirty="0"/>
              <a:t>Application Summary</a:t>
            </a:r>
          </a:p>
          <a:p>
            <a:pPr lvl="1"/>
            <a:r>
              <a:rPr lang="en-US" dirty="0"/>
              <a:t>Applications received: 49</a:t>
            </a:r>
          </a:p>
          <a:p>
            <a:pPr lvl="1"/>
            <a:r>
              <a:rPr lang="en-US" dirty="0"/>
              <a:t>TSIP funds requested: $13,480,694</a:t>
            </a:r>
          </a:p>
          <a:p>
            <a:pPr lvl="0"/>
            <a:r>
              <a:rPr lang="en-US" sz="3100" b="0" dirty="0"/>
              <a:t>Available Funding</a:t>
            </a:r>
          </a:p>
          <a:p>
            <a:pPr lvl="1"/>
            <a:r>
              <a:rPr lang="en-US" dirty="0"/>
              <a:t>FY 2025 TSIP estimated appropriation: $8,146,187</a:t>
            </a:r>
          </a:p>
          <a:p>
            <a:r>
              <a:rPr lang="en-US" dirty="0"/>
              <a:t>Total funding recommended:  $8,143,382</a:t>
            </a:r>
          </a:p>
          <a:p>
            <a:pPr lvl="2"/>
            <a:endParaRPr lang="en-US" dirty="0"/>
          </a:p>
          <a:p>
            <a:pPr lvl="1"/>
            <a:endParaRPr lang="en-US" dirty="0">
              <a:highlight>
                <a:srgbClr val="FF9966"/>
              </a:highlight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36009"/>
          </a:xfrm>
        </p:spPr>
        <p:txBody>
          <a:bodyPr>
            <a:noAutofit/>
          </a:bodyPr>
          <a:lstStyle/>
          <a:p>
            <a:r>
              <a:rPr lang="en-US" dirty="0"/>
              <a:t>Application/Funding</a:t>
            </a:r>
            <a:r>
              <a:rPr lang="en-US" b="1" dirty="0">
                <a:solidFill>
                  <a:schemeClr val="tx2"/>
                </a:solidFill>
              </a:rPr>
              <a:t> Summary</a:t>
            </a:r>
          </a:p>
        </p:txBody>
      </p:sp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Site-Specific Improvements</a:t>
            </a:r>
            <a:br>
              <a:rPr lang="en-US" dirty="0"/>
            </a:br>
            <a:r>
              <a:rPr lang="en-US" sz="2400" dirty="0"/>
              <a:t>Funding </a:t>
            </a:r>
            <a:r>
              <a:rPr lang="en-US" sz="2400" b="1" dirty="0">
                <a:solidFill>
                  <a:schemeClr val="tx2"/>
                </a:solidFill>
              </a:rPr>
              <a:t>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06693"/>
              </p:ext>
            </p:extLst>
          </p:nvPr>
        </p:nvGraphicFramePr>
        <p:xfrm>
          <a:off x="203533" y="1484784"/>
          <a:ext cx="8788608" cy="5070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29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641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W35 – edge treatments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Buchanan County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$4,285,097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US 69 – turn lanes/raised median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Ankeny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$8,751,000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1st Ave W and I-380 SB Ramp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turn lanes/reconstruction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Cedar Rapids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$1,104,000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$495,000 (45%)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$440,000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(40%)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53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St and Utica Ridge Rd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turn lanes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Davenport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$973,279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(51%)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Ave and Day St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retroreflective backplates/add signal heads/remove through lane/adjust clearance intervals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Des Moines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$2,700,000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(19%)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D14 and P56 – roundabout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Webster County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$1,206,700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(41%)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(41%)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94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2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Site-Specific Improvements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53810"/>
              </p:ext>
            </p:extLst>
          </p:nvPr>
        </p:nvGraphicFramePr>
        <p:xfrm>
          <a:off x="203533" y="1484784"/>
          <a:ext cx="8788608" cy="5075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43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648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99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S70 – edge treatments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Appanoose County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$653,102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(77%)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(77%)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71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C17 –  edge treatments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Clayton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$726,579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(69%)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(69%)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591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Ellis Rd – guardrail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$630,087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(79%)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$450,000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(71%)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591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41</a:t>
                      </a:r>
                      <a:r>
                        <a:rPr lang="en-US" sz="1400" b="1" kern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St and Beaver Ave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realignment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Des Moines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$775,000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(65%)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$450,000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(58%)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71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en-US" sz="1400" b="1" kern="1200" dirty="0" err="1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Fulliam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Ave and N Houser St – roundabout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Muscatine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$314,956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$314,956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$314,956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71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Countywide – destination lighting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Jackson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$326,700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$326,700 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$148,500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(45%)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94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2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Site-Specific Improvements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204203"/>
              </p:ext>
            </p:extLst>
          </p:nvPr>
        </p:nvGraphicFramePr>
        <p:xfrm>
          <a:off x="203533" y="1484784"/>
          <a:ext cx="8788608" cy="4285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7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648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99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X64 – widen lanes/edge treatments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Jones County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$3,750,000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(13%)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71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Statewide – vulnerable road user countermeasures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Traffic and Safety Bureau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$250,000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$250,000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$250,000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591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W38 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lane widening/edge treatments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Washington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$2,932,331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(17%)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(17%)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591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Viking Rd and Prairie Pkwy - roundabout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Cedar Falls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$3,023,000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(17%)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$290,000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591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 Main St and </a:t>
                      </a:r>
                      <a:r>
                        <a:rPr lang="en-US" sz="1400" b="1" kern="1200" dirty="0" err="1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Summitt</a:t>
                      </a: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 St – reconstruction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Maquoketa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72C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Med-low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$531,950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$500,000 (94%)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$290,000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811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02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886700" cy="1008112"/>
          </a:xfrm>
        </p:spPr>
        <p:txBody>
          <a:bodyPr>
            <a:noAutofit/>
          </a:bodyPr>
          <a:lstStyle/>
          <a:p>
            <a:r>
              <a:rPr lang="en-US" dirty="0"/>
              <a:t>Traffic Control Devices</a:t>
            </a:r>
            <a:br>
              <a:rPr lang="en-US" dirty="0"/>
            </a:br>
            <a:r>
              <a:rPr lang="en-US" sz="2400" b="1" dirty="0">
                <a:solidFill>
                  <a:schemeClr val="tx2"/>
                </a:solidFill>
              </a:rPr>
              <a:t>Funding Recommendation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361729"/>
              </p:ext>
            </p:extLst>
          </p:nvPr>
        </p:nvGraphicFramePr>
        <p:xfrm>
          <a:off x="182775" y="1451244"/>
          <a:ext cx="8788608" cy="467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1849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RRFB Ped Crossing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West Des Moines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$80,000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(75%)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664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Speed Feedback Signs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City of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Waucoma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PT Sans" panose="020B05030202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$12,500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$12,500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$12,500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220294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Temporary Traffic Signals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Clay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$68,750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$68,750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(87%)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677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Flashing Beacons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Humboldt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$19,323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$19,323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(52%)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838595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Sign Replacement Program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Local Systems Bureau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$200,000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$200,000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$100,000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(50%)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693719"/>
                  </a:ext>
                </a:extLst>
              </a:tr>
              <a:tr h="677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Portable Temporary Traffic Signals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Mills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Med-high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1E4D6B"/>
                          </a:solidFill>
                          <a:effectLst/>
                          <a:latin typeface="PT Sans" panose="020B0503020203020204" pitchFamily="34" charset="0"/>
                        </a:rPr>
                        <a:t>$62,200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$62,200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$60,000</a:t>
                      </a:r>
                    </a:p>
                    <a:p>
                      <a:pPr algn="ctr"/>
                      <a:r>
                        <a:rPr kumimoji="0" lang="en-US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717F"/>
                          </a:solidFill>
                          <a:effectLst/>
                          <a:uLnTx/>
                          <a:uFillTx/>
                          <a:latin typeface="PT Sans" panose="020B0503020203020204" pitchFamily="34" charset="0"/>
                          <a:ea typeface="+mn-ea"/>
                          <a:cs typeface="+mn-cs"/>
                        </a:rPr>
                        <a:t>(96%)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94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861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15711</TotalTime>
  <Words>1676</Words>
  <Application>Microsoft Office PowerPoint</Application>
  <PresentationFormat>On-screen Show (4:3)</PresentationFormat>
  <Paragraphs>538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PT Sans</vt:lpstr>
      <vt:lpstr>Office Theme</vt:lpstr>
      <vt:lpstr>PowerPoint Presentation</vt:lpstr>
      <vt:lpstr>Background</vt:lpstr>
      <vt:lpstr>Funding Categories</vt:lpstr>
      <vt:lpstr>Application Review/Scoring</vt:lpstr>
      <vt:lpstr>Application/Funding Summary</vt:lpstr>
      <vt:lpstr>Site-Specific Improvements Funding Recommendation</vt:lpstr>
      <vt:lpstr>Site-Specific Improvements Funding Recommendation</vt:lpstr>
      <vt:lpstr>Site-Specific Improvements Funding Recommendation</vt:lpstr>
      <vt:lpstr>Traffic Control Devices Funding Recommendation</vt:lpstr>
      <vt:lpstr>Traffic Control Devices Funding Recommendation</vt:lpstr>
      <vt:lpstr>Traffic Control Devices Funding Recommendation</vt:lpstr>
      <vt:lpstr>Studies &amp; Outreach Funding Recommendation</vt:lpstr>
      <vt:lpstr>Map of Applications Received</vt:lpstr>
      <vt:lpstr>PowerPoint Presentation</vt:lpstr>
      <vt:lpstr>Site-Specific Improvements Applications Not Recommended for Award</vt:lpstr>
      <vt:lpstr>Site-Specific Improvements Applications Not Recommended for Award</vt:lpstr>
      <vt:lpstr>Traffic Control Devices Applications Not Recommended for Award</vt:lpstr>
      <vt:lpstr>Traffic Control Devices Applications Not Recommended for Award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351</cp:revision>
  <cp:lastPrinted>2018-11-06T16:44:02Z</cp:lastPrinted>
  <dcterms:created xsi:type="dcterms:W3CDTF">2014-05-10T08:44:16Z</dcterms:created>
  <dcterms:modified xsi:type="dcterms:W3CDTF">2023-11-07T16:00:36Z</dcterms:modified>
</cp:coreProperties>
</file>