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349" r:id="rId4"/>
    <p:sldId id="350" r:id="rId5"/>
    <p:sldId id="351" r:id="rId6"/>
    <p:sldId id="352" r:id="rId7"/>
    <p:sldId id="355" r:id="rId8"/>
    <p:sldId id="354" r:id="rId9"/>
    <p:sldId id="287" r:id="rId1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00717F"/>
    <a:srgbClr val="B55813"/>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73284" autoAdjust="0"/>
  </p:normalViewPr>
  <p:slideViewPr>
    <p:cSldViewPr>
      <p:cViewPr varScale="1">
        <p:scale>
          <a:sx n="72" d="100"/>
          <a:sy n="72" d="100"/>
        </p:scale>
        <p:origin x="67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51" d="100"/>
          <a:sy n="51" d="100"/>
        </p:scale>
        <p:origin x="21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2C7962-FB3D-83A8-B295-0F5E3B5B4344}"/>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49F944-2A30-2956-93BA-47AEA9F1FFF9}"/>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29512C7-5937-4562-BE40-BBB15E83A64C}" type="datetimeFigureOut">
              <a:rPr lang="en-US" smtClean="0"/>
              <a:t>11/2/2023</a:t>
            </a:fld>
            <a:endParaRPr lang="en-US"/>
          </a:p>
        </p:txBody>
      </p:sp>
      <p:sp>
        <p:nvSpPr>
          <p:cNvPr id="4" name="Footer Placeholder 3">
            <a:extLst>
              <a:ext uri="{FF2B5EF4-FFF2-40B4-BE49-F238E27FC236}">
                <a16:creationId xmlns:a16="http://schemas.microsoft.com/office/drawing/2014/main" id="{2D566E04-C40A-BBFC-CBE8-F43299342635}"/>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F86B55-5C79-72D9-C1F1-78C4BCC873F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39EB8BC-AD11-4AED-85E5-C1054DC39C09}" type="slidenum">
              <a:rPr lang="en-US" smtClean="0"/>
              <a:t>‹#›</a:t>
            </a:fld>
            <a:endParaRPr lang="en-US"/>
          </a:p>
        </p:txBody>
      </p:sp>
    </p:spTree>
    <p:extLst>
      <p:ext uri="{BB962C8B-B14F-4D97-AF65-F5344CB8AC3E}">
        <p14:creationId xmlns:p14="http://schemas.microsoft.com/office/powerpoint/2010/main" val="39786648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BA43C6D-E55F-4BE5-8554-C22BB859EDE9}" type="datetimeFigureOut">
              <a:rPr lang="en-US" smtClean="0"/>
              <a:t>11/2/2023</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
        <p:nvSpPr>
          <p:cNvPr id="5" name="Footer Placeholder 4">
            <a:extLst>
              <a:ext uri="{FF2B5EF4-FFF2-40B4-BE49-F238E27FC236}">
                <a16:creationId xmlns:a16="http://schemas.microsoft.com/office/drawing/2014/main" id="{8CA0F26A-91F6-C3B7-FFA6-23EAA01B8A9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intercity bus assistance program is a federally funded grant program that provides financial assistance to support intercity bus services that includes stops at non-urbanized locations and makes meaningful connections to the nationwide network. Funding is available for private bus companies, public transit agencies, and local communities wishing to support intercity connections to their community to maintain the viability of intercity bus service in Iowa. </a:t>
            </a:r>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dirty="0"/>
          </a:p>
        </p:txBody>
      </p:sp>
      <p:sp>
        <p:nvSpPr>
          <p:cNvPr id="5" name="Footer Placeholder 4">
            <a:extLst>
              <a:ext uri="{FF2B5EF4-FFF2-40B4-BE49-F238E27FC236}">
                <a16:creationId xmlns:a16="http://schemas.microsoft.com/office/drawing/2014/main" id="{C87213AF-957A-6A37-2480-E348880EEEB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9753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intercity bus program has four funding components under which eligible applicants may apply, in priority order:</a:t>
            </a:r>
          </a:p>
          <a:p>
            <a:pPr lvl="0"/>
            <a:r>
              <a:rPr lang="en-US" dirty="0"/>
              <a:t>Priority 1 is for base level support of existing services at 20 cents per revenue mile.</a:t>
            </a:r>
          </a:p>
          <a:p>
            <a:pPr lvl="0"/>
            <a:r>
              <a:rPr lang="en-US" dirty="0"/>
              <a:t>Second priority is Start-up support for new services at three years at 50 cents per revenue mile.</a:t>
            </a:r>
          </a:p>
          <a:p>
            <a:pPr lvl="0"/>
            <a:r>
              <a:rPr lang="en-US" dirty="0"/>
              <a:t>Third is support for marketing of intercity bus services and interlined services, with a maximum seventy-five hundred dollars for existing routes per agency and twelve thousand dollars per each new route established.</a:t>
            </a:r>
          </a:p>
          <a:p>
            <a:pPr lvl="0"/>
            <a:r>
              <a:rPr lang="en-US" dirty="0"/>
              <a:t>The fourth priority is support for intercity bus capital improvements, which includes vehicles and facilities.</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
        <p:nvSpPr>
          <p:cNvPr id="5" name="Footer Placeholder 4">
            <a:extLst>
              <a:ext uri="{FF2B5EF4-FFF2-40B4-BE49-F238E27FC236}">
                <a16:creationId xmlns:a16="http://schemas.microsoft.com/office/drawing/2014/main" id="{DF33D4B1-65CD-3F7F-AA22-0872635CD48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67396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is funded by utilizing 15% of federal non-urbanized FTA Section 5311 transit funding. This year, we have two million, six hundred ninety-four thousand, one hundred seventy-two dollars in available funds.  </a:t>
            </a:r>
          </a:p>
          <a:p>
            <a:endParaRPr lang="en-US" dirty="0"/>
          </a:p>
          <a:p>
            <a:r>
              <a:rPr lang="en-US" dirty="0"/>
              <a:t>We received three project applications that we are recommending for funding. The total project costs on the three applications totaled $2,624,275. The total amount of funding requested on these three projects is $2,230,165. </a:t>
            </a:r>
          </a:p>
          <a:p>
            <a:endParaRPr lang="en-US" dirty="0"/>
          </a:p>
          <a:p>
            <a:r>
              <a:rPr lang="en-US" dirty="0"/>
              <a:t>This leaves us with a remaining balance of $464,007 for future projects that will be available in the next round of funding.   </a:t>
            </a:r>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
        <p:nvSpPr>
          <p:cNvPr id="5" name="Footer Placeholder 4">
            <a:extLst>
              <a:ext uri="{FF2B5EF4-FFF2-40B4-BE49-F238E27FC236}">
                <a16:creationId xmlns:a16="http://schemas.microsoft.com/office/drawing/2014/main" id="{2EED7216-110D-5D66-FD53-623461FD422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44706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Burlington Trailways has requested funding for one project. This would be for the purchase of one replacement over the road motor coach at a total project cost of $799,900.  This is eligible for 85% project funding and the requested amount is $679,915. This project is being recommended for funding at the requested amount next month.</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
        <p:nvSpPr>
          <p:cNvPr id="5" name="Footer Placeholder 4">
            <a:extLst>
              <a:ext uri="{FF2B5EF4-FFF2-40B4-BE49-F238E27FC236}">
                <a16:creationId xmlns:a16="http://schemas.microsoft.com/office/drawing/2014/main" id="{4F20379F-6C81-96C6-40F9-45783D19C8C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0271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Jefferson Lines has requested funding for one project. This would be for the purchase of three replacement over the road motor coaches at a total project cost of $1,815,000.  This is eligible for 85% project funding and the requested amount is $1,542,750. This project is being recommended for funding at the requested amount next month.</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dirty="0"/>
          </a:p>
        </p:txBody>
      </p:sp>
      <p:sp>
        <p:nvSpPr>
          <p:cNvPr id="5" name="Footer Placeholder 4">
            <a:extLst>
              <a:ext uri="{FF2B5EF4-FFF2-40B4-BE49-F238E27FC236}">
                <a16:creationId xmlns:a16="http://schemas.microsoft.com/office/drawing/2014/main" id="{64AC66D0-4D1E-839A-1A8A-952D5CFD652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0655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 Dodge has requested funding for marketing assistance for seven thousand five hundred dollars, which is an 80% eligible expense. We will be recommending funding next month at their requested amount.</a:t>
            </a:r>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dirty="0"/>
          </a:p>
        </p:txBody>
      </p:sp>
      <p:sp>
        <p:nvSpPr>
          <p:cNvPr id="5" name="Footer Placeholder 4">
            <a:extLst>
              <a:ext uri="{FF2B5EF4-FFF2-40B4-BE49-F238E27FC236}">
                <a16:creationId xmlns:a16="http://schemas.microsoft.com/office/drawing/2014/main" id="{95FA37D8-2FE4-4F63-C315-CB4CEC2E3A3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2367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provides the most recent and accurate Intercity Bus program transportation services. </a:t>
            </a:r>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dirty="0"/>
          </a:p>
        </p:txBody>
      </p:sp>
      <p:sp>
        <p:nvSpPr>
          <p:cNvPr id="5" name="Footer Placeholder 4">
            <a:extLst>
              <a:ext uri="{FF2B5EF4-FFF2-40B4-BE49-F238E27FC236}">
                <a16:creationId xmlns:a16="http://schemas.microsoft.com/office/drawing/2014/main" id="{11432980-2446-3C65-D809-A0AF87E71E5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85166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dirty="0"/>
          </a:p>
        </p:txBody>
      </p:sp>
      <p:sp>
        <p:nvSpPr>
          <p:cNvPr id="5" name="Footer Placeholder 4">
            <a:extLst>
              <a:ext uri="{FF2B5EF4-FFF2-40B4-BE49-F238E27FC236}">
                <a16:creationId xmlns:a16="http://schemas.microsoft.com/office/drawing/2014/main" id="{7986CC2D-9866-3F31-EC5A-BBFA7F813F0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36988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Bis Program </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hasCustomPrompt="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sz="2800" dirty="0"/>
              <a:t> 15% of state’s federal non-urbanized (5311) transit funding must be used for support of intercity bus services (unless the Governor certifies need has been met).  Average yearly funds available is $2 </a:t>
            </a:r>
            <a:r>
              <a:rPr lang="en-US" sz="2800" dirty="0" err="1"/>
              <a:t>million.</a:t>
            </a:r>
            <a:r>
              <a:rPr lang="en-US" dirty="0" err="1"/>
              <a:t>Edit</a:t>
            </a:r>
            <a:r>
              <a:rPr lang="en-US" dirty="0"/>
              <a:t> Master text styles</a:t>
            </a:r>
          </a:p>
          <a:p>
            <a:pPr lvl="1"/>
            <a:r>
              <a:rPr lang="en-US" dirty="0"/>
              <a:t>Second </a:t>
            </a:r>
            <a:r>
              <a:rPr lang="en-US" dirty="0" err="1"/>
              <a:t>level</a:t>
            </a:r>
            <a:r>
              <a:rPr lang="en-US" sz="2400" dirty="0" err="1"/>
              <a:t>Intercity</a:t>
            </a:r>
            <a:r>
              <a:rPr lang="en-US" sz="2400" dirty="0"/>
              <a:t> bus services must include stops at non-urbanized locations and must make meaningful connections to nationwide network.</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Bus Map</a:t>
            </a:r>
          </a:p>
        </p:txBody>
      </p:sp>
      <p:pic>
        <p:nvPicPr>
          <p:cNvPr id="13" name="Picture 2" descr="C:\Users\rward2\AppData\Local\Microsoft\Windows\Temporary Internet Files\Content.Outlook\HL5F2W64\icb (2).jpg">
            <a:extLst>
              <a:ext uri="{FF2B5EF4-FFF2-40B4-BE49-F238E27FC236}">
                <a16:creationId xmlns:a16="http://schemas.microsoft.com/office/drawing/2014/main" id="{627E7392-CF97-4ACB-8A96-EABE5611FB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847" y="1946086"/>
            <a:ext cx="6324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notawigshop.com/2011/02/megabus-travels-review-in-story-form.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797152"/>
            <a:ext cx="5832648" cy="1354217"/>
          </a:xfrm>
          <a:prstGeom prst="rect">
            <a:avLst/>
          </a:prstGeom>
          <a:noFill/>
        </p:spPr>
        <p:txBody>
          <a:bodyPr wrap="square" rtlCol="0">
            <a:spAutoFit/>
          </a:bodyPr>
          <a:lstStyle/>
          <a:p>
            <a:r>
              <a:rPr lang="en-US" sz="2800" dirty="0">
                <a:solidFill>
                  <a:schemeClr val="bg1"/>
                </a:solidFill>
                <a:latin typeface="PT Sans" panose="020B0503020203020204" pitchFamily="34" charset="0"/>
              </a:rPr>
              <a:t>CY 24 Intercity Bus Program</a:t>
            </a:r>
          </a:p>
          <a:p>
            <a:r>
              <a:rPr lang="en-US" sz="2600" dirty="0">
                <a:solidFill>
                  <a:schemeClr val="bg1"/>
                </a:solidFill>
                <a:latin typeface="PT Sans" panose="020B0503020203020204" pitchFamily="34" charset="0"/>
              </a:rPr>
              <a:t>Transportation Commission Workshop</a:t>
            </a:r>
          </a:p>
          <a:p>
            <a:r>
              <a:rPr lang="en-US" sz="2800" dirty="0">
                <a:solidFill>
                  <a:schemeClr val="bg1"/>
                </a:solidFill>
                <a:latin typeface="PT Sans" panose="020B0503020203020204" pitchFamily="34" charset="0"/>
              </a:rPr>
              <a:t>November 14, 2023</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CY24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Program</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r>
              <a:rPr lang="en-US" sz="2400" b="0" dirty="0"/>
              <a:t>Purpose: Support intercity bus services that includes stops at non-urbanized locations and makes meaningful connections to nationwide network</a:t>
            </a:r>
          </a:p>
          <a:p>
            <a:r>
              <a:rPr lang="en-US" sz="2400" b="0" dirty="0"/>
              <a:t>Available to private intercity bus companies, companies wishing to start bus service, public transit agencies either operating of proposing to operate bus service, and local communities wishing to support intercity connections to their community</a:t>
            </a:r>
          </a:p>
          <a:p>
            <a:endParaRPr lang="en-US" sz="2400" b="0" dirty="0"/>
          </a:p>
        </p:txBody>
      </p:sp>
      <p:sp>
        <p:nvSpPr>
          <p:cNvPr id="2" name="TextBox 1">
            <a:extLst>
              <a:ext uri="{FF2B5EF4-FFF2-40B4-BE49-F238E27FC236}">
                <a16:creationId xmlns:a16="http://schemas.microsoft.com/office/drawing/2014/main" id="{1E0586F4-95E9-B118-92B4-31A4FF50E8D7}"/>
              </a:ext>
            </a:extLst>
          </p:cNvPr>
          <p:cNvSpPr txBox="1"/>
          <p:nvPr/>
        </p:nvSpPr>
        <p:spPr>
          <a:xfrm>
            <a:off x="8409504" y="6433591"/>
            <a:ext cx="734496" cy="307777"/>
          </a:xfrm>
          <a:prstGeom prst="rect">
            <a:avLst/>
          </a:prstGeom>
          <a:noFill/>
        </p:spPr>
        <p:txBody>
          <a:bodyPr wrap="none" rtlCol="0">
            <a:spAutoFit/>
          </a:bodyPr>
          <a:lstStyle/>
          <a:p>
            <a:r>
              <a:rPr lang="en-US" sz="1400" dirty="0"/>
              <a:t>Slide 2</a:t>
            </a:r>
          </a:p>
        </p:txBody>
      </p:sp>
    </p:spTree>
    <p:extLst>
      <p:ext uri="{BB962C8B-B14F-4D97-AF65-F5344CB8AC3E}">
        <p14:creationId xmlns:p14="http://schemas.microsoft.com/office/powerpoint/2010/main" val="74420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CY24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Funding Priorities</a:t>
            </a:r>
          </a:p>
        </p:txBody>
      </p:sp>
      <p:sp>
        <p:nvSpPr>
          <p:cNvPr id="2" name="Content Placeholder 1">
            <a:extLst>
              <a:ext uri="{FF2B5EF4-FFF2-40B4-BE49-F238E27FC236}">
                <a16:creationId xmlns:a16="http://schemas.microsoft.com/office/drawing/2014/main" id="{E2A3FE76-467E-4AEE-A68E-42A6B6EE314E}"/>
              </a:ext>
            </a:extLst>
          </p:cNvPr>
          <p:cNvSpPr>
            <a:spLocks noGrp="1"/>
          </p:cNvSpPr>
          <p:nvPr>
            <p:ph idx="1"/>
          </p:nvPr>
        </p:nvSpPr>
        <p:spPr/>
        <p:txBody>
          <a:bodyPr/>
          <a:lstStyle/>
          <a:p>
            <a:pPr marL="0" indent="0">
              <a:buNone/>
            </a:pPr>
            <a:endParaRPr lang="en-US" dirty="0"/>
          </a:p>
        </p:txBody>
      </p:sp>
      <p:sp>
        <p:nvSpPr>
          <p:cNvPr id="14" name="Text Placeholder 2">
            <a:extLst>
              <a:ext uri="{FF2B5EF4-FFF2-40B4-BE49-F238E27FC236}">
                <a16:creationId xmlns:a16="http://schemas.microsoft.com/office/drawing/2014/main" id="{D278A22F-339D-4D21-9EC4-097BB35322B9}"/>
              </a:ext>
            </a:extLst>
          </p:cNvPr>
          <p:cNvSpPr txBox="1">
            <a:spLocks/>
          </p:cNvSpPr>
          <p:nvPr/>
        </p:nvSpPr>
        <p:spPr>
          <a:xfrm>
            <a:off x="683568" y="1700808"/>
            <a:ext cx="7776864" cy="5033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buFont typeface="Arial" panose="020B0604020202020204" pitchFamily="34" charset="0"/>
              <a:buNone/>
            </a:pPr>
            <a:r>
              <a:rPr lang="en-US" sz="2000" dirty="0"/>
              <a:t>Iowa’s program has four components in priority order:</a:t>
            </a:r>
          </a:p>
          <a:p>
            <a:pPr marL="457200" indent="-457200">
              <a:buClr>
                <a:schemeClr val="tx1"/>
              </a:buClr>
              <a:buFont typeface="+mj-lt"/>
              <a:buAutoNum type="arabicPeriod"/>
            </a:pPr>
            <a:r>
              <a:rPr lang="en-US" sz="2000" dirty="0"/>
              <a:t>Base level support of existing services ($0.20 per revenue mile)</a:t>
            </a:r>
          </a:p>
          <a:p>
            <a:pPr marL="457200" indent="-457200">
              <a:buClr>
                <a:schemeClr val="tx1"/>
              </a:buClr>
              <a:buFont typeface="+mj-lt"/>
              <a:buAutoNum type="arabicPeriod"/>
            </a:pPr>
            <a:r>
              <a:rPr lang="en-US" sz="2000" dirty="0"/>
              <a:t>Start-up support for new services (three years at $0.50 per revenue mile)</a:t>
            </a:r>
          </a:p>
          <a:p>
            <a:pPr marL="457200" indent="-457200">
              <a:buClr>
                <a:schemeClr val="tx1"/>
              </a:buClr>
              <a:buFont typeface="+mj-lt"/>
              <a:buAutoNum type="arabicPeriod"/>
            </a:pPr>
            <a:r>
              <a:rPr lang="en-US" sz="2000" dirty="0"/>
              <a:t>Support for marketing of intercity bus services and interlined services (maximum $7,500 for existing routes per agency and $12,000 per each new route with 20% local match required)</a:t>
            </a:r>
          </a:p>
          <a:p>
            <a:pPr marL="457200" indent="-457200">
              <a:buClr>
                <a:schemeClr val="tx1"/>
              </a:buClr>
              <a:buFont typeface="+mj-lt"/>
              <a:buAutoNum type="arabicPeriod"/>
            </a:pPr>
            <a:r>
              <a:rPr lang="en-US" sz="2000" dirty="0"/>
              <a:t>Support for intercity bus capital improvements (over the road coaches, vertical infrastructure, vehicle renovations/improvements, ADA improvements to vehicles and facilities). Vehicles require a 15% local match while all other capital projects require 20% local match.</a:t>
            </a:r>
          </a:p>
          <a:p>
            <a:endParaRPr lang="en-US" dirty="0"/>
          </a:p>
        </p:txBody>
      </p:sp>
      <p:sp>
        <p:nvSpPr>
          <p:cNvPr id="18" name="TextBox 17">
            <a:extLst>
              <a:ext uri="{FF2B5EF4-FFF2-40B4-BE49-F238E27FC236}">
                <a16:creationId xmlns:a16="http://schemas.microsoft.com/office/drawing/2014/main" id="{DD5674F8-A5F7-335A-8802-9CDA4BF8B5F6}"/>
              </a:ext>
            </a:extLst>
          </p:cNvPr>
          <p:cNvSpPr txBox="1"/>
          <p:nvPr/>
        </p:nvSpPr>
        <p:spPr>
          <a:xfrm>
            <a:off x="8405568" y="6451879"/>
            <a:ext cx="734496" cy="307777"/>
          </a:xfrm>
          <a:prstGeom prst="rect">
            <a:avLst/>
          </a:prstGeom>
          <a:noFill/>
        </p:spPr>
        <p:txBody>
          <a:bodyPr wrap="none" rtlCol="0">
            <a:spAutoFit/>
          </a:bodyPr>
          <a:lstStyle/>
          <a:p>
            <a:r>
              <a:rPr lang="en-US" sz="1400" dirty="0"/>
              <a:t>Slide 3</a:t>
            </a:r>
          </a:p>
        </p:txBody>
      </p:sp>
    </p:spTree>
    <p:extLst>
      <p:ext uri="{BB962C8B-B14F-4D97-AF65-F5344CB8AC3E}">
        <p14:creationId xmlns:p14="http://schemas.microsoft.com/office/powerpoint/2010/main" val="10709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CY24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Available Funding and Application Summary</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2492896"/>
            <a:ext cx="7776864" cy="3875288"/>
          </a:xfrm>
          <a:prstGeom prst="rect">
            <a:avLst/>
          </a:prstGeom>
        </p:spPr>
        <p:txBody>
          <a:bodyPr vert="horz" lIns="91440" tIns="45720" rIns="91440" bIns="45720" rtlCol="0">
            <a:normAutofit/>
          </a:bodyPr>
          <a:lstStyle/>
          <a:p>
            <a:pPr marL="457200" indent="-284163">
              <a:lnSpc>
                <a:spcPct val="90000"/>
              </a:lnSpc>
              <a:buClr>
                <a:schemeClr val="tx1"/>
              </a:buClr>
            </a:pPr>
            <a:r>
              <a:rPr lang="en-US" sz="2400" b="1" dirty="0"/>
              <a:t>Available Funding</a:t>
            </a:r>
          </a:p>
          <a:p>
            <a:pPr marL="893826" lvl="1" indent="-457200">
              <a:lnSpc>
                <a:spcPct val="90000"/>
              </a:lnSpc>
              <a:buClr>
                <a:schemeClr val="tx1"/>
              </a:buClr>
            </a:pPr>
            <a:r>
              <a:rPr lang="en-US" sz="2000" dirty="0"/>
              <a:t>Total Intercity Bus Funds Available: </a:t>
            </a:r>
            <a:r>
              <a:rPr lang="en-US" sz="2000" u="sng" dirty="0"/>
              <a:t>$2,694,172  </a:t>
            </a:r>
          </a:p>
          <a:p>
            <a:pPr marL="1293876" lvl="2" indent="-457200">
              <a:lnSpc>
                <a:spcPct val="90000"/>
              </a:lnSpc>
              <a:buClr>
                <a:schemeClr val="tx1"/>
              </a:buClr>
              <a:buFont typeface="Wingdings" panose="05000000000000000000" pitchFamily="2" charset="2"/>
              <a:buChar char="§"/>
            </a:pPr>
            <a:r>
              <a:rPr lang="en-US" sz="2000" dirty="0"/>
              <a:t>15% of federal non-urbanized (FTA Section 5311) 	transit funding</a:t>
            </a:r>
          </a:p>
          <a:p>
            <a:pPr marL="836676" lvl="2" indent="0">
              <a:lnSpc>
                <a:spcPct val="90000"/>
              </a:lnSpc>
              <a:buClr>
                <a:schemeClr val="tx1"/>
              </a:buClr>
              <a:buNone/>
            </a:pPr>
            <a:endParaRPr lang="en-US" sz="2000" dirty="0"/>
          </a:p>
          <a:p>
            <a:pPr marL="457200" indent="-320675">
              <a:lnSpc>
                <a:spcPct val="90000"/>
              </a:lnSpc>
              <a:buClr>
                <a:schemeClr val="tx1"/>
              </a:buClr>
            </a:pPr>
            <a:r>
              <a:rPr lang="en-US" sz="2400" b="1" dirty="0"/>
              <a:t>Application Summary</a:t>
            </a:r>
          </a:p>
          <a:p>
            <a:pPr marL="893826" lvl="1" indent="-457200">
              <a:lnSpc>
                <a:spcPct val="90000"/>
              </a:lnSpc>
              <a:buClr>
                <a:schemeClr val="tx1"/>
              </a:buClr>
            </a:pPr>
            <a:r>
              <a:rPr lang="en-US" sz="2000" dirty="0"/>
              <a:t>Total number of projects: 3</a:t>
            </a:r>
          </a:p>
          <a:p>
            <a:pPr marL="893826" lvl="1" indent="-457200">
              <a:lnSpc>
                <a:spcPct val="90000"/>
              </a:lnSpc>
              <a:buClr>
                <a:schemeClr val="tx1"/>
              </a:buClr>
            </a:pPr>
            <a:r>
              <a:rPr lang="en-US" sz="2000" dirty="0"/>
              <a:t>Total number of projects recommended: 3</a:t>
            </a:r>
          </a:p>
          <a:p>
            <a:pPr marL="893826" lvl="1" indent="-457200">
              <a:lnSpc>
                <a:spcPct val="90000"/>
              </a:lnSpc>
              <a:buClr>
                <a:schemeClr val="tx1"/>
              </a:buClr>
            </a:pPr>
            <a:r>
              <a:rPr lang="en-US" sz="2000" dirty="0"/>
              <a:t>Total project costs: $2,624,275</a:t>
            </a:r>
            <a:endParaRPr lang="en-US" sz="2000" dirty="0">
              <a:highlight>
                <a:srgbClr val="FFFF00"/>
              </a:highlight>
            </a:endParaRPr>
          </a:p>
          <a:p>
            <a:pPr marL="893826" lvl="1" indent="-457200">
              <a:lnSpc>
                <a:spcPct val="90000"/>
              </a:lnSpc>
              <a:buClr>
                <a:schemeClr val="tx1"/>
              </a:buClr>
            </a:pPr>
            <a:r>
              <a:rPr lang="en-US" sz="2000" dirty="0"/>
              <a:t>Total amount requested: </a:t>
            </a:r>
            <a:r>
              <a:rPr lang="en-US" sz="2000" u="sng" dirty="0"/>
              <a:t>$2,230,165</a:t>
            </a:r>
          </a:p>
          <a:p>
            <a:pPr marL="893826" lvl="1" indent="-457200">
              <a:lnSpc>
                <a:spcPct val="90000"/>
              </a:lnSpc>
              <a:buClr>
                <a:schemeClr val="tx1"/>
              </a:buClr>
            </a:pPr>
            <a:r>
              <a:rPr lang="en-US" sz="2000" dirty="0"/>
              <a:t>Remaining Balance : $464,007</a:t>
            </a:r>
          </a:p>
        </p:txBody>
      </p:sp>
      <p:sp>
        <p:nvSpPr>
          <p:cNvPr id="6" name="TextBox 5">
            <a:extLst>
              <a:ext uri="{FF2B5EF4-FFF2-40B4-BE49-F238E27FC236}">
                <a16:creationId xmlns:a16="http://schemas.microsoft.com/office/drawing/2014/main" id="{CF23312D-58D0-6537-D879-8A7CF03669B0}"/>
              </a:ext>
            </a:extLst>
          </p:cNvPr>
          <p:cNvSpPr txBox="1"/>
          <p:nvPr/>
        </p:nvSpPr>
        <p:spPr>
          <a:xfrm>
            <a:off x="8409504" y="6433591"/>
            <a:ext cx="734496" cy="307777"/>
          </a:xfrm>
          <a:prstGeom prst="rect">
            <a:avLst/>
          </a:prstGeom>
          <a:noFill/>
        </p:spPr>
        <p:txBody>
          <a:bodyPr wrap="none" rtlCol="0">
            <a:spAutoFit/>
          </a:bodyPr>
          <a:lstStyle/>
          <a:p>
            <a:r>
              <a:rPr lang="en-US" sz="1400" dirty="0"/>
              <a:t>Slide 4</a:t>
            </a:r>
          </a:p>
        </p:txBody>
      </p:sp>
    </p:spTree>
    <p:extLst>
      <p:ext uri="{BB962C8B-B14F-4D97-AF65-F5344CB8AC3E}">
        <p14:creationId xmlns:p14="http://schemas.microsoft.com/office/powerpoint/2010/main" val="161783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2213" y="248531"/>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CY24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5" name="Title 4">
            <a:extLst>
              <a:ext uri="{FF2B5EF4-FFF2-40B4-BE49-F238E27FC236}">
                <a16:creationId xmlns:a16="http://schemas.microsoft.com/office/drawing/2014/main" id="{97DBB37C-53E0-4A25-AECA-7CFC01B314FF}"/>
              </a:ext>
            </a:extLst>
          </p:cNvPr>
          <p:cNvSpPr>
            <a:spLocks noGrp="1"/>
          </p:cNvSpPr>
          <p:nvPr>
            <p:ph type="title"/>
          </p:nvPr>
        </p:nvSpPr>
        <p:spPr/>
        <p:txBody>
          <a:bodyPr/>
          <a:lstStyle/>
          <a:p>
            <a:endParaRPr lang="en-US" u="sng" dirty="0"/>
          </a:p>
        </p:txBody>
      </p:sp>
      <p:sp>
        <p:nvSpPr>
          <p:cNvPr id="6" name="Content Placeholder 5">
            <a:extLst>
              <a:ext uri="{FF2B5EF4-FFF2-40B4-BE49-F238E27FC236}">
                <a16:creationId xmlns:a16="http://schemas.microsoft.com/office/drawing/2014/main" id="{D8AC9CBF-31C7-4B62-B38A-08C175129832}"/>
              </a:ext>
            </a:extLst>
          </p:cNvPr>
          <p:cNvSpPr>
            <a:spLocks noGrp="1"/>
          </p:cNvSpPr>
          <p:nvPr>
            <p:ph idx="1"/>
          </p:nvPr>
        </p:nvSpPr>
        <p:spPr/>
        <p:txBody>
          <a:bodyPr/>
          <a:lstStyle/>
          <a:p>
            <a:endParaRPr lang="en-US" dirty="0"/>
          </a:p>
        </p:txBody>
      </p:sp>
      <p:sp>
        <p:nvSpPr>
          <p:cNvPr id="14" name="Title 10">
            <a:extLst>
              <a:ext uri="{FF2B5EF4-FFF2-40B4-BE49-F238E27FC236}">
                <a16:creationId xmlns:a16="http://schemas.microsoft.com/office/drawing/2014/main" id="{FD3D7F56-7994-41D6-B6EF-15B21DA9159C}"/>
              </a:ext>
            </a:extLst>
          </p:cNvPr>
          <p:cNvSpPr txBox="1">
            <a:spLocks/>
          </p:cNvSpPr>
          <p:nvPr/>
        </p:nvSpPr>
        <p:spPr>
          <a:xfrm>
            <a:off x="628650" y="71898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p:txBody>
      </p:sp>
      <p:graphicFrame>
        <p:nvGraphicFramePr>
          <p:cNvPr id="15" name="Table 14">
            <a:extLst>
              <a:ext uri="{FF2B5EF4-FFF2-40B4-BE49-F238E27FC236}">
                <a16:creationId xmlns:a16="http://schemas.microsoft.com/office/drawing/2014/main" id="{0EB92EE9-AE0F-40FD-9A9D-C64EE313D79F}"/>
              </a:ext>
            </a:extLst>
          </p:cNvPr>
          <p:cNvGraphicFramePr>
            <a:graphicFrameLocks noGrp="1"/>
          </p:cNvGraphicFramePr>
          <p:nvPr>
            <p:extLst>
              <p:ext uri="{D42A27DB-BD31-4B8C-83A1-F6EECF244321}">
                <p14:modId xmlns:p14="http://schemas.microsoft.com/office/powerpoint/2010/main" val="994047633"/>
              </p:ext>
            </p:extLst>
          </p:nvPr>
        </p:nvGraphicFramePr>
        <p:xfrm>
          <a:off x="359533" y="1628800"/>
          <a:ext cx="8424934" cy="1463040"/>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672485">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480541">
                <a:tc>
                  <a:txBody>
                    <a:bodyPr/>
                    <a:lstStyle/>
                    <a:p>
                      <a:r>
                        <a:rPr lang="en-US" sz="1400" dirty="0">
                          <a:latin typeface="PT Sans" panose="020B0503020203020204"/>
                        </a:rPr>
                        <a:t>1 – Over the Road Motor Coach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$799,900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$679,915 (85%)</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$679,915 (85%)</a:t>
                      </a:r>
                    </a:p>
                  </a:txBody>
                  <a:tcPr marL="9525" marR="9525" marT="9525" marB="0" anchor="ctr"/>
                </a:tc>
                <a:extLst>
                  <a:ext uri="{0D108BD9-81ED-4DB2-BD59-A6C34878D82A}">
                    <a16:rowId xmlns:a16="http://schemas.microsoft.com/office/drawing/2014/main" val="3917525548"/>
                  </a:ext>
                </a:extLst>
              </a:tr>
            </a:tbl>
          </a:graphicData>
        </a:graphic>
      </p:graphicFrame>
      <p:sp>
        <p:nvSpPr>
          <p:cNvPr id="12" name="TextBox 11">
            <a:extLst>
              <a:ext uri="{FF2B5EF4-FFF2-40B4-BE49-F238E27FC236}">
                <a16:creationId xmlns:a16="http://schemas.microsoft.com/office/drawing/2014/main" id="{164D70DB-C5C8-571F-970C-E1D086053461}"/>
              </a:ext>
            </a:extLst>
          </p:cNvPr>
          <p:cNvSpPr txBox="1"/>
          <p:nvPr/>
        </p:nvSpPr>
        <p:spPr>
          <a:xfrm>
            <a:off x="8390024" y="6433591"/>
            <a:ext cx="734496" cy="307777"/>
          </a:xfrm>
          <a:prstGeom prst="rect">
            <a:avLst/>
          </a:prstGeom>
          <a:noFill/>
        </p:spPr>
        <p:txBody>
          <a:bodyPr wrap="none" rtlCol="0">
            <a:spAutoFit/>
          </a:bodyPr>
          <a:lstStyle/>
          <a:p>
            <a:r>
              <a:rPr lang="en-US" sz="1400" dirty="0"/>
              <a:t>Slide 5</a:t>
            </a:r>
          </a:p>
        </p:txBody>
      </p:sp>
    </p:spTree>
    <p:extLst>
      <p:ext uri="{BB962C8B-B14F-4D97-AF65-F5344CB8AC3E}">
        <p14:creationId xmlns:p14="http://schemas.microsoft.com/office/powerpoint/2010/main" val="414319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CY24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2207802325"/>
              </p:ext>
            </p:extLst>
          </p:nvPr>
        </p:nvGraphicFramePr>
        <p:xfrm>
          <a:off x="359533" y="2165129"/>
          <a:ext cx="8424934" cy="1557555"/>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612675">
                <a:tc>
                  <a:txBody>
                    <a:bodyPr/>
                    <a:lstStyle/>
                    <a:p>
                      <a:pPr marL="58738" indent="0" algn="l" fontAlgn="b"/>
                      <a:r>
                        <a:rPr lang="en-US" sz="1400" kern="1200" dirty="0">
                          <a:solidFill>
                            <a:schemeClr val="dk1"/>
                          </a:solidFill>
                          <a:latin typeface="PT Sans" panose="020B0503020203020204"/>
                          <a:ea typeface="+mn-ea"/>
                          <a:cs typeface="+mn-cs"/>
                        </a:rPr>
                        <a:t>3 – Over the Road Motor Coaches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$1,815,000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$1,542,750 (85%)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$1,542,750 (85%)</a:t>
                      </a:r>
                    </a:p>
                  </a:txBody>
                  <a:tcPr marL="9525" marR="9525" marT="9525" marB="0" anchor="ctr"/>
                </a:tc>
                <a:extLst>
                  <a:ext uri="{0D108BD9-81ED-4DB2-BD59-A6C34878D82A}">
                    <a16:rowId xmlns:a16="http://schemas.microsoft.com/office/drawing/2014/main" val="3917525548"/>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
        <p:nvSpPr>
          <p:cNvPr id="12" name="TextBox 11">
            <a:extLst>
              <a:ext uri="{FF2B5EF4-FFF2-40B4-BE49-F238E27FC236}">
                <a16:creationId xmlns:a16="http://schemas.microsoft.com/office/drawing/2014/main" id="{1AF6FE52-E98C-FFD8-17B0-4FCA5A2B79E4}"/>
              </a:ext>
            </a:extLst>
          </p:cNvPr>
          <p:cNvSpPr txBox="1"/>
          <p:nvPr/>
        </p:nvSpPr>
        <p:spPr>
          <a:xfrm>
            <a:off x="8379744" y="6433591"/>
            <a:ext cx="734496" cy="307777"/>
          </a:xfrm>
          <a:prstGeom prst="rect">
            <a:avLst/>
          </a:prstGeom>
          <a:noFill/>
        </p:spPr>
        <p:txBody>
          <a:bodyPr wrap="none" rtlCol="0">
            <a:spAutoFit/>
          </a:bodyPr>
          <a:lstStyle/>
          <a:p>
            <a:r>
              <a:rPr lang="en-US" sz="1400" dirty="0"/>
              <a:t>Slide 6</a:t>
            </a:r>
          </a:p>
        </p:txBody>
      </p:sp>
    </p:spTree>
    <p:extLst>
      <p:ext uri="{BB962C8B-B14F-4D97-AF65-F5344CB8AC3E}">
        <p14:creationId xmlns:p14="http://schemas.microsoft.com/office/powerpoint/2010/main" val="130751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CY24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3996699821"/>
              </p:ext>
            </p:extLst>
          </p:nvPr>
        </p:nvGraphicFramePr>
        <p:xfrm>
          <a:off x="359533" y="2165129"/>
          <a:ext cx="8371672" cy="1557555"/>
        </p:xfrm>
        <a:graphic>
          <a:graphicData uri="http://schemas.openxmlformats.org/drawingml/2006/table">
            <a:tbl>
              <a:tblPr firstRow="1" bandRow="1">
                <a:tableStyleId>{5C22544A-7EE6-4342-B048-85BDC9FD1C3A}</a:tableStyleId>
              </a:tblPr>
              <a:tblGrid>
                <a:gridCol w="1632268">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612675">
                <a:tc>
                  <a:txBody>
                    <a:bodyPr/>
                    <a:lstStyle/>
                    <a:p>
                      <a:pPr marL="58738" indent="0" algn="l" fontAlgn="b"/>
                      <a:r>
                        <a:rPr lang="en-US" sz="1400" kern="1200" dirty="0">
                          <a:solidFill>
                            <a:schemeClr val="dk1"/>
                          </a:solidFill>
                          <a:latin typeface="PT Sans" panose="020B0503020203020204"/>
                          <a:ea typeface="+mn-ea"/>
                          <a:cs typeface="+mn-cs"/>
                        </a:rPr>
                        <a:t>Marketing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Fort Dodge</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$9,375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extLst>
                  <a:ext uri="{0D108BD9-81ED-4DB2-BD59-A6C34878D82A}">
                    <a16:rowId xmlns:a16="http://schemas.microsoft.com/office/drawing/2014/main" val="3917525548"/>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
        <p:nvSpPr>
          <p:cNvPr id="12" name="TextBox 11">
            <a:extLst>
              <a:ext uri="{FF2B5EF4-FFF2-40B4-BE49-F238E27FC236}">
                <a16:creationId xmlns:a16="http://schemas.microsoft.com/office/drawing/2014/main" id="{AEC898C9-E2F4-1D41-1DE2-903C4921E36B}"/>
              </a:ext>
            </a:extLst>
          </p:cNvPr>
          <p:cNvSpPr txBox="1"/>
          <p:nvPr/>
        </p:nvSpPr>
        <p:spPr>
          <a:xfrm>
            <a:off x="8406383" y="6433591"/>
            <a:ext cx="734496" cy="307777"/>
          </a:xfrm>
          <a:prstGeom prst="rect">
            <a:avLst/>
          </a:prstGeom>
          <a:noFill/>
        </p:spPr>
        <p:txBody>
          <a:bodyPr wrap="none" rtlCol="0">
            <a:spAutoFit/>
          </a:bodyPr>
          <a:lstStyle/>
          <a:p>
            <a:r>
              <a:rPr lang="en-US" sz="1400" dirty="0"/>
              <a:t>Slide 7</a:t>
            </a:r>
          </a:p>
        </p:txBody>
      </p:sp>
    </p:spTree>
    <p:extLst>
      <p:ext uri="{BB962C8B-B14F-4D97-AF65-F5344CB8AC3E}">
        <p14:creationId xmlns:p14="http://schemas.microsoft.com/office/powerpoint/2010/main" val="111739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CY24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Map</a:t>
            </a:r>
          </a:p>
        </p:txBody>
      </p:sp>
      <p:sp>
        <p:nvSpPr>
          <p:cNvPr id="5" name="Content Placeholder 4">
            <a:extLst>
              <a:ext uri="{FF2B5EF4-FFF2-40B4-BE49-F238E27FC236}">
                <a16:creationId xmlns:a16="http://schemas.microsoft.com/office/drawing/2014/main" id="{4D663078-B49D-46BA-91D0-8FE30E86A601}"/>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E5D20266-90D0-41C4-A826-98A7161D267B}"/>
              </a:ext>
            </a:extLst>
          </p:cNvPr>
          <p:cNvPicPr>
            <a:picLocks noChangeAspect="1"/>
          </p:cNvPicPr>
          <p:nvPr/>
        </p:nvPicPr>
        <p:blipFill>
          <a:blip r:embed="rId4"/>
          <a:stretch>
            <a:fillRect/>
          </a:stretch>
        </p:blipFill>
        <p:spPr>
          <a:xfrm>
            <a:off x="1307013" y="1713301"/>
            <a:ext cx="6575839" cy="4909312"/>
          </a:xfrm>
          <a:prstGeom prst="rect">
            <a:avLst/>
          </a:prstGeom>
        </p:spPr>
      </p:pic>
      <p:sp>
        <p:nvSpPr>
          <p:cNvPr id="13" name="TextBox 12">
            <a:extLst>
              <a:ext uri="{FF2B5EF4-FFF2-40B4-BE49-F238E27FC236}">
                <a16:creationId xmlns:a16="http://schemas.microsoft.com/office/drawing/2014/main" id="{74B498CD-7E01-D91D-34C5-E4A894083B43}"/>
              </a:ext>
            </a:extLst>
          </p:cNvPr>
          <p:cNvSpPr txBox="1"/>
          <p:nvPr/>
        </p:nvSpPr>
        <p:spPr>
          <a:xfrm>
            <a:off x="8409504" y="6433591"/>
            <a:ext cx="734496" cy="307777"/>
          </a:xfrm>
          <a:prstGeom prst="rect">
            <a:avLst/>
          </a:prstGeom>
          <a:noFill/>
        </p:spPr>
        <p:txBody>
          <a:bodyPr wrap="none" rtlCol="0">
            <a:spAutoFit/>
          </a:bodyPr>
          <a:lstStyle/>
          <a:p>
            <a:r>
              <a:rPr lang="en-US" sz="1400" dirty="0"/>
              <a:t>Slide 8</a:t>
            </a:r>
          </a:p>
        </p:txBody>
      </p:sp>
    </p:spTree>
    <p:extLst>
      <p:ext uri="{BB962C8B-B14F-4D97-AF65-F5344CB8AC3E}">
        <p14:creationId xmlns:p14="http://schemas.microsoft.com/office/powerpoint/2010/main" val="261587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18456" y="4920017"/>
            <a:ext cx="7344816" cy="1600438"/>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a:p>
            <a:pPr algn="ctr">
              <a:buNone/>
            </a:pPr>
            <a:endParaRPr lang="en-US" sz="1400" dirty="0">
              <a:solidFill>
                <a:srgbClr val="FF0000"/>
              </a:solidFill>
            </a:endParaRPr>
          </a:p>
          <a:p>
            <a:pPr algn="ctr">
              <a:buNone/>
            </a:pPr>
            <a:r>
              <a:rPr lang="en-US" sz="1400" dirty="0">
                <a:solidFill>
                  <a:schemeClr val="tx1">
                    <a:lumMod val="50000"/>
                  </a:schemeClr>
                </a:solidFill>
              </a:rPr>
              <a:t>Or contact the ICB Program Administrator</a:t>
            </a:r>
          </a:p>
          <a:p>
            <a:pPr algn="ctr">
              <a:buNone/>
            </a:pPr>
            <a:r>
              <a:rPr lang="en-US" sz="1400" dirty="0">
                <a:solidFill>
                  <a:schemeClr val="tx1">
                    <a:lumMod val="50000"/>
                  </a:schemeClr>
                </a:solidFill>
              </a:rPr>
              <a:t>Matt Oetker</a:t>
            </a:r>
          </a:p>
          <a:p>
            <a:pPr algn="ctr">
              <a:buNone/>
            </a:pPr>
            <a:r>
              <a:rPr lang="en-US" sz="1400" dirty="0">
                <a:solidFill>
                  <a:schemeClr val="tx1">
                    <a:lumMod val="50000"/>
                  </a:schemeClr>
                </a:solidFill>
              </a:rPr>
              <a:t>515-239-1765</a:t>
            </a:r>
          </a:p>
          <a:p>
            <a:pPr algn="ctr">
              <a:buNone/>
            </a:pPr>
            <a:r>
              <a:rPr lang="en-US" sz="1400" dirty="0">
                <a:solidFill>
                  <a:schemeClr val="tx1">
                    <a:lumMod val="50000"/>
                  </a:schemeClr>
                </a:solidFill>
              </a:rPr>
              <a:t>matthew.oetker@iowadot.us</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2" name="TextBox 1">
            <a:extLst>
              <a:ext uri="{FF2B5EF4-FFF2-40B4-BE49-F238E27FC236}">
                <a16:creationId xmlns:a16="http://schemas.microsoft.com/office/drawing/2014/main" id="{393790C4-3A3B-84FA-B08B-4821EE6C6EF4}"/>
              </a:ext>
            </a:extLst>
          </p:cNvPr>
          <p:cNvSpPr txBox="1"/>
          <p:nvPr/>
        </p:nvSpPr>
        <p:spPr>
          <a:xfrm>
            <a:off x="8409504" y="6520455"/>
            <a:ext cx="734496" cy="307777"/>
          </a:xfrm>
          <a:prstGeom prst="rect">
            <a:avLst/>
          </a:prstGeom>
          <a:noFill/>
        </p:spPr>
        <p:txBody>
          <a:bodyPr wrap="none" rtlCol="0">
            <a:spAutoFit/>
          </a:bodyPr>
          <a:lstStyle/>
          <a:p>
            <a:r>
              <a:rPr lang="en-US" sz="1400" dirty="0"/>
              <a:t>Slide 9</a:t>
            </a:r>
          </a:p>
        </p:txBody>
      </p:sp>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10994</TotalTime>
  <Words>930</Words>
  <Application>Microsoft Office PowerPoint</Application>
  <PresentationFormat>On-screen Show (4:3)</PresentationFormat>
  <Paragraphs>113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PT Sans</vt:lpstr>
      <vt:lpstr>Wingdings</vt:lpstr>
      <vt:lpstr>Office Theme</vt:lpstr>
      <vt:lpstr>PowerPoint Presentation</vt:lpstr>
      <vt:lpstr>Intercity Bus Program</vt:lpstr>
      <vt:lpstr>Funding Priorities</vt:lpstr>
      <vt:lpstr>Available Funding and Application Summary</vt:lpstr>
      <vt:lpstr>PowerPoint Presentation</vt:lpstr>
      <vt:lpstr>PowerPoint Presentation</vt:lpstr>
      <vt:lpstr>PowerPoint Presentation</vt:lpstr>
      <vt:lpstr>Intercity Bus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230</cp:revision>
  <cp:lastPrinted>2021-10-26T11:54:40Z</cp:lastPrinted>
  <dcterms:created xsi:type="dcterms:W3CDTF">2014-05-10T08:44:16Z</dcterms:created>
  <dcterms:modified xsi:type="dcterms:W3CDTF">2023-11-02T12:53:33Z</dcterms:modified>
</cp:coreProperties>
</file>