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93" r:id="rId7"/>
    <p:sldId id="294" r:id="rId8"/>
    <p:sldId id="295" r:id="rId9"/>
    <p:sldId id="285" r:id="rId10"/>
    <p:sldId id="270" r:id="rId11"/>
  </p:sldIdLst>
  <p:sldSz cx="9144000" cy="6858000" type="screen4x3"/>
  <p:notesSz cx="6858000" cy="9144000"/>
  <p:embeddedFontLst>
    <p:embeddedFont>
      <p:font typeface="PT Sans" panose="020B0503020203020204" pitchFamily="34" charset="0"/>
      <p:regular r:id="rId14"/>
      <p:bold r:id="rId15"/>
      <p:italic r:id="rId16"/>
      <p:boldItalic r:id="rId17"/>
    </p:embeddedFont>
    <p:embeddedFont>
      <p:font typeface="Roboto Slab" pitchFamily="50" charset="0"/>
      <p:regular r:id="rId18"/>
      <p:bold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76" d="100"/>
          <a:sy n="76" d="100"/>
        </p:scale>
        <p:origin x="60" y="7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2343</c:v>
                </c:pt>
                <c:pt idx="1">
                  <c:v>2456</c:v>
                </c:pt>
                <c:pt idx="2">
                  <c:v>2597</c:v>
                </c:pt>
                <c:pt idx="3">
                  <c:v>2853</c:v>
                </c:pt>
                <c:pt idx="4">
                  <c:v>3019</c:v>
                </c:pt>
                <c:pt idx="5">
                  <c:v>3054</c:v>
                </c:pt>
                <c:pt idx="6">
                  <c:v>2954</c:v>
                </c:pt>
                <c:pt idx="7">
                  <c:v>2981</c:v>
                </c:pt>
                <c:pt idx="8">
                  <c:v>2935</c:v>
                </c:pt>
                <c:pt idx="9">
                  <c:v>2935</c:v>
                </c:pt>
                <c:pt idx="10">
                  <c:v>2763</c:v>
                </c:pt>
                <c:pt idx="11">
                  <c:v>2590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2342</c:v>
                </c:pt>
                <c:pt idx="1">
                  <c:v>2591</c:v>
                </c:pt>
                <c:pt idx="2">
                  <c:v>2679</c:v>
                </c:pt>
                <c:pt idx="3">
                  <c:v>2844</c:v>
                </c:pt>
                <c:pt idx="4">
                  <c:v>3001</c:v>
                </c:pt>
                <c:pt idx="5">
                  <c:v>3005</c:v>
                </c:pt>
                <c:pt idx="6">
                  <c:v>2970</c:v>
                </c:pt>
                <c:pt idx="7">
                  <c:v>2974</c:v>
                </c:pt>
                <c:pt idx="8">
                  <c:v>2944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511" y="1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November 12,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7312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Water transportation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91A9A-BABA-5CFC-A634-6360A5A2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787"/>
            <a:ext cx="9144000" cy="597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1C7C6-E4F5-806C-6262-8FF3E5696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620"/>
            <a:ext cx="9144573" cy="53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346779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September 2024)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5626" y="238843"/>
            <a:ext cx="7635240" cy="281472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Water Transportation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Mississippi River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Drought has again caused low water levels on the Mississippi River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Restrictions on draft and tow sizes are in place.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 dirty="0"/>
              <a:t>“Every foot of reduced water depth or draft is the equivalent of loading 7,000 fewer bushels of soybeans on an individual barge”</a:t>
            </a:r>
            <a:r>
              <a:rPr lang="en-US" sz="2400" dirty="0"/>
              <a:t> – Mike Steenhoek with the Soy Transportation Coalition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Barge freight rates are increasing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644335" y="71607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13154</TotalTime>
  <Words>97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PT Sans</vt:lpstr>
      <vt:lpstr>Calibri</vt:lpstr>
      <vt:lpstr>Roboto Slab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69</cp:revision>
  <dcterms:created xsi:type="dcterms:W3CDTF">2023-12-21T16:39:01Z</dcterms:created>
  <dcterms:modified xsi:type="dcterms:W3CDTF">2024-11-04T23:13:24Z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