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6" r:id="rId5"/>
    <p:sldId id="290" r:id="rId6"/>
    <p:sldId id="299" r:id="rId7"/>
    <p:sldId id="291" r:id="rId8"/>
    <p:sldId id="286" r:id="rId9"/>
    <p:sldId id="287" r:id="rId10"/>
    <p:sldId id="288" r:id="rId11"/>
    <p:sldId id="289" r:id="rId12"/>
    <p:sldId id="292" r:id="rId13"/>
    <p:sldId id="293" r:id="rId14"/>
    <p:sldId id="294" r:id="rId15"/>
    <p:sldId id="295" r:id="rId16"/>
    <p:sldId id="298" r:id="rId17"/>
    <p:sldId id="296" r:id="rId18"/>
  </p:sldIdLst>
  <p:sldSz cx="9144000" cy="6858000" type="screen4x3"/>
  <p:notesSz cx="9296400" cy="7010400"/>
  <p:embeddedFontLst>
    <p:embeddedFont>
      <p:font typeface="Neue Haas Grotesk Text Pro" panose="020B0504020202020204" pitchFamily="34" charset="0"/>
      <p:regular r:id="rId21"/>
      <p:bold r:id="rId22"/>
      <p:italic r:id="rId23"/>
      <p:boldItalic r:id="rId24"/>
    </p:embeddedFont>
    <p:embeddedFont>
      <p:font typeface="PT Sans" panose="020B0503020203020204" pitchFamily="34" charset="0"/>
      <p:regular r:id="rId25"/>
      <p:bold r:id="rId26"/>
      <p:italic r:id="rId27"/>
      <p:bold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C5B9F73-6DD4-FF20-139F-99D442551D74}" name="Haar, Kristin" initials="KH" userId="S::Kristin.Haar@iowadot.us::e5671714-6752-424c-9292-f64c8ad5f0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6B"/>
    <a:srgbClr val="95B8B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F3B27-A4E3-4E71-AE14-52689436A2AE}" v="58" dt="2024-01-31T21:29:36.097"/>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5380" autoAdjust="0"/>
  </p:normalViewPr>
  <p:slideViewPr>
    <p:cSldViewPr snapToGrid="0">
      <p:cViewPr varScale="1">
        <p:scale>
          <a:sx n="108" d="100"/>
          <a:sy n="108" d="100"/>
        </p:scale>
        <p:origin x="9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72" y="5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4BE6205E-B305-4B90-9534-3C5E99A0275E}" type="datetimeFigureOut">
              <a:rPr lang="en-US" smtClean="0"/>
              <a:t>11/5/2024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33722F1-E430-42A1-A473-1759336AECCE}" type="datetimeFigureOut">
              <a:rPr lang="en-US" smtClean="0"/>
              <a:t>11/5/2024</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215626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24154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93287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25021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268102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179053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58558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251926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91632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358283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215863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2743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326958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118877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spc="113" baseline="0" dirty="0">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iowadot.gov/trans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284017" y="4862140"/>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300" b="1" u="sng" dirty="0">
                <a:solidFill>
                  <a:schemeClr val="bg1"/>
                </a:solidFill>
                <a:latin typeface="+mj-lt"/>
                <a:ea typeface="Roboto Slab" pitchFamily="2" charset="0"/>
                <a:cs typeface="Roboto Slab" pitchFamily="2" charset="0"/>
              </a:rPr>
              <a:t>CY25 Intercity Bus Program</a:t>
            </a:r>
          </a:p>
          <a:p>
            <a:pPr eaLnBrk="1" hangingPunct="1">
              <a:lnSpc>
                <a:spcPct val="90000"/>
              </a:lnSpc>
            </a:pPr>
            <a:r>
              <a:rPr lang="en-US" altLang="en-US" sz="2800" b="1" dirty="0">
                <a:solidFill>
                  <a:schemeClr val="bg1"/>
                </a:solidFill>
                <a:latin typeface="+mj-lt"/>
                <a:ea typeface="Roboto Slab" pitchFamily="2" charset="0"/>
                <a:cs typeface="Roboto Slab" pitchFamily="2" charset="0"/>
              </a:rPr>
              <a:t>Transportation Commission Workshop</a:t>
            </a:r>
          </a:p>
          <a:p>
            <a:pPr eaLnBrk="1" hangingPunct="1">
              <a:lnSpc>
                <a:spcPct val="90000"/>
              </a:lnSpc>
            </a:pPr>
            <a:r>
              <a:rPr lang="en-US" altLang="en-US" sz="2800" b="1" dirty="0">
                <a:solidFill>
                  <a:schemeClr val="bg1"/>
                </a:solidFill>
                <a:latin typeface="+mj-lt"/>
                <a:ea typeface="Roboto Slab" pitchFamily="2" charset="0"/>
                <a:cs typeface="Roboto Slab" pitchFamily="2" charset="0"/>
              </a:rPr>
              <a:t>November 12, 2024</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606649" y="6405797"/>
            <a:ext cx="1162554"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2025</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240893"/>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CY25</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Greyhound Lines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802266"/>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956036937"/>
              </p:ext>
            </p:extLst>
          </p:nvPr>
        </p:nvGraphicFramePr>
        <p:xfrm>
          <a:off x="562520" y="2467772"/>
          <a:ext cx="8018960" cy="169385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GREYHOUND LINES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Start-Up Service Support</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$854,100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$65,700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$65,700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$854,100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$65,700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$65,700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39018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240893"/>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CY25</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Jefferson Lines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78920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452517AA-550E-90B5-3C98-3B2432BFAD56}"/>
              </a:ext>
            </a:extLst>
          </p:cNvPr>
          <p:cNvGraphicFramePr>
            <a:graphicFrameLocks noGrp="1"/>
          </p:cNvGraphicFramePr>
          <p:nvPr>
            <p:extLst>
              <p:ext uri="{D42A27DB-BD31-4B8C-83A1-F6EECF244321}">
                <p14:modId xmlns:p14="http://schemas.microsoft.com/office/powerpoint/2010/main" val="662753840"/>
              </p:ext>
            </p:extLst>
          </p:nvPr>
        </p:nvGraphicFramePr>
        <p:xfrm>
          <a:off x="562520" y="2414491"/>
          <a:ext cx="8018960" cy="297401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JEFFERSON LINES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Purchase One Over-The-Road Motorcoach</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$722,684</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$614,281</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$614,281</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Existing and Start-Up Service Support</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$2,817,474</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$192,551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$48,138</a:t>
                      </a:r>
                    </a:p>
                  </a:txBody>
                  <a:tcPr>
                    <a:solidFill>
                      <a:schemeClr val="bg1">
                        <a:lumMod val="95000"/>
                      </a:schemeClr>
                    </a:solidFill>
                  </a:tcPr>
                </a:tc>
                <a:extLst>
                  <a:ext uri="{0D108BD9-81ED-4DB2-BD59-A6C34878D82A}">
                    <a16:rowId xmlns:a16="http://schemas.microsoft.com/office/drawing/2014/main" val="2311505911"/>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Marketing</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$9,375</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extLst>
                  <a:ext uri="{0D108BD9-81ED-4DB2-BD59-A6C34878D82A}">
                    <a16:rowId xmlns:a16="http://schemas.microsoft.com/office/drawing/2014/main" val="3729919285"/>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Mason City Travel Information Center - Rent</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$23,100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$18,480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$4,620</a:t>
                      </a:r>
                    </a:p>
                  </a:txBody>
                  <a:tcPr>
                    <a:solidFill>
                      <a:schemeClr val="bg1">
                        <a:lumMod val="95000"/>
                      </a:schemeClr>
                    </a:solidFill>
                  </a:tcPr>
                </a:tc>
                <a:extLst>
                  <a:ext uri="{0D108BD9-81ED-4DB2-BD59-A6C34878D82A}">
                    <a16:rowId xmlns:a16="http://schemas.microsoft.com/office/drawing/2014/main" val="2049947834"/>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Des Moines Depot - Rent</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$78,235</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$62,588</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$15,647</a:t>
                      </a:r>
                    </a:p>
                  </a:txBody>
                  <a:tcPr>
                    <a:solidFill>
                      <a:schemeClr val="bg1">
                        <a:lumMod val="95000"/>
                      </a:schemeClr>
                    </a:solidFill>
                  </a:tcPr>
                </a:tc>
                <a:extLst>
                  <a:ext uri="{0D108BD9-81ED-4DB2-BD59-A6C34878D82A}">
                    <a16:rowId xmlns:a16="http://schemas.microsoft.com/office/drawing/2014/main" val="669849372"/>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$3,650,868</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$895,400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$690,186</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52943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240893"/>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CY25</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City of Fort Dodge</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802266"/>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32DE6091-2320-18E5-C437-38B60D9F5215}"/>
              </a:ext>
            </a:extLst>
          </p:cNvPr>
          <p:cNvGraphicFramePr>
            <a:graphicFrameLocks noGrp="1"/>
          </p:cNvGraphicFramePr>
          <p:nvPr>
            <p:extLst>
              <p:ext uri="{D42A27DB-BD31-4B8C-83A1-F6EECF244321}">
                <p14:modId xmlns:p14="http://schemas.microsoft.com/office/powerpoint/2010/main" val="692811281"/>
              </p:ext>
            </p:extLst>
          </p:nvPr>
        </p:nvGraphicFramePr>
        <p:xfrm>
          <a:off x="562520" y="2467772"/>
          <a:ext cx="8018960" cy="169385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CITY OF FORT DODGE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Marketing</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$9,375</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$9,375</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368420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240893"/>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Summary of Recommended Funding - CY25</a:t>
            </a:r>
          </a:p>
          <a:p>
            <a:pPr>
              <a:buClr>
                <a:schemeClr val="tx1"/>
              </a:buClr>
              <a:buFont typeface="Arial" panose="020B0604020202020204" pitchFamily="34" charset="0"/>
              <a:buNone/>
            </a:pPr>
            <a:endParaRPr lang="en-US" sz="2400" b="1" dirty="0">
              <a:solidFill>
                <a:schemeClr val="accent1"/>
              </a:solidFill>
              <a:latin typeface="Neue Haas Grotesk Text Pro" panose="020B050402020202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78920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4ED96FB4-F3FB-2AF0-4E2D-37D7124703E1}"/>
              </a:ext>
            </a:extLst>
          </p:cNvPr>
          <p:cNvGraphicFramePr>
            <a:graphicFrameLocks noGrp="1"/>
          </p:cNvGraphicFramePr>
          <p:nvPr>
            <p:extLst>
              <p:ext uri="{D42A27DB-BD31-4B8C-83A1-F6EECF244321}">
                <p14:modId xmlns:p14="http://schemas.microsoft.com/office/powerpoint/2010/main" val="1577864981"/>
              </p:ext>
            </p:extLst>
          </p:nvPr>
        </p:nvGraphicFramePr>
        <p:xfrm>
          <a:off x="562520" y="2082254"/>
          <a:ext cx="8018960" cy="265397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Burlington Trailways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$2,424,436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$2,173,416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$1,422,443</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Greyhound Lines</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$854,100</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$65,700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$65,700</a:t>
                      </a:r>
                    </a:p>
                  </a:txBody>
                  <a:tcPr>
                    <a:solidFill>
                      <a:schemeClr val="bg1">
                        <a:lumMod val="95000"/>
                      </a:schemeClr>
                    </a:solidFill>
                  </a:tcPr>
                </a:tc>
                <a:extLst>
                  <a:ext uri="{0D108BD9-81ED-4DB2-BD59-A6C34878D82A}">
                    <a16:rowId xmlns:a16="http://schemas.microsoft.com/office/drawing/2014/main" val="2311505911"/>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Jefferson Lines</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$3,650,868</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$895,400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$690,186</a:t>
                      </a:r>
                    </a:p>
                  </a:txBody>
                  <a:tcPr>
                    <a:solidFill>
                      <a:schemeClr val="bg1">
                        <a:lumMod val="95000"/>
                      </a:schemeClr>
                    </a:solidFill>
                  </a:tcPr>
                </a:tc>
                <a:extLst>
                  <a:ext uri="{0D108BD9-81ED-4DB2-BD59-A6C34878D82A}">
                    <a16:rowId xmlns:a16="http://schemas.microsoft.com/office/drawing/2014/main" val="3729919285"/>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City of Fort Dodge</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$9,375</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extLst>
                  <a:ext uri="{0D108BD9-81ED-4DB2-BD59-A6C34878D82A}">
                    <a16:rowId xmlns:a16="http://schemas.microsoft.com/office/drawing/2014/main" val="2049947834"/>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$6,938,779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$3,142,016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$2,185,829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393235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105319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Questions?</a:t>
            </a:r>
          </a:p>
          <a:p>
            <a:pPr>
              <a:buClr>
                <a:schemeClr val="tx1"/>
              </a:buClr>
              <a:buNone/>
            </a:pPr>
            <a:r>
              <a:rPr lang="en-US" altLang="en-US" sz="1800" b="1" dirty="0">
                <a:solidFill>
                  <a:schemeClr val="bg1"/>
                </a:solidFill>
                <a:latin typeface="+mj-lt"/>
                <a:ea typeface="Roboto Slab" pitchFamily="2" charset="0"/>
                <a:cs typeface="Roboto Slab" pitchFamily="2" charset="0"/>
              </a:rPr>
              <a:t>Jefferson Lines</a:t>
            </a:r>
          </a:p>
          <a:p>
            <a:pPr>
              <a:buClr>
                <a:schemeClr val="tx1"/>
              </a:buClr>
              <a:buFont typeface="Arial" panose="020B0604020202020204" pitchFamily="34" charset="0"/>
              <a:buNone/>
            </a:pPr>
            <a:endParaRPr lang="en-US" sz="180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C63660-C0B5-F606-F715-04960F968EA9}"/>
              </a:ext>
            </a:extLst>
          </p:cNvPr>
          <p:cNvPicPr>
            <a:picLocks noChangeAspect="1"/>
          </p:cNvPicPr>
          <p:nvPr/>
        </p:nvPicPr>
        <p:blipFill>
          <a:blip r:embed="rId3"/>
          <a:stretch>
            <a:fillRect/>
          </a:stretch>
        </p:blipFill>
        <p:spPr>
          <a:xfrm>
            <a:off x="2840561" y="2687806"/>
            <a:ext cx="3423690" cy="659021"/>
          </a:xfrm>
          <a:prstGeom prst="rect">
            <a:avLst/>
          </a:prstGeom>
        </p:spPr>
      </p:pic>
      <p:sp>
        <p:nvSpPr>
          <p:cNvPr id="7" name="TextBox 6">
            <a:extLst>
              <a:ext uri="{FF2B5EF4-FFF2-40B4-BE49-F238E27FC236}">
                <a16:creationId xmlns:a16="http://schemas.microsoft.com/office/drawing/2014/main" id="{C3F962D7-E415-8627-6211-D78830FCA56F}"/>
              </a:ext>
            </a:extLst>
          </p:cNvPr>
          <p:cNvSpPr txBox="1"/>
          <p:nvPr/>
        </p:nvSpPr>
        <p:spPr>
          <a:xfrm>
            <a:off x="274320" y="3931919"/>
            <a:ext cx="8556172" cy="1815882"/>
          </a:xfrm>
          <a:prstGeom prst="rect">
            <a:avLst/>
          </a:prstGeom>
          <a:noFill/>
        </p:spPr>
        <p:txBody>
          <a:bodyPr wrap="square">
            <a:spAutoFit/>
          </a:bodyPr>
          <a:lstStyle/>
          <a:p>
            <a:pPr algn="ctr"/>
            <a:r>
              <a:rPr lang="en-US" sz="1600" dirty="0">
                <a:latin typeface="+mj-lt"/>
              </a:rPr>
              <a:t>For more information on Iowa’s public transit and intercity bus programs, visit</a:t>
            </a:r>
          </a:p>
          <a:p>
            <a:pPr algn="ctr">
              <a:buNone/>
            </a:pPr>
            <a:r>
              <a:rPr lang="en-US" sz="1600" dirty="0">
                <a:solidFill>
                  <a:srgbClr val="FF0000"/>
                </a:solidFill>
                <a:latin typeface="+mj-lt"/>
                <a:hlinkClick r:id="rId4"/>
              </a:rPr>
              <a:t>www.iowadot.gov/transit</a:t>
            </a:r>
            <a:endParaRPr lang="en-US" sz="1600" dirty="0">
              <a:solidFill>
                <a:srgbClr val="FF0000"/>
              </a:solidFill>
              <a:latin typeface="+mj-lt"/>
            </a:endParaRPr>
          </a:p>
          <a:p>
            <a:pPr algn="ctr">
              <a:buNone/>
            </a:pPr>
            <a:endParaRPr lang="en-US" sz="1600" dirty="0">
              <a:solidFill>
                <a:srgbClr val="FF0000"/>
              </a:solidFill>
              <a:latin typeface="+mj-lt"/>
            </a:endParaRPr>
          </a:p>
          <a:p>
            <a:pPr algn="ctr">
              <a:buNone/>
            </a:pPr>
            <a:r>
              <a:rPr lang="en-US" sz="1600" dirty="0">
                <a:solidFill>
                  <a:schemeClr val="tx1">
                    <a:lumMod val="50000"/>
                  </a:schemeClr>
                </a:solidFill>
                <a:latin typeface="+mj-lt"/>
              </a:rPr>
              <a:t>Or contact the ICB Program Administrator</a:t>
            </a:r>
          </a:p>
          <a:p>
            <a:pPr algn="ctr">
              <a:buNone/>
            </a:pPr>
            <a:r>
              <a:rPr lang="en-US" sz="1600" dirty="0">
                <a:solidFill>
                  <a:schemeClr val="tx1">
                    <a:lumMod val="50000"/>
                  </a:schemeClr>
                </a:solidFill>
                <a:latin typeface="+mj-lt"/>
              </a:rPr>
              <a:t>Matt Oetker</a:t>
            </a:r>
          </a:p>
          <a:p>
            <a:pPr algn="ctr">
              <a:buNone/>
            </a:pPr>
            <a:r>
              <a:rPr lang="en-US" sz="1600" dirty="0">
                <a:solidFill>
                  <a:schemeClr val="tx1">
                    <a:lumMod val="50000"/>
                  </a:schemeClr>
                </a:solidFill>
                <a:latin typeface="+mj-lt"/>
              </a:rPr>
              <a:t>515-239-1765</a:t>
            </a:r>
          </a:p>
          <a:p>
            <a:pPr algn="ctr">
              <a:buNone/>
            </a:pPr>
            <a:r>
              <a:rPr lang="en-US" sz="1600" dirty="0">
                <a:solidFill>
                  <a:schemeClr val="tx1">
                    <a:lumMod val="50000"/>
                  </a:schemeClr>
                </a:solidFill>
                <a:latin typeface="+mj-lt"/>
              </a:rPr>
              <a:t>matthew.oetker@iowadot.us</a:t>
            </a:r>
          </a:p>
        </p:txBody>
      </p:sp>
    </p:spTree>
    <p:extLst>
      <p:ext uri="{BB962C8B-B14F-4D97-AF65-F5344CB8AC3E}">
        <p14:creationId xmlns:p14="http://schemas.microsoft.com/office/powerpoint/2010/main" val="63940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p>
          <a:p>
            <a:pPr marL="0" indent="0">
              <a:buNone/>
            </a:pPr>
            <a:r>
              <a:rPr lang="en-US" dirty="0"/>
              <a:t>There are three main types of public transit services: fixed route , ADA complimentary paratransit, and demand response.</a:t>
            </a:r>
            <a:endParaRPr lang="en-US" sz="1800" dirty="0">
              <a:latin typeface="Calibri" panose="020F0502020204030204" pitchFamily="34" charset="0"/>
              <a:cs typeface="Calibri" panose="020F0502020204030204" pitchFamily="34" charset="0"/>
            </a:endParaRPr>
          </a:p>
          <a:p>
            <a:r>
              <a:rPr lang="en-US" sz="1800" b="0" dirty="0"/>
              <a:t>Fixed Route – services are provided by </a:t>
            </a:r>
            <a:r>
              <a:rPr lang="en-US" dirty="0"/>
              <a:t>our</a:t>
            </a:r>
            <a:r>
              <a:rPr lang="en-US" sz="1800" b="0" dirty="0"/>
              <a:t> 19 urban transit agencies. This type of transit is delivered with set routes, stops, and time points. No advanced reservations are necessary.</a:t>
            </a:r>
          </a:p>
          <a:p>
            <a:r>
              <a:rPr lang="en-US" dirty="0"/>
              <a:t>ADA Complimentary Paratransit – services are provided by our 19 urban transit agencies. At a minimum, this type of transit is set 3/4–mile around a fixed route. Passengers must meet ADA requirements and reservations are required. Pick-up and drop-off are at desired locations.</a:t>
            </a:r>
          </a:p>
          <a:p>
            <a:r>
              <a:rPr lang="en-US" dirty="0"/>
              <a:t>Demand Response – services are provided by the 16 regional transit agencies. Reservations are required with pick-up and drop-off at desired locations.</a:t>
            </a:r>
            <a:endParaRPr lang="en-US" sz="1800" b="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p>
          <a:p>
            <a:pPr marL="0" indent="0">
              <a:buNone/>
            </a:pPr>
            <a:r>
              <a:rPr lang="en-US" sz="1800" dirty="0">
                <a:latin typeface="Calibri" panose="020F0502020204030204" pitchFamily="34" charset="0"/>
                <a:cs typeface="Calibri" panose="020F0502020204030204" pitchFamily="34" charset="0"/>
              </a:rPr>
              <a:t>Intercity </a:t>
            </a:r>
            <a:r>
              <a:rPr lang="en-US" dirty="0"/>
              <a:t>Bus services are provided by 5 carriers i</a:t>
            </a:r>
            <a:r>
              <a:rPr lang="en-US" sz="1800" b="0" dirty="0"/>
              <a:t>n Iowa. This type of transportation is delivered with set routes, stops, and time points, including the ability to transfer passengers between providers. Advanced reservations/ ticketing are necessary.</a:t>
            </a:r>
          </a:p>
          <a:p>
            <a:r>
              <a:rPr lang="en-US" dirty="0"/>
              <a:t>Integrates connections between non-urbanized (rural) locations and urban areas.</a:t>
            </a:r>
            <a:endParaRPr lang="en-US" sz="1800" b="0" dirty="0"/>
          </a:p>
          <a:p>
            <a:r>
              <a:rPr lang="en-US" dirty="0"/>
              <a:t>Links intermodal facilities that provide the travelling public access to the network of local and regional transit systems, other intercity providers, airports, and passenger rail services.</a:t>
            </a:r>
          </a:p>
          <a:p>
            <a:r>
              <a:rPr lang="en-US" sz="1800" b="0" dirty="0"/>
              <a:t>Supports the connection between non-ur</a:t>
            </a:r>
            <a:r>
              <a:rPr lang="en-US" dirty="0"/>
              <a:t>banized areas and the larger regional and national transportation systems.</a:t>
            </a:r>
            <a:endParaRPr lang="en-US" sz="1800" b="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1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23357"/>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endParaRPr lang="en-US" sz="180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37DE718-F556-D6DB-FBC3-E6311894F8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3911402"/>
            <a:ext cx="4041813" cy="2054800"/>
          </a:xfrm>
          <a:prstGeom prst="rect">
            <a:avLst/>
          </a:prstGeom>
        </p:spPr>
      </p:pic>
      <p:pic>
        <p:nvPicPr>
          <p:cNvPr id="17" name="Picture 16">
            <a:extLst>
              <a:ext uri="{FF2B5EF4-FFF2-40B4-BE49-F238E27FC236}">
                <a16:creationId xmlns:a16="http://schemas.microsoft.com/office/drawing/2014/main" id="{CFDEA361-929D-02E8-DD13-63A25B7D02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0060" y="3911402"/>
            <a:ext cx="3923738" cy="2054800"/>
          </a:xfrm>
          <a:prstGeom prst="rect">
            <a:avLst/>
          </a:prstGeom>
        </p:spPr>
      </p:pic>
      <p:cxnSp>
        <p:nvCxnSpPr>
          <p:cNvPr id="18" name="Straight Connector 17">
            <a:extLst>
              <a:ext uri="{FF2B5EF4-FFF2-40B4-BE49-F238E27FC236}">
                <a16:creationId xmlns:a16="http://schemas.microsoft.com/office/drawing/2014/main" id="{0C51FFAE-94A0-34E2-5FDA-18AB96506BAE}"/>
              </a:ext>
            </a:extLst>
          </p:cNvPr>
          <p:cNvCxnSpPr/>
          <p:nvPr/>
        </p:nvCxnSpPr>
        <p:spPr>
          <a:xfrm>
            <a:off x="754380" y="13115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8AD6323-7FB8-EB5E-07EF-C0D42C4EF3EB}"/>
              </a:ext>
            </a:extLst>
          </p:cNvPr>
          <p:cNvPicPr>
            <a:picLocks noChangeAspect="1"/>
          </p:cNvPicPr>
          <p:nvPr/>
        </p:nvPicPr>
        <p:blipFill>
          <a:blip r:embed="rId5"/>
          <a:stretch>
            <a:fillRect/>
          </a:stretch>
        </p:blipFill>
        <p:spPr>
          <a:xfrm>
            <a:off x="2634657" y="1311508"/>
            <a:ext cx="3883705" cy="2406803"/>
          </a:xfrm>
          <a:prstGeom prst="rect">
            <a:avLst/>
          </a:prstGeom>
        </p:spPr>
      </p:pic>
      <p:sp>
        <p:nvSpPr>
          <p:cNvPr id="20" name="Title Placeholder 1">
            <a:extLst>
              <a:ext uri="{FF2B5EF4-FFF2-40B4-BE49-F238E27FC236}">
                <a16:creationId xmlns:a16="http://schemas.microsoft.com/office/drawing/2014/main" id="{58F48171-333B-3D8B-7481-6842E9D097CE}"/>
              </a:ext>
            </a:extLst>
          </p:cNvPr>
          <p:cNvSpPr txBox="1">
            <a:spLocks noChangeArrowheads="1"/>
          </p:cNvSpPr>
          <p:nvPr/>
        </p:nvSpPr>
        <p:spPr bwMode="auto">
          <a:xfrm>
            <a:off x="901337" y="3171848"/>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b="1" dirty="0">
                <a:solidFill>
                  <a:schemeClr val="bg1"/>
                </a:solidFill>
                <a:latin typeface="Neue Haas Grotesk Text Pro" panose="020B0504020202020204" pitchFamily="34" charset="0"/>
                <a:ea typeface="Roboto Slab" pitchFamily="2" charset="0"/>
                <a:cs typeface="Roboto Slab" pitchFamily="2" charset="0"/>
              </a:rPr>
              <a:t>Jefferson Lines</a:t>
            </a:r>
          </a:p>
        </p:txBody>
      </p:sp>
      <p:sp>
        <p:nvSpPr>
          <p:cNvPr id="24" name="TextBox 23">
            <a:extLst>
              <a:ext uri="{FF2B5EF4-FFF2-40B4-BE49-F238E27FC236}">
                <a16:creationId xmlns:a16="http://schemas.microsoft.com/office/drawing/2014/main" id="{4FD6395E-2446-70BF-652D-C50D8C36BA20}"/>
              </a:ext>
            </a:extLst>
          </p:cNvPr>
          <p:cNvSpPr txBox="1"/>
          <p:nvPr/>
        </p:nvSpPr>
        <p:spPr>
          <a:xfrm>
            <a:off x="1626328" y="5624570"/>
            <a:ext cx="4578530" cy="341632"/>
          </a:xfrm>
          <a:prstGeom prst="rect">
            <a:avLst/>
          </a:prstGeom>
          <a:noFill/>
        </p:spPr>
        <p:txBody>
          <a:bodyPr wrap="square">
            <a:spAutoFit/>
          </a:bodyPr>
          <a:lstStyle/>
          <a:p>
            <a:pPr algn="ctr" eaLnBrk="1" hangingPunct="1">
              <a:lnSpc>
                <a:spcPct val="90000"/>
              </a:lnSpc>
            </a:pPr>
            <a:r>
              <a:rPr lang="en-US" altLang="en-US" b="1" dirty="0" err="1">
                <a:solidFill>
                  <a:schemeClr val="bg1"/>
                </a:solidFill>
                <a:latin typeface="+mj-lt"/>
                <a:ea typeface="Roboto Slab" pitchFamily="2" charset="0"/>
                <a:cs typeface="Roboto Slab" pitchFamily="2" charset="0"/>
              </a:rPr>
              <a:t>CyRide</a:t>
            </a:r>
            <a:endParaRPr lang="en-US" altLang="en-US" sz="1800" b="1" dirty="0">
              <a:solidFill>
                <a:schemeClr val="bg1"/>
              </a:solidFill>
              <a:latin typeface="+mj-lt"/>
              <a:ea typeface="Roboto Slab" pitchFamily="2" charset="0"/>
              <a:cs typeface="Roboto Slab" pitchFamily="2" charset="0"/>
            </a:endParaRPr>
          </a:p>
        </p:txBody>
      </p:sp>
      <p:sp>
        <p:nvSpPr>
          <p:cNvPr id="26" name="TextBox 25">
            <a:extLst>
              <a:ext uri="{FF2B5EF4-FFF2-40B4-BE49-F238E27FC236}">
                <a16:creationId xmlns:a16="http://schemas.microsoft.com/office/drawing/2014/main" id="{3767C783-C812-4B4C-0AC9-DC96C1FCA4EF}"/>
              </a:ext>
            </a:extLst>
          </p:cNvPr>
          <p:cNvSpPr txBox="1"/>
          <p:nvPr/>
        </p:nvSpPr>
        <p:spPr>
          <a:xfrm>
            <a:off x="5829300" y="5624570"/>
            <a:ext cx="4578530" cy="341632"/>
          </a:xfrm>
          <a:prstGeom prst="rect">
            <a:avLst/>
          </a:prstGeom>
          <a:noFill/>
        </p:spPr>
        <p:txBody>
          <a:bodyPr wrap="square">
            <a:spAutoFit/>
          </a:bodyPr>
          <a:lstStyle/>
          <a:p>
            <a:pPr algn="ctr" eaLnBrk="1" hangingPunct="1">
              <a:lnSpc>
                <a:spcPct val="90000"/>
              </a:lnSpc>
            </a:pPr>
            <a:r>
              <a:rPr lang="en-US" altLang="en-US" b="1" dirty="0">
                <a:solidFill>
                  <a:schemeClr val="bg1"/>
                </a:solidFill>
                <a:latin typeface="+mj-lt"/>
                <a:ea typeface="Roboto Slab" pitchFamily="2" charset="0"/>
                <a:cs typeface="Roboto Slab" pitchFamily="2" charset="0"/>
              </a:rPr>
              <a:t>HIRTA</a:t>
            </a:r>
            <a:endParaRPr lang="en-US" altLang="en-US" sz="1800" b="1" dirty="0">
              <a:solidFill>
                <a:schemeClr val="bg1"/>
              </a:solidFill>
              <a:latin typeface="+mj-lt"/>
              <a:ea typeface="Roboto Slab" pitchFamily="2" charset="0"/>
              <a:cs typeface="Roboto Slab" pitchFamily="2" charset="0"/>
            </a:endParaRPr>
          </a:p>
        </p:txBody>
      </p:sp>
    </p:spTree>
    <p:extLst>
      <p:ext uri="{BB962C8B-B14F-4D97-AF65-F5344CB8AC3E}">
        <p14:creationId xmlns:p14="http://schemas.microsoft.com/office/powerpoint/2010/main" val="87742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226046"/>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Intercity Bus Program</a:t>
            </a:r>
          </a:p>
          <a:p>
            <a:r>
              <a:rPr lang="en-US" sz="1800" dirty="0">
                <a:latin typeface="Calibri" panose="020F0502020204030204" pitchFamily="34" charset="0"/>
                <a:cs typeface="Calibri" panose="020F0502020204030204" pitchFamily="34" charset="0"/>
              </a:rPr>
              <a:t>Purpose: </a:t>
            </a:r>
            <a:r>
              <a:rPr lang="en-US" sz="1800" b="0" dirty="0"/>
              <a:t>Support intercity bus services that include stops at non-urbanized locations and makes meaningful connections to nationwide network</a:t>
            </a:r>
            <a:endParaRPr lang="en-US" sz="1800" dirty="0">
              <a:latin typeface="Calibri" panose="020F0502020204030204" pitchFamily="34" charset="0"/>
              <a:cs typeface="Calibri" panose="020F0502020204030204" pitchFamily="34" charset="0"/>
            </a:endParaRPr>
          </a:p>
          <a:p>
            <a:r>
              <a:rPr lang="en-US" dirty="0"/>
              <a:t>Available </a:t>
            </a:r>
            <a:r>
              <a:rPr lang="en-US" sz="1800" b="0" dirty="0"/>
              <a:t>to private intercity bus companies, companies wishing to start bus service, public transit agencies either operating of proposing to operate bus service, and local communities wishing to support intercity connections to their community</a:t>
            </a:r>
          </a:p>
          <a:p>
            <a:r>
              <a:rPr lang="en-US" b="0" i="0" dirty="0">
                <a:solidFill>
                  <a:srgbClr val="212529"/>
                </a:solidFill>
                <a:effectLst/>
                <a:ea typeface="Calibri" panose="020F0502020204030204" pitchFamily="34" charset="0"/>
              </a:rPr>
              <a:t>Each state must spend no less than 15-percent of its annual apportionment of FTA Formula Grants for Rural Areas money for the development and support of intercity bus transportation, unless it can certify, after consultation with intercity bus service providers, that the intercity bus needs of the state are being adequately met.</a:t>
            </a:r>
            <a:endParaRPr lang="en-US" sz="1800"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30F838-D513-EA75-B36B-F6A19C6D570D}"/>
              </a:ext>
            </a:extLst>
          </p:cNvPr>
          <p:cNvPicPr>
            <a:picLocks noChangeAspect="1"/>
          </p:cNvPicPr>
          <p:nvPr/>
        </p:nvPicPr>
        <p:blipFill>
          <a:blip r:embed="rId3"/>
          <a:stretch>
            <a:fillRect/>
          </a:stretch>
        </p:blipFill>
        <p:spPr>
          <a:xfrm>
            <a:off x="5175209" y="4578190"/>
            <a:ext cx="2124611" cy="1606077"/>
          </a:xfrm>
          <a:prstGeom prst="rect">
            <a:avLst/>
          </a:prstGeom>
        </p:spPr>
      </p:pic>
    </p:spTree>
    <p:extLst>
      <p:ext uri="{BB962C8B-B14F-4D97-AF65-F5344CB8AC3E}">
        <p14:creationId xmlns:p14="http://schemas.microsoft.com/office/powerpoint/2010/main" val="285235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9CB0C-A061-C8C8-60B5-D5E78289FB1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520054" y="1709124"/>
            <a:ext cx="5898383" cy="4383934"/>
          </a:xfrm>
          <a:prstGeom prst="rect">
            <a:avLst/>
          </a:prstGeom>
        </p:spPr>
      </p:pic>
      <p:sp>
        <p:nvSpPr>
          <p:cNvPr id="6" name="Text Placeholder 5">
            <a:extLst>
              <a:ext uri="{FF2B5EF4-FFF2-40B4-BE49-F238E27FC236}">
                <a16:creationId xmlns:a16="http://schemas.microsoft.com/office/drawing/2014/main" id="{B6FBFFC8-BA8C-733D-FC57-A50B7CDA92FD}"/>
              </a:ext>
            </a:extLst>
          </p:cNvPr>
          <p:cNvSpPr>
            <a:spLocks noGrp="1"/>
          </p:cNvSpPr>
          <p:nvPr>
            <p:ph type="body" sz="quarter" idx="18"/>
          </p:nvPr>
        </p:nvSpPr>
        <p:spPr>
          <a:xfrm>
            <a:off x="754380" y="1281919"/>
            <a:ext cx="5118386" cy="430667"/>
          </a:xfrm>
        </p:spPr>
        <p:txBody>
          <a:bodyPr lIns="0" rIns="0" anchor="b"/>
          <a:lstStyle/>
          <a:p>
            <a:r>
              <a:rPr lang="en-US" dirty="0"/>
              <a:t>Intercity Bus Map</a:t>
            </a:r>
          </a:p>
        </p:txBody>
      </p:sp>
      <p:cxnSp>
        <p:nvCxnSpPr>
          <p:cNvPr id="2" name="Straight Connector 1">
            <a:extLst>
              <a:ext uri="{FF2B5EF4-FFF2-40B4-BE49-F238E27FC236}">
                <a16:creationId xmlns:a16="http://schemas.microsoft.com/office/drawing/2014/main" id="{6061C41E-B376-1FC0-665A-2703A92C1493}"/>
              </a:ext>
            </a:extLst>
          </p:cNvPr>
          <p:cNvCxnSpPr/>
          <p:nvPr/>
        </p:nvCxnSpPr>
        <p:spPr>
          <a:xfrm>
            <a:off x="754380" y="178345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Isosceles Triangle 30">
            <a:extLst>
              <a:ext uri="{FF2B5EF4-FFF2-40B4-BE49-F238E27FC236}">
                <a16:creationId xmlns:a16="http://schemas.microsoft.com/office/drawing/2014/main" id="{36FDA141-F96D-5606-1534-2484022D39C2}"/>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sosceles Triangle 30">
            <a:extLst>
              <a:ext uri="{FF2B5EF4-FFF2-40B4-BE49-F238E27FC236}">
                <a16:creationId xmlns:a16="http://schemas.microsoft.com/office/drawing/2014/main" id="{AE5A87C0-9BDB-C583-A755-2D0AAEA44718}"/>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131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70154"/>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Funding Priorities</a:t>
            </a:r>
          </a:p>
          <a:p>
            <a:pPr>
              <a:buClr>
                <a:schemeClr val="tx1"/>
              </a:buClr>
              <a:buFont typeface="Arial" panose="020B0604020202020204" pitchFamily="34" charset="0"/>
              <a:buNone/>
            </a:pPr>
            <a:r>
              <a:rPr lang="en-US" sz="1800" dirty="0"/>
              <a:t>Iowa’s program has four components</a:t>
            </a:r>
          </a:p>
          <a:p>
            <a:pPr>
              <a:buClr>
                <a:schemeClr val="tx1"/>
              </a:buClr>
              <a:buFont typeface="Arial" panose="020B0604020202020204" pitchFamily="34" charset="0"/>
              <a:buNone/>
            </a:pPr>
            <a:r>
              <a:rPr lang="en-US" dirty="0"/>
              <a:t>- I</a:t>
            </a:r>
            <a:r>
              <a:rPr lang="en-US" sz="1800" dirty="0"/>
              <a:t>n priority order:</a:t>
            </a:r>
          </a:p>
          <a:p>
            <a:pPr marL="457200" indent="-457200">
              <a:buClr>
                <a:schemeClr val="tx1"/>
              </a:buClr>
              <a:buFont typeface="+mj-lt"/>
              <a:buAutoNum type="arabicPeriod"/>
            </a:pPr>
            <a:r>
              <a:rPr lang="en-US" sz="1800" dirty="0"/>
              <a:t>Base level support of existing service</a:t>
            </a:r>
          </a:p>
          <a:p>
            <a:pPr lvl="2">
              <a:buClr>
                <a:schemeClr val="tx1"/>
              </a:buClr>
            </a:pPr>
            <a:r>
              <a:rPr lang="en-US" sz="1750" dirty="0"/>
              <a:t>$0.20 per revenue mile</a:t>
            </a:r>
          </a:p>
          <a:p>
            <a:pPr marL="457200" indent="-457200">
              <a:buClr>
                <a:schemeClr val="tx1"/>
              </a:buClr>
              <a:buFont typeface="+mj-lt"/>
              <a:buAutoNum type="arabicPeriod"/>
            </a:pPr>
            <a:r>
              <a:rPr lang="en-US" sz="1800" dirty="0"/>
              <a:t>Start-up support for new services</a:t>
            </a:r>
          </a:p>
          <a:p>
            <a:pPr lvl="2">
              <a:buClr>
                <a:schemeClr val="tx1"/>
              </a:buClr>
            </a:pPr>
            <a:r>
              <a:rPr lang="en-US" sz="1750" dirty="0"/>
              <a:t>Three years at $0.50 per revenue mile</a:t>
            </a:r>
          </a:p>
          <a:p>
            <a:pPr marL="457200" indent="-457200">
              <a:buClr>
                <a:schemeClr val="tx1"/>
              </a:buClr>
              <a:buFont typeface="+mj-lt"/>
              <a:buAutoNum type="arabicPeriod"/>
            </a:pPr>
            <a:r>
              <a:rPr lang="en-US" sz="1800" dirty="0"/>
              <a:t>Support for marketing of intercity bus services and interlined services</a:t>
            </a:r>
          </a:p>
          <a:p>
            <a:pPr lvl="2">
              <a:buClr>
                <a:schemeClr val="tx1"/>
              </a:buClr>
            </a:pPr>
            <a:r>
              <a:rPr lang="en-US" sz="1750" dirty="0"/>
              <a:t>Maximum $7,500 for existing routes per agency and $12,000 per each new route with 20% local match required</a:t>
            </a:r>
          </a:p>
          <a:p>
            <a:pPr marL="457200" indent="-457200">
              <a:buClr>
                <a:schemeClr val="tx1"/>
              </a:buClr>
              <a:buFont typeface="+mj-lt"/>
              <a:buAutoNum type="arabicPeriod"/>
            </a:pPr>
            <a:r>
              <a:rPr lang="en-US" sz="1800" dirty="0"/>
              <a:t>Support for intercity bus capital improvements</a:t>
            </a:r>
          </a:p>
          <a:p>
            <a:pPr lvl="2">
              <a:buClr>
                <a:schemeClr val="tx1"/>
              </a:buClr>
            </a:pPr>
            <a:r>
              <a:rPr lang="en-US" sz="1750" dirty="0"/>
              <a:t>Over the road coaches, vertical infrastructure, vehicle renovations/ improvements, ADA improvements to vehicles and facilities. Vehicles require a 15% local match while all other capital projects require 20% local match.</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42344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B079462-5573-5382-75E3-2509ABC0D7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08324" y="870154"/>
            <a:ext cx="3660531" cy="1831730"/>
          </a:xfrm>
          <a:prstGeom prst="rect">
            <a:avLst/>
          </a:prstGeom>
        </p:spPr>
      </p:pic>
    </p:spTree>
    <p:extLst>
      <p:ext uri="{BB962C8B-B14F-4D97-AF65-F5344CB8AC3E}">
        <p14:creationId xmlns:p14="http://schemas.microsoft.com/office/powerpoint/2010/main" val="377878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1287165"/>
            <a:ext cx="7971609" cy="4626937"/>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Available Funding and Application Summary - CY25</a:t>
            </a:r>
          </a:p>
          <a:p>
            <a:pPr marL="457200" indent="-284163">
              <a:lnSpc>
                <a:spcPct val="90000"/>
              </a:lnSpc>
              <a:buClr>
                <a:schemeClr val="tx1"/>
              </a:buClr>
            </a:pPr>
            <a:r>
              <a:rPr lang="en-US" b="1" dirty="0">
                <a:ea typeface="Calibri" panose="020F0502020204030204" pitchFamily="34" charset="0"/>
              </a:rPr>
              <a:t>Available Funding</a:t>
            </a:r>
          </a:p>
          <a:p>
            <a:pPr marL="893826" lvl="1" indent="-457200">
              <a:lnSpc>
                <a:spcPct val="90000"/>
              </a:lnSpc>
              <a:buClr>
                <a:schemeClr val="tx1"/>
              </a:buClr>
            </a:pPr>
            <a:r>
              <a:rPr lang="en-US" dirty="0">
                <a:ea typeface="Calibri" panose="020F0502020204030204" pitchFamily="34" charset="0"/>
              </a:rPr>
              <a:t>Total Intercity Bus Funds Available: </a:t>
            </a:r>
            <a:r>
              <a:rPr lang="en-US" u="sng" dirty="0">
                <a:ea typeface="Calibri" panose="020F0502020204030204" pitchFamily="34" charset="0"/>
              </a:rPr>
              <a:t>$3,513,223  </a:t>
            </a:r>
          </a:p>
          <a:p>
            <a:pPr marL="1293876" lvl="2" indent="-457200">
              <a:lnSpc>
                <a:spcPct val="90000"/>
              </a:lnSpc>
              <a:buClr>
                <a:schemeClr val="tx1"/>
              </a:buClr>
            </a:pPr>
            <a:r>
              <a:rPr lang="en-US" dirty="0">
                <a:ea typeface="Calibri" panose="020F0502020204030204" pitchFamily="34" charset="0"/>
              </a:rPr>
              <a:t>15% of federal non-urbanized (FTA Section 5311) transit funding</a:t>
            </a:r>
          </a:p>
          <a:p>
            <a:pPr marL="1892745" lvl="3" indent="-457200">
              <a:buClr>
                <a:schemeClr val="tx1"/>
              </a:buClr>
            </a:pPr>
            <a:r>
              <a:rPr lang="en-US" sz="1800" dirty="0">
                <a:latin typeface="Calibri" panose="020F0502020204030204" pitchFamily="34" charset="0"/>
                <a:ea typeface="Calibri" panose="020F0502020204030204" pitchFamily="34" charset="0"/>
                <a:cs typeface="Calibri" panose="020F0502020204030204" pitchFamily="34" charset="0"/>
              </a:rPr>
              <a:t>FY24 5311(f) Funding: $2,627,951</a:t>
            </a:r>
          </a:p>
          <a:p>
            <a:pPr marL="1892745" lvl="3" indent="-457200">
              <a:buClr>
                <a:schemeClr val="tx1"/>
              </a:buClr>
            </a:pPr>
            <a:r>
              <a:rPr lang="en-US" sz="1800" dirty="0">
                <a:latin typeface="Calibri" panose="020F0502020204030204" pitchFamily="34" charset="0"/>
                <a:ea typeface="Calibri" panose="020F0502020204030204" pitchFamily="34" charset="0"/>
                <a:cs typeface="Calibri" panose="020F0502020204030204" pitchFamily="34" charset="0"/>
              </a:rPr>
              <a:t>FY23 5311(f) Funding – Unobligated: $885,272</a:t>
            </a:r>
          </a:p>
          <a:p>
            <a:pPr marL="836676" lvl="2" indent="0">
              <a:lnSpc>
                <a:spcPct val="90000"/>
              </a:lnSpc>
              <a:buClr>
                <a:schemeClr val="tx1"/>
              </a:buClr>
              <a:buNone/>
            </a:pPr>
            <a:endParaRPr lang="en-US" dirty="0"/>
          </a:p>
          <a:p>
            <a:pPr marL="457200" indent="-320675">
              <a:lnSpc>
                <a:spcPct val="90000"/>
              </a:lnSpc>
              <a:buClr>
                <a:schemeClr val="tx1"/>
              </a:buClr>
            </a:pPr>
            <a:r>
              <a:rPr lang="en-US" b="1" dirty="0">
                <a:ea typeface="Calibri" panose="020F0502020204030204" pitchFamily="34" charset="0"/>
              </a:rPr>
              <a:t>Application Summary</a:t>
            </a:r>
          </a:p>
          <a:p>
            <a:pPr marL="893826" lvl="1" indent="-457200">
              <a:lnSpc>
                <a:spcPct val="90000"/>
              </a:lnSpc>
              <a:buClr>
                <a:schemeClr val="tx1"/>
              </a:buClr>
            </a:pPr>
            <a:r>
              <a:rPr lang="en-US" dirty="0">
                <a:ea typeface="Calibri" panose="020F0502020204030204" pitchFamily="34" charset="0"/>
              </a:rPr>
              <a:t>Total number of projects: 9</a:t>
            </a:r>
          </a:p>
          <a:p>
            <a:pPr marL="893826" lvl="1" indent="-457200">
              <a:lnSpc>
                <a:spcPct val="90000"/>
              </a:lnSpc>
              <a:buClr>
                <a:schemeClr val="tx1"/>
              </a:buClr>
            </a:pPr>
            <a:r>
              <a:rPr lang="en-US" dirty="0">
                <a:ea typeface="Calibri" panose="020F0502020204030204" pitchFamily="34" charset="0"/>
              </a:rPr>
              <a:t>Total number of projects recommended: 8</a:t>
            </a:r>
          </a:p>
          <a:p>
            <a:pPr marL="893826" lvl="1" indent="-457200">
              <a:lnSpc>
                <a:spcPct val="90000"/>
              </a:lnSpc>
              <a:buClr>
                <a:schemeClr val="tx1"/>
              </a:buClr>
            </a:pPr>
            <a:r>
              <a:rPr lang="en-US" dirty="0">
                <a:ea typeface="Calibri" panose="020F0502020204030204" pitchFamily="34" charset="0"/>
              </a:rPr>
              <a:t>Total project costs: $6,938,779</a:t>
            </a:r>
            <a:endParaRPr lang="en-US" dirty="0">
              <a:highlight>
                <a:srgbClr val="FFFF00"/>
              </a:highlight>
              <a:ea typeface="Calibri" panose="020F0502020204030204" pitchFamily="34" charset="0"/>
            </a:endParaRPr>
          </a:p>
          <a:p>
            <a:pPr marL="893826" lvl="1" indent="-457200">
              <a:lnSpc>
                <a:spcPct val="90000"/>
              </a:lnSpc>
              <a:buClr>
                <a:schemeClr val="tx1"/>
              </a:buClr>
            </a:pPr>
            <a:r>
              <a:rPr lang="en-US" dirty="0">
                <a:ea typeface="Calibri" panose="020F0502020204030204" pitchFamily="34" charset="0"/>
              </a:rPr>
              <a:t>Total amount requested: $3,142,016</a:t>
            </a:r>
          </a:p>
          <a:p>
            <a:pPr marL="893826" lvl="1" indent="-457200">
              <a:lnSpc>
                <a:spcPct val="90000"/>
              </a:lnSpc>
              <a:buClr>
                <a:schemeClr val="tx1"/>
              </a:buClr>
            </a:pPr>
            <a:r>
              <a:rPr lang="en-US" dirty="0">
                <a:ea typeface="Calibri" panose="020F0502020204030204" pitchFamily="34" charset="0"/>
              </a:rPr>
              <a:t>Total amount recommended: </a:t>
            </a:r>
            <a:r>
              <a:rPr lang="en-US" u="sng" dirty="0">
                <a:ea typeface="Calibri" panose="020F0502020204030204" pitchFamily="34" charset="0"/>
              </a:rPr>
              <a:t>$2,185,829</a:t>
            </a:r>
          </a:p>
          <a:p>
            <a:pPr marL="893826" lvl="1" indent="-457200">
              <a:lnSpc>
                <a:spcPct val="90000"/>
              </a:lnSpc>
              <a:buClr>
                <a:schemeClr val="tx1"/>
              </a:buClr>
            </a:pPr>
            <a:r>
              <a:rPr lang="en-US" dirty="0">
                <a:ea typeface="Calibri" panose="020F0502020204030204" pitchFamily="34" charset="0"/>
              </a:rPr>
              <a:t>Remaining Balance : $1,327,394</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79" y="1893707"/>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240893"/>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CY25</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Burlington Trailways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81533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39E44E3-5B22-5A2D-0CF0-D0C4040C81A0}"/>
              </a:ext>
            </a:extLst>
          </p:cNvPr>
          <p:cNvGraphicFramePr>
            <a:graphicFrameLocks noGrp="1"/>
          </p:cNvGraphicFramePr>
          <p:nvPr>
            <p:extLst>
              <p:ext uri="{D42A27DB-BD31-4B8C-83A1-F6EECF244321}">
                <p14:modId xmlns:p14="http://schemas.microsoft.com/office/powerpoint/2010/main" val="3750057347"/>
              </p:ext>
            </p:extLst>
          </p:nvPr>
        </p:nvGraphicFramePr>
        <p:xfrm>
          <a:off x="562520" y="2467772"/>
          <a:ext cx="8018960" cy="2091204"/>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BURLINGTON TRAILWAYS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Purchase Two Over-The-Road Motorcoaches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$1,673,463</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$1,422,443</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$1,422,443</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397348">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Existing Service Support</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$750,973</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$750,973</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$0</a:t>
                      </a:r>
                    </a:p>
                  </a:txBody>
                  <a:tcPr>
                    <a:solidFill>
                      <a:schemeClr val="bg1">
                        <a:lumMod val="95000"/>
                      </a:schemeClr>
                    </a:solidFill>
                  </a:tcPr>
                </a:tc>
                <a:extLst>
                  <a:ext uri="{0D108BD9-81ED-4DB2-BD59-A6C34878D82A}">
                    <a16:rowId xmlns:a16="http://schemas.microsoft.com/office/drawing/2014/main" val="3302591157"/>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$2,424,436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$2,173,416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$1,422,443</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728790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B3369-3F0F-499C-9EE7-8EC46B6E8A79}">
  <ds:schemaRefs>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16c05727-aa75-4e4a-9b5f-8a80a1165891"/>
    <ds:schemaRef ds:uri="71af3243-3dd4-4a8d-8c0d-dd76da1f02a5"/>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4316</TotalTime>
  <Words>876</Words>
  <Application>Microsoft Office PowerPoint</Application>
  <PresentationFormat>On-screen Show (4:3)</PresentationFormat>
  <Paragraphs>186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PT Sans</vt:lpstr>
      <vt:lpstr>Calibri</vt:lpstr>
      <vt:lpstr>Arial</vt:lpstr>
      <vt:lpstr>Neue Haas Grotesk Text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103</cp:revision>
  <cp:lastPrinted>2024-10-31T21:53:22Z</cp:lastPrinted>
  <dcterms:created xsi:type="dcterms:W3CDTF">2023-12-21T16:39:01Z</dcterms:created>
  <dcterms:modified xsi:type="dcterms:W3CDTF">2024-11-05T17:50:45Z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