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6"/>
  </p:notesMasterIdLst>
  <p:handoutMasterIdLst>
    <p:handoutMasterId r:id="rId17"/>
  </p:handoutMasterIdLst>
  <p:sldIdLst>
    <p:sldId id="256" r:id="rId5"/>
    <p:sldId id="257" r:id="rId6"/>
    <p:sldId id="284" r:id="rId7"/>
    <p:sldId id="264" r:id="rId8"/>
    <p:sldId id="301" r:id="rId9"/>
    <p:sldId id="286" r:id="rId10"/>
    <p:sldId id="267" r:id="rId11"/>
    <p:sldId id="288" r:id="rId12"/>
    <p:sldId id="260" r:id="rId13"/>
    <p:sldId id="269" r:id="rId14"/>
    <p:sldId id="270" r:id="rId15"/>
  </p:sldIdLst>
  <p:sldSz cx="9144000" cy="6858000" type="screen4x3"/>
  <p:notesSz cx="6858000" cy="9144000"/>
  <p:embeddedFontLst>
    <p:embeddedFont>
      <p:font typeface="PT Sans" panose="020B0503020203020204" pitchFamily="34" charset="0"/>
      <p:regular r:id="rId18"/>
      <p:bold r:id="rId19"/>
      <p:italic r:id="rId20"/>
      <p:boldItalic r:id="rId21"/>
    </p:embeddedFont>
    <p:embeddedFont>
      <p:font typeface="Roboto Slab" pitchFamily="50" charset="0"/>
      <p:regular r:id="rId22"/>
      <p:bold r:id="rId23"/>
    </p:embeddedFont>
  </p:embeddedFontLst>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BE9CB43-B7ED-BE85-C97D-CF65855074CD}" name="Knight, Adrianne" initials="KA" userId="S::Adrianne.Knight@iowadot.us::d21697a8-0f78-4bd4-b712-7b176e0f22b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8BF"/>
    <a:srgbClr val="58696B"/>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9" autoAdjust="0"/>
    <p:restoredTop sz="72702" autoAdjust="0"/>
  </p:normalViewPr>
  <p:slideViewPr>
    <p:cSldViewPr snapToGrid="0">
      <p:cViewPr varScale="1">
        <p:scale>
          <a:sx n="84" d="100"/>
          <a:sy n="84" d="100"/>
        </p:scale>
        <p:origin x="1314" y="9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3696" y="105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A50702-3C68-4B14-B819-72B57D27F9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0F4880-E690-44D0-8356-A9E7BDBAB0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6205E-B305-4B90-9534-3C5E99A0275E}" type="datetimeFigureOut">
              <a:rPr lang="en-US" smtClean="0"/>
              <a:t>11/5/2024</a:t>
            </a:fld>
            <a:endParaRPr lang="en-US" dirty="0"/>
          </a:p>
        </p:txBody>
      </p:sp>
      <p:sp>
        <p:nvSpPr>
          <p:cNvPr id="4" name="Footer Placeholder 3">
            <a:extLst>
              <a:ext uri="{FF2B5EF4-FFF2-40B4-BE49-F238E27FC236}">
                <a16:creationId xmlns:a16="http://schemas.microsoft.com/office/drawing/2014/main" id="{26B4ACF6-39FD-4B08-A7D5-5BFDC37B46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7C9FD2-2C57-4DE7-8EA4-86DEE80B98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AC623C-86E0-4A85-83FB-F4A716956FD4}" type="slidenum">
              <a:rPr lang="en-US" smtClean="0"/>
              <a:t>‹#›</a:t>
            </a:fld>
            <a:endParaRPr lang="en-US" dirty="0"/>
          </a:p>
        </p:txBody>
      </p:sp>
    </p:spTree>
    <p:extLst>
      <p:ext uri="{BB962C8B-B14F-4D97-AF65-F5344CB8AC3E}">
        <p14:creationId xmlns:p14="http://schemas.microsoft.com/office/powerpoint/2010/main" val="1693955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722F1-E430-42A1-A473-1759336AECCE}" type="datetimeFigureOut">
              <a:rPr lang="en-US" smtClean="0"/>
              <a:t>11/5/2024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D7554-D10C-4E29-B8E6-BB7111FA614F}" type="slidenum">
              <a:rPr lang="en-US" smtClean="0"/>
              <a:t>‹#›</a:t>
            </a:fld>
            <a:endParaRPr lang="en-US" dirty="0"/>
          </a:p>
        </p:txBody>
      </p:sp>
    </p:spTree>
    <p:extLst>
      <p:ext uri="{BB962C8B-B14F-4D97-AF65-F5344CB8AC3E}">
        <p14:creationId xmlns:p14="http://schemas.microsoft.com/office/powerpoint/2010/main" val="351734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1</a:t>
            </a:fld>
            <a:endParaRPr lang="en-US" dirty="0"/>
          </a:p>
        </p:txBody>
      </p:sp>
    </p:spTree>
    <p:extLst>
      <p:ext uri="{BB962C8B-B14F-4D97-AF65-F5344CB8AC3E}">
        <p14:creationId xmlns:p14="http://schemas.microsoft.com/office/powerpoint/2010/main" val="1022402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Anticipated effort to develop business case repository and modify present condition scores are not expected to be significant. Developing outcome-based scores will take more effort but we will ensure better alignment with better with commission adopted long range transportation plan.</a:t>
            </a:r>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10</a:t>
            </a:fld>
            <a:endParaRPr lang="en-US" dirty="0"/>
          </a:p>
        </p:txBody>
      </p:sp>
    </p:spTree>
    <p:extLst>
      <p:ext uri="{BB962C8B-B14F-4D97-AF65-F5344CB8AC3E}">
        <p14:creationId xmlns:p14="http://schemas.microsoft.com/office/powerpoint/2010/main" val="846554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2</a:t>
            </a:fld>
            <a:endParaRPr lang="en-US" dirty="0"/>
          </a:p>
        </p:txBody>
      </p:sp>
    </p:spTree>
    <p:extLst>
      <p:ext uri="{BB962C8B-B14F-4D97-AF65-F5344CB8AC3E}">
        <p14:creationId xmlns:p14="http://schemas.microsoft.com/office/powerpoint/2010/main" val="3280799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This application was conceived in 2015, in response to an overflow of larger capacity improvement projects and not enough resources to complete them all.  </a:t>
            </a:r>
          </a:p>
          <a:p>
            <a:endParaRPr lang="en-US" dirty="0">
              <a:ea typeface="Calibri"/>
              <a:cs typeface="Calibri"/>
            </a:endParaRPr>
          </a:p>
          <a:p>
            <a:r>
              <a:rPr lang="en-US" dirty="0">
                <a:ea typeface="Calibri"/>
                <a:cs typeface="Calibri"/>
              </a:rPr>
              <a:t>The Commission and the Department wanted a way to utilize our many datasets to help make more transparent and data-informed decisions on which projects to move forward.</a:t>
            </a:r>
          </a:p>
          <a:p>
            <a:endParaRPr lang="en-US" dirty="0">
              <a:ea typeface="Calibri"/>
              <a:cs typeface="Calibri"/>
            </a:endParaRPr>
          </a:p>
          <a:p>
            <a:r>
              <a:rPr lang="en-US" dirty="0">
                <a:ea typeface="Calibri"/>
                <a:cs typeface="Calibri"/>
              </a:rPr>
              <a:t>Key features of application include:</a:t>
            </a:r>
          </a:p>
          <a:p>
            <a:pPr marL="171450" indent="-171450">
              <a:buFont typeface="Arial" panose="020B0604020202020204" pitchFamily="34" charset="0"/>
              <a:buChar char="•"/>
            </a:pPr>
            <a:r>
              <a:rPr lang="en-US" dirty="0">
                <a:ea typeface="Calibri"/>
                <a:cs typeface="Calibri"/>
              </a:rPr>
              <a:t>Automated processing of a current condition score for all planned or programmed projects</a:t>
            </a:r>
          </a:p>
          <a:p>
            <a:pPr marL="171450" indent="-171450">
              <a:buFont typeface="Arial" panose="020B0604020202020204" pitchFamily="34" charset="0"/>
              <a:buChar char="•"/>
            </a:pPr>
            <a:r>
              <a:rPr lang="en-US" dirty="0">
                <a:ea typeface="Calibri"/>
                <a:cs typeface="Calibri"/>
              </a:rPr>
              <a:t>Calculated scores based on DOT-managed business data</a:t>
            </a:r>
          </a:p>
          <a:p>
            <a:pPr marL="171450" indent="-171450">
              <a:buFont typeface="Arial" panose="020B0604020202020204" pitchFamily="34" charset="0"/>
              <a:buChar char="•"/>
            </a:pPr>
            <a:r>
              <a:rPr lang="en-US" dirty="0">
                <a:ea typeface="Calibri"/>
                <a:cs typeface="Calibri"/>
              </a:rPr>
              <a:t>Live impact analysis of many GIS layers</a:t>
            </a:r>
          </a:p>
          <a:p>
            <a:pPr marL="171450" indent="-171450">
              <a:buFont typeface="Arial" panose="020B0604020202020204" pitchFamily="34" charset="0"/>
              <a:buChar char="•"/>
            </a:pPr>
            <a:r>
              <a:rPr lang="en-US" dirty="0">
                <a:ea typeface="Calibri"/>
                <a:cs typeface="Calibri"/>
              </a:rPr>
              <a:t>Interactive mapping</a:t>
            </a:r>
          </a:p>
          <a:p>
            <a:pPr marL="0" indent="0">
              <a:buFont typeface="Arial" panose="020B0604020202020204" pitchFamily="34" charset="0"/>
              <a:buNone/>
            </a:pPr>
            <a:endParaRPr lang="en-US" dirty="0">
              <a:ea typeface="Calibri"/>
              <a:cs typeface="Calibri"/>
            </a:endParaRPr>
          </a:p>
          <a:p>
            <a:pPr marL="0" indent="0">
              <a:buFont typeface="Arial" panose="020B0604020202020204" pitchFamily="34" charset="0"/>
              <a:buNone/>
            </a:pPr>
            <a:r>
              <a:rPr lang="en-US" dirty="0">
                <a:ea typeface="Calibri"/>
                <a:cs typeface="Calibri"/>
              </a:rPr>
              <a:t>Benefits of the application include:</a:t>
            </a:r>
          </a:p>
          <a:p>
            <a:pPr marL="171450" indent="-171450">
              <a:buFont typeface="Arial" panose="020B0604020202020204" pitchFamily="34" charset="0"/>
              <a:buChar char="•"/>
            </a:pPr>
            <a:r>
              <a:rPr lang="en-US" dirty="0">
                <a:ea typeface="Calibri"/>
                <a:cs typeface="Calibri"/>
              </a:rPr>
              <a:t>Provide a better way to identify projects for development</a:t>
            </a:r>
          </a:p>
          <a:p>
            <a:pPr marL="171450" indent="-171450">
              <a:buFont typeface="Arial" panose="020B0604020202020204" pitchFamily="34" charset="0"/>
              <a:buChar char="•"/>
            </a:pPr>
            <a:r>
              <a:rPr lang="en-US" dirty="0">
                <a:ea typeface="Calibri"/>
                <a:cs typeface="Calibri"/>
              </a:rPr>
              <a:t>Help the Department’s decision making be more data driven</a:t>
            </a:r>
          </a:p>
          <a:p>
            <a:pPr marL="171450" indent="-171450">
              <a:buFont typeface="Arial" panose="020B0604020202020204" pitchFamily="34" charset="0"/>
              <a:buChar char="•"/>
            </a:pPr>
            <a:r>
              <a:rPr lang="en-US" dirty="0">
                <a:ea typeface="Calibri"/>
                <a:cs typeface="Calibri"/>
              </a:rPr>
              <a:t>Create a more transparent and repeatable project selection process</a:t>
            </a:r>
          </a:p>
          <a:p>
            <a:pPr marL="171450" indent="-171450">
              <a:buFont typeface="Arial" panose="020B0604020202020204" pitchFamily="34" charset="0"/>
              <a:buChar char="•"/>
            </a:pPr>
            <a:r>
              <a:rPr lang="en-US" dirty="0">
                <a:ea typeface="Calibri"/>
                <a:cs typeface="Calibri"/>
              </a:rPr>
              <a:t>Help us better coordinate projects</a:t>
            </a:r>
          </a:p>
          <a:p>
            <a:pPr marL="171450" indent="-171450">
              <a:buFont typeface="Arial" panose="020B0604020202020204" pitchFamily="34" charset="0"/>
              <a:buChar char="•"/>
            </a:pPr>
            <a:r>
              <a:rPr lang="en-US" dirty="0">
                <a:ea typeface="Calibri"/>
                <a:cs typeface="Calibri"/>
              </a:rPr>
              <a:t>Provide better communication and evaluation of potential program additions</a:t>
            </a:r>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3</a:t>
            </a:fld>
            <a:endParaRPr lang="en-US" dirty="0"/>
          </a:p>
        </p:txBody>
      </p:sp>
    </p:spTree>
    <p:extLst>
      <p:ext uri="{BB962C8B-B14F-4D97-AF65-F5344CB8AC3E}">
        <p14:creationId xmlns:p14="http://schemas.microsoft.com/office/powerpoint/2010/main" val="2491680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 application was built with a set of seven criteria in mind to help evaluate projects.  In 201,8 the commission workshopped the criteria to determine the best comparative weights for each.  These percentages were incorporated in the final cumulative/overall score for project evaluations.  The overall scores were used as a screening tool to guide which projects to include in the upcoming program additions.  </a:t>
            </a:r>
          </a:p>
          <a:p>
            <a:endParaRPr lang="en-US" dirty="0">
              <a:ea typeface="Calibri"/>
              <a:cs typeface="Calibri"/>
            </a:endParaRPr>
          </a:p>
          <a:p>
            <a:pPr marL="628650" lvl="1" indent="-171450">
              <a:buFont typeface="Arial" panose="020B0604020202020204" pitchFamily="34" charset="0"/>
              <a:buChar char="•"/>
            </a:pPr>
            <a:r>
              <a:rPr lang="en-US" dirty="0">
                <a:ea typeface="Calibri"/>
                <a:cs typeface="Calibri"/>
              </a:rPr>
              <a:t>Safety (18%)</a:t>
            </a:r>
          </a:p>
          <a:p>
            <a:pPr marL="1085850" lvl="2" indent="-171450">
              <a:buFont typeface="Arial" panose="020B0604020202020204" pitchFamily="34" charset="0"/>
              <a:buChar char="•"/>
            </a:pPr>
            <a:r>
              <a:rPr lang="en-US" dirty="0"/>
              <a:t>Weighted average crash rate from intersection to intersection giving more criticality to fatal and injury crashes.</a:t>
            </a:r>
          </a:p>
          <a:p>
            <a:pPr marL="628650" lvl="1" indent="-171450">
              <a:buFont typeface="Arial" panose="020B0604020202020204" pitchFamily="34" charset="0"/>
              <a:buChar char="•"/>
            </a:pPr>
            <a:r>
              <a:rPr lang="en-US" dirty="0">
                <a:ea typeface="Calibri"/>
                <a:cs typeface="Calibri"/>
              </a:rPr>
              <a:t>Roadway Class (10%)</a:t>
            </a:r>
            <a:endParaRPr lang="en-US" dirty="0"/>
          </a:p>
          <a:p>
            <a:pPr marL="1085850" lvl="2" indent="-171450">
              <a:buFont typeface="Arial" panose="020B0604020202020204" pitchFamily="34" charset="0"/>
              <a:buChar char="•"/>
            </a:pPr>
            <a:r>
              <a:rPr lang="en-US" dirty="0"/>
              <a:t>Score projects based on their location on important Iowa networks like the Commercial and Industrial Network, etc.</a:t>
            </a:r>
            <a:endParaRPr lang="en-US" dirty="0">
              <a:ea typeface="Calibri"/>
              <a:cs typeface="Calibri"/>
            </a:endParaRPr>
          </a:p>
          <a:p>
            <a:pPr marL="628650" lvl="1" indent="-171450">
              <a:buFont typeface="Arial" panose="020B0604020202020204" pitchFamily="34" charset="0"/>
              <a:buChar char="•"/>
            </a:pPr>
            <a:r>
              <a:rPr lang="en-US" dirty="0">
                <a:ea typeface="Calibri"/>
                <a:cs typeface="Calibri"/>
              </a:rPr>
              <a:t>Freight (12%)</a:t>
            </a:r>
            <a:endParaRPr lang="en-US" dirty="0"/>
          </a:p>
          <a:p>
            <a:pPr marL="1085850" lvl="2" indent="-171450">
              <a:buFont typeface="Arial" panose="020B0604020202020204" pitchFamily="34" charset="0"/>
              <a:buChar char="•"/>
            </a:pPr>
            <a:r>
              <a:rPr lang="en-US" dirty="0"/>
              <a:t>Score projects based on their criticality to the statewide freight network. </a:t>
            </a:r>
          </a:p>
          <a:p>
            <a:pPr marL="628650" lvl="1" indent="-171450">
              <a:buFont typeface="Arial" panose="020B0604020202020204" pitchFamily="34" charset="0"/>
              <a:buChar char="•"/>
            </a:pPr>
            <a:r>
              <a:rPr lang="en-US" dirty="0">
                <a:ea typeface="Calibri" panose="020F0502020204030204"/>
                <a:cs typeface="Calibri" panose="020F0502020204030204"/>
              </a:rPr>
              <a:t>Pavement (16%)</a:t>
            </a:r>
            <a:endParaRPr lang="en-US" dirty="0"/>
          </a:p>
          <a:p>
            <a:pPr marL="1085850" lvl="2" indent="-171450">
              <a:buFont typeface="Arial" panose="020B0604020202020204" pitchFamily="34" charset="0"/>
              <a:buChar char="•"/>
            </a:pPr>
            <a:r>
              <a:rPr lang="en-US" dirty="0"/>
              <a:t>Evaluating the overall condition of the pavement, while also considering its smoothness and rideability.</a:t>
            </a:r>
            <a:endParaRPr lang="en-US" dirty="0">
              <a:ea typeface="Calibri" panose="020F0502020204030204"/>
              <a:cs typeface="Calibri" panose="020F0502020204030204"/>
            </a:endParaRPr>
          </a:p>
          <a:p>
            <a:pPr marL="628650" lvl="1" indent="-171450">
              <a:buFont typeface="Arial" panose="020B0604020202020204" pitchFamily="34" charset="0"/>
              <a:buChar char="•"/>
            </a:pPr>
            <a:r>
              <a:rPr lang="en-US" dirty="0">
                <a:ea typeface="Calibri" panose="020F0502020204030204"/>
                <a:cs typeface="Calibri" panose="020F0502020204030204"/>
              </a:rPr>
              <a:t>Bridge (15%)</a:t>
            </a:r>
            <a:endParaRPr lang="en-US" dirty="0"/>
          </a:p>
          <a:p>
            <a:pPr marL="1085850" lvl="2" indent="-171450">
              <a:buFont typeface="Arial" panose="020B0604020202020204" pitchFamily="34" charset="0"/>
              <a:buChar char="•"/>
            </a:pPr>
            <a:r>
              <a:rPr lang="en-US" dirty="0"/>
              <a:t>Evaluating the bridge condition index, which includes age, load capacity, traffic count, and a few other factors.</a:t>
            </a:r>
            <a:endParaRPr lang="en-US" dirty="0">
              <a:ea typeface="Calibri" panose="020F0502020204030204"/>
              <a:cs typeface="Calibri" panose="020F0502020204030204"/>
            </a:endParaRPr>
          </a:p>
          <a:p>
            <a:pPr marL="628650" lvl="1" indent="-171450">
              <a:buFont typeface="Arial" panose="020B0604020202020204" pitchFamily="34" charset="0"/>
              <a:buChar char="•"/>
            </a:pPr>
            <a:r>
              <a:rPr lang="en-US" dirty="0">
                <a:ea typeface="Calibri" panose="020F0502020204030204"/>
                <a:cs typeface="Calibri" panose="020F0502020204030204"/>
              </a:rPr>
              <a:t>Traffic (15%)</a:t>
            </a:r>
            <a:endParaRPr lang="en-US" dirty="0"/>
          </a:p>
          <a:p>
            <a:pPr marL="1085850" lvl="2" indent="-171450">
              <a:buFont typeface="Arial" panose="020B0604020202020204" pitchFamily="34" charset="0"/>
              <a:buChar char="•"/>
            </a:pPr>
            <a:r>
              <a:rPr lang="en-US" dirty="0"/>
              <a:t>A measure of the volume of traffic that each road is carrying in comparison to what it can carry.</a:t>
            </a:r>
            <a:endParaRPr lang="en-US" dirty="0">
              <a:ea typeface="Calibri" panose="020F0502020204030204"/>
              <a:cs typeface="Calibri" panose="020F0502020204030204"/>
            </a:endParaRPr>
          </a:p>
          <a:p>
            <a:pPr marL="628650" lvl="1" indent="-171450">
              <a:buFont typeface="Arial" panose="020B0604020202020204" pitchFamily="34" charset="0"/>
              <a:buChar char="•"/>
            </a:pPr>
            <a:r>
              <a:rPr lang="en-US" dirty="0">
                <a:ea typeface="Calibri" panose="020F0502020204030204"/>
                <a:cs typeface="Calibri" panose="020F0502020204030204"/>
              </a:rPr>
              <a:t>Mobility (14%)</a:t>
            </a:r>
            <a:endParaRPr lang="en-US" dirty="0"/>
          </a:p>
          <a:p>
            <a:pPr marL="1085850" lvl="2" indent="-171450">
              <a:buFont typeface="Arial" panose="020B0604020202020204" pitchFamily="34" charset="0"/>
              <a:buChar char="•"/>
            </a:pPr>
            <a:r>
              <a:rPr lang="en-US" dirty="0"/>
              <a:t>Based on actual hours of delay when available, or when not available, the relationship between numbers of access points and traffic volumes.</a:t>
            </a:r>
            <a:endParaRPr lang="en-US" dirty="0">
              <a:ea typeface="Calibri"/>
              <a:cs typeface="Calibri"/>
            </a:endParaRPr>
          </a:p>
          <a:p>
            <a:endParaRPr lang="en-US"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4</a:t>
            </a:fld>
            <a:endParaRPr lang="en-US" dirty="0"/>
          </a:p>
        </p:txBody>
      </p:sp>
    </p:spTree>
    <p:extLst>
      <p:ext uri="{BB962C8B-B14F-4D97-AF65-F5344CB8AC3E}">
        <p14:creationId xmlns:p14="http://schemas.microsoft.com/office/powerpoint/2010/main" val="3983656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Provide reminder of how project scores are used in our current program development process and show up on the highway candidates list.</a:t>
            </a:r>
          </a:p>
          <a:p>
            <a:endParaRPr lang="en-US" dirty="0"/>
          </a:p>
          <a:p>
            <a:r>
              <a:rPr lang="en-US" dirty="0"/>
              <a:t>Explain why the scores don’t always match our recommendations because of limitations in the way project scoring works (US 18 Kossuth project highlighted is an example)</a:t>
            </a:r>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5</a:t>
            </a:fld>
            <a:endParaRPr lang="en-US" dirty="0"/>
          </a:p>
        </p:txBody>
      </p:sp>
    </p:spTree>
    <p:extLst>
      <p:ext uri="{BB962C8B-B14F-4D97-AF65-F5344CB8AC3E}">
        <p14:creationId xmlns:p14="http://schemas.microsoft.com/office/powerpoint/2010/main" val="3046847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its inception in 2015 (rollout in 2018), the intent of the Project Prioritization and Scoping application was to bring many different data sources together in a meaningful way to allow the Department to take a holistic approach at prioritizing projects. </a:t>
            </a:r>
          </a:p>
          <a:p>
            <a:endParaRPr lang="en-US" dirty="0"/>
          </a:p>
          <a:p>
            <a:r>
              <a:rPr lang="en-US" dirty="0"/>
              <a:t>Due to the change in workflows for identifying projects for programming, the use of the scoping tool has evolved over time.</a:t>
            </a:r>
          </a:p>
        </p:txBody>
      </p:sp>
      <p:sp>
        <p:nvSpPr>
          <p:cNvPr id="4" name="Slide Number Placeholder 3"/>
          <p:cNvSpPr>
            <a:spLocks noGrp="1"/>
          </p:cNvSpPr>
          <p:nvPr>
            <p:ph type="sldNum" sz="quarter" idx="5"/>
          </p:nvPr>
        </p:nvSpPr>
        <p:spPr/>
        <p:txBody>
          <a:bodyPr/>
          <a:lstStyle/>
          <a:p>
            <a:fld id="{C37D7554-D10C-4E29-B8E6-BB7111FA614F}" type="slidenum">
              <a:rPr lang="en-US" smtClean="0"/>
              <a:t>6</a:t>
            </a:fld>
            <a:endParaRPr lang="en-US" dirty="0"/>
          </a:p>
        </p:txBody>
      </p:sp>
    </p:spTree>
    <p:extLst>
      <p:ext uri="{BB962C8B-B14F-4D97-AF65-F5344CB8AC3E}">
        <p14:creationId xmlns:p14="http://schemas.microsoft.com/office/powerpoint/2010/main" val="1496727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One example of the way our processes have evolved is the development of a business case process.</a:t>
            </a:r>
          </a:p>
          <a:p>
            <a:endParaRPr lang="en-US" dirty="0">
              <a:ea typeface="Calibri"/>
              <a:cs typeface="Calibri"/>
            </a:endParaRPr>
          </a:p>
          <a:p>
            <a:r>
              <a:rPr lang="en-US" dirty="0">
                <a:ea typeface="Calibri"/>
                <a:cs typeface="Calibri"/>
              </a:rPr>
              <a:t>In 2022, this process was developed to help the Department plan, program, develop and construct projects more efficiently. </a:t>
            </a:r>
          </a:p>
          <a:p>
            <a:endParaRPr lang="en-US" dirty="0">
              <a:ea typeface="Calibri"/>
              <a:cs typeface="Calibri"/>
            </a:endParaRPr>
          </a:p>
          <a:p>
            <a:r>
              <a:rPr lang="en-US" dirty="0">
                <a:ea typeface="Calibri"/>
                <a:cs typeface="Calibri"/>
              </a:rPr>
              <a:t>To initiate certain types of projects or new studies, a Business Case must be submitted and approved. </a:t>
            </a:r>
          </a:p>
          <a:p>
            <a:endParaRPr lang="en-US" dirty="0">
              <a:ea typeface="Calibri"/>
              <a:cs typeface="Calibri"/>
            </a:endParaRPr>
          </a:p>
          <a:p>
            <a:r>
              <a:rPr lang="en-US" dirty="0">
                <a:ea typeface="Calibri"/>
                <a:cs typeface="Calibri"/>
              </a:rPr>
              <a:t>The business case outlines why the project or study is needed along with supporting data, potential solutions, and costs.</a:t>
            </a:r>
            <a:endParaRPr lang="en-US" dirty="0"/>
          </a:p>
          <a:p>
            <a:endParaRPr lang="en-US" dirty="0">
              <a:ea typeface="Calibri"/>
              <a:cs typeface="Calibri"/>
            </a:endParaRPr>
          </a:p>
          <a:p>
            <a:r>
              <a:rPr lang="en-US" dirty="0">
                <a:ea typeface="Calibri"/>
                <a:cs typeface="Calibri"/>
              </a:rPr>
              <a:t>After a business case is approved, a project may be considered for programming and development.</a:t>
            </a:r>
          </a:p>
          <a:p>
            <a:endParaRPr lang="en-US" dirty="0">
              <a:ea typeface="Calibri"/>
              <a:cs typeface="Calibri"/>
            </a:endParaRPr>
          </a:p>
          <a:p>
            <a:r>
              <a:rPr lang="en-US" dirty="0">
                <a:ea typeface="Calibri"/>
                <a:cs typeface="Calibri"/>
              </a:rPr>
              <a:t>Only a small number of projects will require a business case; however, these are usually the high $ projects.</a:t>
            </a:r>
          </a:p>
          <a:p>
            <a:endParaRPr lang="en-US" dirty="0">
              <a:ea typeface="Calibri"/>
              <a:cs typeface="Calibri"/>
            </a:endParaRPr>
          </a:p>
          <a:p>
            <a:r>
              <a:rPr lang="en-US" dirty="0">
                <a:ea typeface="Calibri"/>
                <a:cs typeface="Calibri"/>
              </a:rPr>
              <a:t>Project prioritization scores are part of the supporting documentation for a business case.  </a:t>
            </a:r>
          </a:p>
          <a:p>
            <a:endParaRPr lang="en-US" dirty="0">
              <a:ea typeface="Calibri"/>
              <a:cs typeface="Calibri"/>
            </a:endParaRPr>
          </a:p>
          <a:p>
            <a:endParaRPr lang="en-US" dirty="0">
              <a:ea typeface="Calibri"/>
              <a:cs typeface="Calibri"/>
            </a:endParaRPr>
          </a:p>
          <a:p>
            <a:r>
              <a:rPr lang="en-US" dirty="0">
                <a:ea typeface="Calibri"/>
                <a:cs typeface="Calibri"/>
              </a:rPr>
              <a:t>Approved business cases are presented to the Commission as part of the annual review of the Highway candidate projects list.</a:t>
            </a:r>
          </a:p>
          <a:p>
            <a:endParaRPr lang="en-US" dirty="0">
              <a:ea typeface="Calibri"/>
              <a:cs typeface="Calibri"/>
            </a:endParaRPr>
          </a:p>
          <a:p>
            <a:r>
              <a:rPr lang="en-US" dirty="0">
                <a:ea typeface="Calibri"/>
                <a:cs typeface="Calibri"/>
              </a:rPr>
              <a:t>***</a:t>
            </a:r>
          </a:p>
          <a:p>
            <a:endParaRPr lang="en-US" dirty="0">
              <a:solidFill>
                <a:schemeClr val="bg1">
                  <a:lumMod val="85000"/>
                </a:schemeClr>
              </a:solidFill>
              <a:ea typeface="Calibri"/>
              <a:cs typeface="Calibri"/>
            </a:endParaRPr>
          </a:p>
          <a:p>
            <a:r>
              <a:rPr lang="en-US" dirty="0">
                <a:solidFill>
                  <a:schemeClr val="bg1">
                    <a:lumMod val="85000"/>
                  </a:schemeClr>
                </a:solidFill>
                <a:ea typeface="Calibri"/>
                <a:cs typeface="Calibri"/>
              </a:rPr>
              <a:t>The overall goals of the Business Case process are to: </a:t>
            </a:r>
            <a:endParaRPr lang="en-US" dirty="0">
              <a:solidFill>
                <a:schemeClr val="bg1">
                  <a:lumMod val="85000"/>
                </a:schemeClr>
              </a:solidFill>
            </a:endParaRPr>
          </a:p>
          <a:p>
            <a:pPr marL="228600" indent="-228600">
              <a:buAutoNum type="arabicPeriod"/>
            </a:pPr>
            <a:r>
              <a:rPr lang="en-US" dirty="0">
                <a:solidFill>
                  <a:schemeClr val="bg1">
                    <a:lumMod val="85000"/>
                  </a:schemeClr>
                </a:solidFill>
                <a:ea typeface="Calibri"/>
                <a:cs typeface="Calibri"/>
              </a:rPr>
              <a:t>Provide Department staff better direction on what projects they should focus on developing</a:t>
            </a:r>
          </a:p>
          <a:p>
            <a:pPr marL="228600" indent="-228600">
              <a:buAutoNum type="arabicPeriod"/>
            </a:pPr>
            <a:r>
              <a:rPr lang="en-US" dirty="0">
                <a:solidFill>
                  <a:schemeClr val="bg1">
                    <a:lumMod val="85000"/>
                  </a:schemeClr>
                </a:solidFill>
                <a:ea typeface="Calibri"/>
                <a:cs typeface="Calibri"/>
              </a:rPr>
              <a:t>Minimize work on projects with low probability of getting programmed</a:t>
            </a:r>
          </a:p>
          <a:p>
            <a:pPr marL="228600" indent="-228600">
              <a:buAutoNum type="arabicPeriod"/>
            </a:pPr>
            <a:r>
              <a:rPr lang="en-US" dirty="0">
                <a:solidFill>
                  <a:schemeClr val="bg1">
                    <a:lumMod val="85000"/>
                  </a:schemeClr>
                </a:solidFill>
                <a:ea typeface="Calibri"/>
                <a:cs typeface="Calibri"/>
              </a:rPr>
              <a:t>Reduce the number of projects visible to the public that have a low probability of construction in the near term.</a:t>
            </a:r>
          </a:p>
          <a:p>
            <a:endParaRPr lang="en-US" dirty="0">
              <a:solidFill>
                <a:schemeClr val="bg1">
                  <a:lumMod val="85000"/>
                </a:schemeClr>
              </a:solidFill>
              <a:ea typeface="Calibri"/>
              <a:cs typeface="Calibri"/>
            </a:endParaRPr>
          </a:p>
          <a:p>
            <a:r>
              <a:rPr lang="en-US" dirty="0">
                <a:solidFill>
                  <a:schemeClr val="bg1">
                    <a:lumMod val="85000"/>
                  </a:schemeClr>
                </a:solidFill>
                <a:ea typeface="Calibri"/>
                <a:cs typeface="Calibri"/>
              </a:rPr>
              <a:t>Business cases must be approved for any unprogrammed project proposed with the following funding:</a:t>
            </a:r>
          </a:p>
          <a:p>
            <a:pPr marL="228600" indent="-228600">
              <a:buAutoNum type="arabicPeriod"/>
            </a:pPr>
            <a:r>
              <a:rPr lang="en-US" dirty="0">
                <a:solidFill>
                  <a:schemeClr val="bg1">
                    <a:lumMod val="85000"/>
                  </a:schemeClr>
                </a:solidFill>
                <a:ea typeface="Calibri"/>
                <a:cs typeface="Calibri"/>
              </a:rPr>
              <a:t>Major Interstate Capacity/System Enhancement (MI) projects</a:t>
            </a:r>
          </a:p>
          <a:p>
            <a:pPr marL="228600" indent="-228600">
              <a:buAutoNum type="arabicPeriod"/>
            </a:pPr>
            <a:r>
              <a:rPr lang="en-US" dirty="0">
                <a:solidFill>
                  <a:schemeClr val="bg1">
                    <a:lumMod val="85000"/>
                  </a:schemeClr>
                </a:solidFill>
                <a:ea typeface="Calibri"/>
                <a:cs typeface="Calibri"/>
              </a:rPr>
              <a:t>Non-Interstate Capacity/Systems Enhancement (NR) projects</a:t>
            </a:r>
          </a:p>
          <a:p>
            <a:pPr marL="228600" indent="-228600">
              <a:buAutoNum type="arabicPeriod"/>
            </a:pPr>
            <a:r>
              <a:rPr lang="en-US" dirty="0">
                <a:solidFill>
                  <a:schemeClr val="bg1">
                    <a:lumMod val="85000"/>
                  </a:schemeClr>
                </a:solidFill>
                <a:ea typeface="Calibri"/>
                <a:cs typeface="Calibri"/>
              </a:rPr>
              <a:t>Interstate Stewardship (4R) projects that go beyond minimum scope required</a:t>
            </a:r>
          </a:p>
          <a:p>
            <a:pPr marL="228600" indent="-228600">
              <a:buAutoNum type="arabicPeriod"/>
            </a:pPr>
            <a:r>
              <a:rPr lang="en-US" dirty="0">
                <a:solidFill>
                  <a:schemeClr val="bg1">
                    <a:lumMod val="85000"/>
                  </a:schemeClr>
                </a:solidFill>
                <a:ea typeface="Calibri"/>
                <a:cs typeface="Calibri"/>
              </a:rPr>
              <a:t>Non-Interstate Bridge Modernization (BR) projects that go beyond minimum scope</a:t>
            </a:r>
          </a:p>
          <a:p>
            <a:pPr marL="228600" indent="-228600">
              <a:buAutoNum type="arabicPeriod"/>
            </a:pPr>
            <a:r>
              <a:rPr lang="en-US" dirty="0">
                <a:solidFill>
                  <a:schemeClr val="bg1">
                    <a:lumMod val="85000"/>
                  </a:schemeClr>
                </a:solidFill>
                <a:ea typeface="Calibri"/>
                <a:cs typeface="Calibri"/>
              </a:rPr>
              <a:t>Any study or project where the eventual construction funding is unknown, MI or NR</a:t>
            </a:r>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7</a:t>
            </a:fld>
            <a:endParaRPr lang="en-US" dirty="0"/>
          </a:p>
        </p:txBody>
      </p:sp>
    </p:spTree>
    <p:extLst>
      <p:ext uri="{BB962C8B-B14F-4D97-AF65-F5344CB8AC3E}">
        <p14:creationId xmlns:p14="http://schemas.microsoft.com/office/powerpoint/2010/main" val="1262076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37D7554-D10C-4E29-B8E6-BB7111FA614F}" type="slidenum">
              <a:rPr lang="en-US" smtClean="0"/>
              <a:t>8</a:t>
            </a:fld>
            <a:endParaRPr lang="en-US" dirty="0"/>
          </a:p>
        </p:txBody>
      </p:sp>
    </p:spTree>
    <p:extLst>
      <p:ext uri="{BB962C8B-B14F-4D97-AF65-F5344CB8AC3E}">
        <p14:creationId xmlns:p14="http://schemas.microsoft.com/office/powerpoint/2010/main" val="1208325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Outcome-based: Focuses on outcomes and benefits achieved by projects relative to their costs, rather than on the magnitude of the problem being addressed. It is not enough to invest in a high-crash or high-volume location unless a project improves safety or access.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Aligned: Use the 4 key objectives identified in our long-range transportation plan to drive project prioritization and selection. </a:t>
            </a:r>
            <a:endParaRPr lang="en-US" dirty="0"/>
          </a:p>
          <a:p>
            <a:endParaRPr lang="en-US" dirty="0">
              <a:ea typeface="Calibri"/>
              <a:cs typeface="Calibri"/>
            </a:endParaRPr>
          </a:p>
          <a:p>
            <a:r>
              <a:rPr lang="en-US" dirty="0">
                <a:ea typeface="Calibri"/>
                <a:cs typeface="Calibri"/>
              </a:rPr>
              <a:t>Examples of scoring categories:</a:t>
            </a:r>
          </a:p>
          <a:p>
            <a:r>
              <a:rPr lang="en-US" dirty="0">
                <a:ea typeface="Calibri"/>
                <a:cs typeface="Calibri"/>
              </a:rPr>
              <a:t>Safety. Objective: limit fatalities and serious injuries. Recommended criteria: Reduction in fatal or serious crashes using crash modification factors or modeling tools.</a:t>
            </a:r>
            <a:endParaRPr lang="en-US" dirty="0"/>
          </a:p>
          <a:p>
            <a:r>
              <a:rPr lang="en-US" dirty="0">
                <a:ea typeface="Calibri"/>
                <a:cs typeface="Calibri"/>
              </a:rPr>
              <a:t>Cost. Objective: maximize return on investment. Recommended criteria: Total benefit per dollar spent.</a:t>
            </a:r>
          </a:p>
          <a:p>
            <a:r>
              <a:rPr lang="en-US" dirty="0">
                <a:ea typeface="Calibri"/>
                <a:cs typeface="Calibri"/>
              </a:rPr>
              <a:t>Future workshop will be held with commission to determine the weightings/scoring/objectives – Crash reduction/all crashes/</a:t>
            </a:r>
            <a:r>
              <a:rPr lang="en-US" dirty="0" err="1">
                <a:ea typeface="Calibri"/>
                <a:cs typeface="Calibri"/>
              </a:rPr>
              <a:t>fatals</a:t>
            </a:r>
            <a:r>
              <a:rPr lang="en-US" dirty="0">
                <a:ea typeface="Calibri"/>
                <a:cs typeface="Calibri"/>
              </a:rPr>
              <a:t> tec.</a:t>
            </a:r>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9</a:t>
            </a:fld>
            <a:endParaRPr lang="en-US" dirty="0"/>
          </a:p>
        </p:txBody>
      </p:sp>
    </p:spTree>
    <p:extLst>
      <p:ext uri="{BB962C8B-B14F-4D97-AF65-F5344CB8AC3E}">
        <p14:creationId xmlns:p14="http://schemas.microsoft.com/office/powerpoint/2010/main" val="2193221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ame">
    <p:bg>
      <p:bgPr>
        <a:solidFill>
          <a:schemeClr val="bg1">
            <a:alpha val="10000"/>
          </a:schemeClr>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DAF0714-05F3-0032-F5CA-3E9020090869}"/>
              </a:ext>
            </a:extLst>
          </p:cNvPr>
          <p:cNvSpPr>
            <a:spLocks/>
          </p:cNvSpPr>
          <p:nvPr userDrawn="1"/>
        </p:nvSpPr>
        <p:spPr>
          <a:xfrm rot="16200000">
            <a:off x="4120690" y="1833508"/>
            <a:ext cx="903803" cy="9145186"/>
          </a:xfrm>
          <a:custGeom>
            <a:avLst/>
            <a:gdLst>
              <a:gd name="connsiteX0" fmla="*/ 903803 w 903803"/>
              <a:gd name="connsiteY0" fmla="*/ 12193581 h 12193581"/>
              <a:gd name="connsiteX1" fmla="*/ 350824 w 903803"/>
              <a:gd name="connsiteY1" fmla="*/ 12192013 h 12193581"/>
              <a:gd name="connsiteX2" fmla="*/ 350824 w 903803"/>
              <a:gd name="connsiteY2" fmla="*/ 12192001 h 12193581"/>
              <a:gd name="connsiteX3" fmla="*/ 0 w 903803"/>
              <a:gd name="connsiteY3" fmla="*/ 12192001 h 12193581"/>
              <a:gd name="connsiteX4" fmla="*/ 1 w 903803"/>
              <a:gd name="connsiteY4" fmla="*/ 2 h 12193581"/>
              <a:gd name="connsiteX5" fmla="*/ 365759 w 903803"/>
              <a:gd name="connsiteY5" fmla="*/ 2 h 12193581"/>
              <a:gd name="connsiteX6" fmla="*/ 365759 w 903803"/>
              <a:gd name="connsiteY6" fmla="*/ 1533 h 12193581"/>
              <a:gd name="connsiteX7" fmla="*/ 903802 w 903803"/>
              <a:gd name="connsiteY7" fmla="*/ 0 h 12193581"/>
              <a:gd name="connsiteX8" fmla="*/ 365759 w 903803"/>
              <a:gd name="connsiteY8" fmla="*/ 6048638 h 12193581"/>
              <a:gd name="connsiteX9" fmla="*/ 365759 w 903803"/>
              <a:gd name="connsiteY9" fmla="*/ 6176118 h 12193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3803" h="12193581">
                <a:moveTo>
                  <a:pt x="903803" y="12193581"/>
                </a:moveTo>
                <a:lnTo>
                  <a:pt x="350824" y="12192013"/>
                </a:lnTo>
                <a:lnTo>
                  <a:pt x="350824" y="12192001"/>
                </a:lnTo>
                <a:lnTo>
                  <a:pt x="0" y="12192001"/>
                </a:lnTo>
                <a:lnTo>
                  <a:pt x="1" y="2"/>
                </a:lnTo>
                <a:lnTo>
                  <a:pt x="365759" y="2"/>
                </a:lnTo>
                <a:lnTo>
                  <a:pt x="365759" y="1533"/>
                </a:lnTo>
                <a:lnTo>
                  <a:pt x="903802" y="0"/>
                </a:lnTo>
                <a:lnTo>
                  <a:pt x="365759" y="6048638"/>
                </a:lnTo>
                <a:lnTo>
                  <a:pt x="365759" y="617611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 name="Content Placeholder 15">
            <a:extLst>
              <a:ext uri="{FF2B5EF4-FFF2-40B4-BE49-F238E27FC236}">
                <a16:creationId xmlns:a16="http://schemas.microsoft.com/office/drawing/2014/main" id="{A25AFECF-0C52-4AD9-7A75-9BDCD4CDC9EB}"/>
              </a:ext>
            </a:extLst>
          </p:cNvPr>
          <p:cNvSpPr>
            <a:spLocks noGrp="1"/>
          </p:cNvSpPr>
          <p:nvPr>
            <p:ph sz="quarter" idx="16" hasCustomPrompt="1"/>
          </p:nvPr>
        </p:nvSpPr>
        <p:spPr>
          <a:xfrm>
            <a:off x="754380" y="1920240"/>
            <a:ext cx="7610952" cy="3752963"/>
          </a:xfrm>
          <a:prstGeom prst="rect">
            <a:avLst/>
          </a:prstGeom>
        </p:spPr>
        <p:txBody>
          <a:bodyPr/>
          <a:lstStyle>
            <a:lvl1pPr marL="214308" indent="-214308">
              <a:lnSpc>
                <a:spcPct val="100000"/>
              </a:lnSpc>
              <a:spcBef>
                <a:spcPts val="900"/>
              </a:spcBef>
              <a:spcAft>
                <a:spcPts val="0"/>
              </a:spcAft>
              <a:buFont typeface="Arial" panose="020B0604020202020204" pitchFamily="34" charset="0"/>
              <a:buChar char="•"/>
              <a:defRPr sz="1800" spc="38" baseline="0">
                <a:solidFill>
                  <a:schemeClr val="tx1"/>
                </a:solidFill>
                <a:latin typeface="Calibri" panose="020F0502020204030204" pitchFamily="34" charset="0"/>
                <a:cs typeface="Calibri" panose="020F0502020204030204" pitchFamily="34" charset="0"/>
              </a:defRPr>
            </a:lvl1pPr>
            <a:lvl2pPr marL="427424" indent="-169065">
              <a:spcBef>
                <a:spcPts val="450"/>
              </a:spcBef>
              <a:spcAft>
                <a:spcPts val="0"/>
              </a:spcAft>
              <a:buFont typeface="Arial" panose="020B0604020202020204" pitchFamily="34" charset="0"/>
              <a:buChar char="•"/>
              <a:defRPr sz="1800">
                <a:latin typeface="Calibri" panose="020F0502020204030204" pitchFamily="34" charset="0"/>
                <a:cs typeface="Calibri" panose="020F0502020204030204" pitchFamily="34" charset="0"/>
              </a:defRPr>
            </a:lvl2pPr>
            <a:lvl3pPr marL="601251" indent="-173827">
              <a:spcBef>
                <a:spcPts val="450"/>
              </a:spcBef>
              <a:spcAft>
                <a:spcPts val="0"/>
              </a:spcAft>
              <a:buFont typeface="Arial" panose="020B0604020202020204" pitchFamily="34" charset="0"/>
              <a:buChar char="•"/>
              <a:defRPr sz="1800">
                <a:latin typeface="Calibri" panose="020F0502020204030204" pitchFamily="34" charset="0"/>
                <a:cs typeface="Calibri" panose="020F0502020204030204" pitchFamily="34" charset="0"/>
              </a:defRPr>
            </a:lvl3pPr>
          </a:lstStyle>
          <a:p>
            <a:pPr lvl="0"/>
            <a:r>
              <a:rPr lang="en-US" dirty="0"/>
              <a:t>Click to add text</a:t>
            </a:r>
          </a:p>
          <a:p>
            <a:pPr lvl="1"/>
            <a:r>
              <a:rPr lang="en-US" dirty="0"/>
              <a:t>Click to add text</a:t>
            </a:r>
          </a:p>
          <a:p>
            <a:pPr lvl="2"/>
            <a:r>
              <a:rPr lang="en-US" dirty="0"/>
              <a:t>Click to add text</a:t>
            </a:r>
          </a:p>
        </p:txBody>
      </p:sp>
      <p:sp>
        <p:nvSpPr>
          <p:cNvPr id="4" name="Text Placeholder 3">
            <a:extLst>
              <a:ext uri="{FF2B5EF4-FFF2-40B4-BE49-F238E27FC236}">
                <a16:creationId xmlns:a16="http://schemas.microsoft.com/office/drawing/2014/main" id="{399BF6E8-FE26-DC6A-E66C-C899DECCA75A}"/>
              </a:ext>
            </a:extLst>
          </p:cNvPr>
          <p:cNvSpPr>
            <a:spLocks noGrp="1"/>
          </p:cNvSpPr>
          <p:nvPr>
            <p:ph type="body" sz="quarter" idx="18" hasCustomPrompt="1"/>
          </p:nvPr>
        </p:nvSpPr>
        <p:spPr>
          <a:xfrm>
            <a:off x="754383" y="1005840"/>
            <a:ext cx="7610951" cy="574222"/>
          </a:xfrm>
          <a:prstGeom prst="rect">
            <a:avLst/>
          </a:prstGeom>
        </p:spPr>
        <p:txBody>
          <a:bodyPr anchor="b"/>
          <a:lstStyle>
            <a:lvl1pPr marL="0" indent="0">
              <a:buNone/>
              <a:defRPr sz="2400" b="1" spc="38" baseline="0">
                <a:solidFill>
                  <a:schemeClr val="accent1"/>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dirty="0"/>
              <a:t>Headline Here</a:t>
            </a:r>
          </a:p>
        </p:txBody>
      </p:sp>
      <p:sp>
        <p:nvSpPr>
          <p:cNvPr id="5" name="Rectangle 4">
            <a:extLst>
              <a:ext uri="{FF2B5EF4-FFF2-40B4-BE49-F238E27FC236}">
                <a16:creationId xmlns:a16="http://schemas.microsoft.com/office/drawing/2014/main" id="{C05A17F4-8DD1-4400-C949-ADC6D5E12907}"/>
              </a:ext>
            </a:extLst>
          </p:cNvPr>
          <p:cNvSpPr/>
          <p:nvPr userDrawn="1"/>
        </p:nvSpPr>
        <p:spPr>
          <a:xfrm>
            <a:off x="378622" y="631627"/>
            <a:ext cx="8386760" cy="608984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Footer Placeholder 4">
            <a:extLst>
              <a:ext uri="{FF2B5EF4-FFF2-40B4-BE49-F238E27FC236}">
                <a16:creationId xmlns:a16="http://schemas.microsoft.com/office/drawing/2014/main" id="{B33F4350-BDB8-F442-158E-E9948ECD25BB}"/>
              </a:ext>
            </a:extLst>
          </p:cNvPr>
          <p:cNvSpPr txBox="1">
            <a:spLocks/>
          </p:cNvSpPr>
          <p:nvPr userDrawn="1"/>
        </p:nvSpPr>
        <p:spPr>
          <a:xfrm>
            <a:off x="377410" y="6356355"/>
            <a:ext cx="2437442" cy="365125"/>
          </a:xfrm>
          <a:prstGeom prst="rect">
            <a:avLst/>
          </a:prstGeom>
        </p:spPr>
        <p:txBody>
          <a:bodyPr lIns="0" rIns="0" anchor="b"/>
          <a:lstStyle>
            <a:defPPr>
              <a:defRPr lang="en-US"/>
            </a:defPPr>
            <a:lvl1pPr marL="0" algn="l" defTabSz="914400" rtl="0" eaLnBrk="1" latinLnBrk="0" hangingPunct="1">
              <a:defRPr sz="800" kern="1200" spc="1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spc="113" baseline="0" dirty="0">
                <a:latin typeface="Calibri" panose="020F0502020204030204" pitchFamily="34" charset="0"/>
                <a:cs typeface="Calibri" panose="020F0502020204030204" pitchFamily="34" charset="0"/>
              </a:rPr>
              <a:t>Project Prioritization Update</a:t>
            </a:r>
          </a:p>
        </p:txBody>
      </p:sp>
      <p:sp>
        <p:nvSpPr>
          <p:cNvPr id="12" name="Slide Number Placeholder 5">
            <a:extLst>
              <a:ext uri="{FF2B5EF4-FFF2-40B4-BE49-F238E27FC236}">
                <a16:creationId xmlns:a16="http://schemas.microsoft.com/office/drawing/2014/main" id="{1F952649-AA3B-C06C-E042-C84208E9F92E}"/>
              </a:ext>
            </a:extLst>
          </p:cNvPr>
          <p:cNvSpPr txBox="1">
            <a:spLocks/>
          </p:cNvSpPr>
          <p:nvPr userDrawn="1"/>
        </p:nvSpPr>
        <p:spPr>
          <a:xfrm>
            <a:off x="7882759" y="6356355"/>
            <a:ext cx="883814" cy="365125"/>
          </a:xfrm>
          <a:prstGeom prst="rect">
            <a:avLst/>
          </a:prstGeom>
        </p:spPr>
        <p:txBody>
          <a:bodyPr lIns="0" rIns="0" anchor="b"/>
          <a:lstStyle>
            <a:defPPr>
              <a:defRPr lang="en-US"/>
            </a:defPPr>
            <a:lvl1pPr marL="0" algn="r" defTabSz="914400" rtl="0" eaLnBrk="1" latinLnBrk="0" hangingPunct="1">
              <a:defRPr sz="800" kern="1200" spc="1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D65601-5AE2-46FC-B138-694DDD2B510D}" type="slidenum">
              <a:rPr lang="en-US" sz="1000" spc="113" baseline="0" smtClean="0">
                <a:latin typeface="Calibri" panose="020F0502020204030204" pitchFamily="34" charset="0"/>
                <a:cs typeface="Calibri" panose="020F0502020204030204" pitchFamily="34" charset="0"/>
              </a:rPr>
              <a:pPr/>
              <a:t>‹#›</a:t>
            </a:fld>
            <a:endParaRPr lang="en-US" sz="1000" spc="113" baseline="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642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lor block">
    <p:bg>
      <p:bgPr>
        <a:solidFill>
          <a:schemeClr val="accent6">
            <a:lumMod val="20000"/>
            <a:lumOff val="80000"/>
            <a:alpha val="2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5">
            <a:extLst>
              <a:ext uri="{FF2B5EF4-FFF2-40B4-BE49-F238E27FC236}">
                <a16:creationId xmlns:a16="http://schemas.microsoft.com/office/drawing/2014/main" id="{0344BD20-CD77-6297-5667-62E9351976FD}"/>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tx2"/>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40301752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75803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_1">
    <p:bg>
      <p:bgPr>
        <a:solidFill>
          <a:schemeClr val="accent3">
            <a:alpha val="1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A322BF-82BA-C699-B774-DC0222F4B15C}"/>
              </a:ext>
            </a:extLst>
          </p:cNvPr>
          <p:cNvSpPr/>
          <p:nvPr userDrawn="1"/>
        </p:nvSpPr>
        <p:spPr>
          <a:xfrm>
            <a:off x="3515710" y="0"/>
            <a:ext cx="562829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3" name="Picture Placeholder 3">
            <a:extLst>
              <a:ext uri="{FF2B5EF4-FFF2-40B4-BE49-F238E27FC236}">
                <a16:creationId xmlns:a16="http://schemas.microsoft.com/office/drawing/2014/main" id="{5E68AD97-B9A7-8FA7-0145-DF72EBC5F92D}"/>
              </a:ext>
            </a:extLst>
          </p:cNvPr>
          <p:cNvSpPr>
            <a:spLocks noGrp="1"/>
          </p:cNvSpPr>
          <p:nvPr>
            <p:ph type="pic" sz="quarter" idx="10"/>
          </p:nvPr>
        </p:nvSpPr>
        <p:spPr>
          <a:xfrm>
            <a:off x="3515709"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8" name="Picture 7">
            <a:extLst>
              <a:ext uri="{FF2B5EF4-FFF2-40B4-BE49-F238E27FC236}">
                <a16:creationId xmlns:a16="http://schemas.microsoft.com/office/drawing/2014/main" id="{BE0F35FA-4C2D-7DE9-0605-69F5174A887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3694730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_2">
    <p:bg>
      <p:bgPr>
        <a:solidFill>
          <a:schemeClr val="accent5">
            <a:alpha val="1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8BC479-7D9E-D5B0-195B-3338C7ADE0FB}"/>
              </a:ext>
            </a:extLst>
          </p:cNvPr>
          <p:cNvSpPr/>
          <p:nvPr userDrawn="1"/>
        </p:nvSpPr>
        <p:spPr>
          <a:xfrm>
            <a:off x="3515710" y="0"/>
            <a:ext cx="5628084"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3" name="Picture Placeholder 3">
            <a:extLst>
              <a:ext uri="{FF2B5EF4-FFF2-40B4-BE49-F238E27FC236}">
                <a16:creationId xmlns:a16="http://schemas.microsoft.com/office/drawing/2014/main" id="{6B84F1BA-DF39-6E64-7400-15BE49C7D29B}"/>
              </a:ext>
            </a:extLst>
          </p:cNvPr>
          <p:cNvSpPr>
            <a:spLocks noGrp="1"/>
          </p:cNvSpPr>
          <p:nvPr>
            <p:ph type="pic" sz="quarter" idx="10"/>
          </p:nvPr>
        </p:nvSpPr>
        <p:spPr>
          <a:xfrm>
            <a:off x="3515916"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6" name="Picture 5">
            <a:extLst>
              <a:ext uri="{FF2B5EF4-FFF2-40B4-BE49-F238E27FC236}">
                <a16:creationId xmlns:a16="http://schemas.microsoft.com/office/drawing/2014/main" id="{72DA75D3-401A-2409-F7C3-A7F58B4B624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36193914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_3">
    <p:bg>
      <p:bgPr>
        <a:solidFill>
          <a:schemeClr val="accent2">
            <a:alpha val="1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98A732-26A8-A525-B413-7C704695F5B9}"/>
              </a:ext>
            </a:extLst>
          </p:cNvPr>
          <p:cNvSpPr/>
          <p:nvPr userDrawn="1"/>
        </p:nvSpPr>
        <p:spPr>
          <a:xfrm>
            <a:off x="3515710" y="0"/>
            <a:ext cx="5628084"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4" name="Picture Placeholder 3">
            <a:extLst>
              <a:ext uri="{FF2B5EF4-FFF2-40B4-BE49-F238E27FC236}">
                <a16:creationId xmlns:a16="http://schemas.microsoft.com/office/drawing/2014/main" id="{C6DA5683-EC86-E73C-75F8-1505F0EE507F}"/>
              </a:ext>
            </a:extLst>
          </p:cNvPr>
          <p:cNvSpPr>
            <a:spLocks noGrp="1"/>
          </p:cNvSpPr>
          <p:nvPr>
            <p:ph type="pic" sz="quarter" idx="10"/>
          </p:nvPr>
        </p:nvSpPr>
        <p:spPr>
          <a:xfrm>
            <a:off x="3515916"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7" name="Picture 6">
            <a:extLst>
              <a:ext uri="{FF2B5EF4-FFF2-40B4-BE49-F238E27FC236}">
                <a16:creationId xmlns:a16="http://schemas.microsoft.com/office/drawing/2014/main" id="{96C1EB37-8D59-DED8-DBB7-CB8BAB82B1C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31058470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_4">
    <p:bg>
      <p:bgPr>
        <a:solidFill>
          <a:schemeClr val="accent6">
            <a:alpha val="1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C1E08E-31F3-0870-CE34-1BE1FD668A98}"/>
              </a:ext>
            </a:extLst>
          </p:cNvPr>
          <p:cNvSpPr/>
          <p:nvPr userDrawn="1"/>
        </p:nvSpPr>
        <p:spPr>
          <a:xfrm>
            <a:off x="3515710" y="0"/>
            <a:ext cx="5628084"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3" name="Picture Placeholder 3">
            <a:extLst>
              <a:ext uri="{FF2B5EF4-FFF2-40B4-BE49-F238E27FC236}">
                <a16:creationId xmlns:a16="http://schemas.microsoft.com/office/drawing/2014/main" id="{0946A1BC-3827-B021-D2CE-5ED3AD4C7E22}"/>
              </a:ext>
            </a:extLst>
          </p:cNvPr>
          <p:cNvSpPr>
            <a:spLocks noGrp="1"/>
          </p:cNvSpPr>
          <p:nvPr>
            <p:ph type="pic" sz="quarter" idx="10"/>
          </p:nvPr>
        </p:nvSpPr>
        <p:spPr>
          <a:xfrm>
            <a:off x="3515709"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6" name="Picture 5">
            <a:extLst>
              <a:ext uri="{FF2B5EF4-FFF2-40B4-BE49-F238E27FC236}">
                <a16:creationId xmlns:a16="http://schemas.microsoft.com/office/drawing/2014/main" id="{C9E0B674-D7D1-CC13-680A-E1945A0AFFA7}"/>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1096096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block">
    <p:bg>
      <p:bgPr>
        <a:solidFill>
          <a:schemeClr val="accent5">
            <a:alpha val="1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5">
            <a:extLst>
              <a:ext uri="{FF2B5EF4-FFF2-40B4-BE49-F238E27FC236}">
                <a16:creationId xmlns:a16="http://schemas.microsoft.com/office/drawing/2014/main" id="{6353CF9D-DF5C-B6A2-D308-E8A5E24C7822}"/>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tx2"/>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6274487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lor block">
    <p:bg>
      <p:bgPr>
        <a:solidFill>
          <a:schemeClr val="accent2">
            <a:lumMod val="20000"/>
            <a:lumOff val="80000"/>
            <a:alpha val="5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5">
            <a:extLst>
              <a:ext uri="{FF2B5EF4-FFF2-40B4-BE49-F238E27FC236}">
                <a16:creationId xmlns:a16="http://schemas.microsoft.com/office/drawing/2014/main" id="{361FBC4E-A834-3A9B-8A81-BDBC0D6422BC}"/>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tx2"/>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2091926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lor block">
    <p:bg>
      <p:bgPr>
        <a:solidFill>
          <a:schemeClr val="accent3">
            <a:lumMod val="20000"/>
            <a:lumOff val="80000"/>
            <a:alpha val="5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Slide Number Placeholder 5">
            <a:extLst>
              <a:ext uri="{FF2B5EF4-FFF2-40B4-BE49-F238E27FC236}">
                <a16:creationId xmlns:a16="http://schemas.microsoft.com/office/drawing/2014/main" id="{5DA67448-4435-D20A-B854-D1F45E345579}"/>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tx2"/>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40741029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44571705-2E20-024A-15CB-E3138EDEC61B}"/>
              </a:ext>
            </a:extLst>
          </p:cNvPr>
          <p:cNvSpPr>
            <a:spLocks noGrp="1"/>
          </p:cNvSpPr>
          <p:nvPr>
            <p:ph type="ftr" sz="quarter" idx="3"/>
          </p:nvPr>
        </p:nvSpPr>
        <p:spPr>
          <a:xfrm>
            <a:off x="377410" y="6356355"/>
            <a:ext cx="2191106" cy="365125"/>
          </a:xfrm>
          <a:prstGeom prst="rect">
            <a:avLst/>
          </a:prstGeom>
        </p:spPr>
        <p:txBody>
          <a:bodyPr lIns="0" rIns="0" anchor="ctr"/>
          <a:lstStyle>
            <a:lvl1pPr algn="l">
              <a:defRPr sz="600" spc="113" baseline="0">
                <a:solidFill>
                  <a:schemeClr val="bg1"/>
                </a:solidFill>
              </a:defRPr>
            </a:lvl1pPr>
          </a:lstStyle>
          <a:p>
            <a:r>
              <a:rPr lang="en-US" dirty="0"/>
              <a:t>Presentation title</a:t>
            </a:r>
          </a:p>
        </p:txBody>
      </p:sp>
      <p:sp>
        <p:nvSpPr>
          <p:cNvPr id="10" name="Slide Number Placeholder 5">
            <a:extLst>
              <a:ext uri="{FF2B5EF4-FFF2-40B4-BE49-F238E27FC236}">
                <a16:creationId xmlns:a16="http://schemas.microsoft.com/office/drawing/2014/main" id="{C30EE630-9E25-FA1D-173D-B34329DA9536}"/>
              </a:ext>
            </a:extLst>
          </p:cNvPr>
          <p:cNvSpPr>
            <a:spLocks noGrp="1"/>
          </p:cNvSpPr>
          <p:nvPr>
            <p:ph type="sldNum" sz="quarter" idx="4"/>
          </p:nvPr>
        </p:nvSpPr>
        <p:spPr>
          <a:xfrm>
            <a:off x="7882759" y="6356355"/>
            <a:ext cx="883814" cy="365125"/>
          </a:xfrm>
          <a:prstGeom prst="rect">
            <a:avLst/>
          </a:prstGeom>
        </p:spPr>
        <p:txBody>
          <a:bodyPr lIns="0" rIns="0" anchor="ctr"/>
          <a:lstStyle>
            <a:lvl1pPr algn="r">
              <a:defRPr sz="600" spc="113" baseline="0">
                <a:solidFill>
                  <a:schemeClr val="bg1"/>
                </a:solidFill>
              </a:defRPr>
            </a:lvl1pPr>
          </a:lstStyle>
          <a:p>
            <a:fld id="{18D65601-5AE2-46FC-B138-694DDD2B510D}" type="slidenum">
              <a:rPr lang="en-US" smtClean="0"/>
              <a:pPr/>
              <a:t>‹#›</a:t>
            </a:fld>
            <a:endParaRPr lang="en-US" dirty="0"/>
          </a:p>
        </p:txBody>
      </p:sp>
      <p:pic>
        <p:nvPicPr>
          <p:cNvPr id="5" name="Picture 4" descr="Logo&#10;&#10;Description automatically generated">
            <a:extLst>
              <a:ext uri="{FF2B5EF4-FFF2-40B4-BE49-F238E27FC236}">
                <a16:creationId xmlns:a16="http://schemas.microsoft.com/office/drawing/2014/main" id="{C6DC42EE-F50F-A0F2-4A16-29C98B968ECC}"/>
              </a:ext>
            </a:extLst>
          </p:cNvPr>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7077810" y="148931"/>
            <a:ext cx="1815614" cy="455416"/>
          </a:xfrm>
          <a:prstGeom prst="rect">
            <a:avLst/>
          </a:prstGeom>
        </p:spPr>
      </p:pic>
    </p:spTree>
    <p:extLst>
      <p:ext uri="{BB962C8B-B14F-4D97-AF65-F5344CB8AC3E}">
        <p14:creationId xmlns:p14="http://schemas.microsoft.com/office/powerpoint/2010/main" val="737433849"/>
      </p:ext>
    </p:extLst>
  </p:cSld>
  <p:clrMap bg1="lt1" tx1="dk1" bg2="lt2" tx2="dk2" accent1="accent1" accent2="accent2" accent3="accent3" accent4="accent4" accent5="accent5" accent6="accent6" hlink="hlink" folHlink="folHlink"/>
  <p:sldLayoutIdLst>
    <p:sldLayoutId id="2147483686" r:id="rId1"/>
    <p:sldLayoutId id="2147483649" r:id="rId2"/>
    <p:sldLayoutId id="2147483680" r:id="rId3"/>
    <p:sldLayoutId id="2147483681" r:id="rId4"/>
    <p:sldLayoutId id="2147483682" r:id="rId5"/>
    <p:sldLayoutId id="2147483683" r:id="rId6"/>
    <p:sldLayoutId id="2147483655" r:id="rId7"/>
    <p:sldLayoutId id="2147483668" r:id="rId8"/>
    <p:sldLayoutId id="2147483669" r:id="rId9"/>
    <p:sldLayoutId id="2147483670" r:id="rId10"/>
  </p:sldLayoutIdLst>
  <p:hf hdr="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hyperlink" Target="https://www.flickr.com/photos/rusty_clark/2949728407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image" Target="../media/image11.jpe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5.svg"/><Relationship Id="rId2" Type="http://schemas.openxmlformats.org/officeDocument/2006/relationships/notesSlide" Target="../notesSlides/notesSlide4.xml"/><Relationship Id="rId16"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image" Target="../media/image2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hyperlink" Target="https://creativecommons.org/licenses/by-sa/3.0/" TargetMode="External"/><Relationship Id="rId5" Type="http://schemas.openxmlformats.org/officeDocument/2006/relationships/hyperlink" Target="https://www.picpedia.org/suspension-file/b/business-cases.html" TargetMode="External"/><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29">
            <a:extLst>
              <a:ext uri="{FF2B5EF4-FFF2-40B4-BE49-F238E27FC236}">
                <a16:creationId xmlns:a16="http://schemas.microsoft.com/office/drawing/2014/main" id="{71399701-353F-22EB-42A6-506D7450D4E2}"/>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t="-70" b="-2"/>
          <a:stretch/>
        </p:blipFill>
        <p:spPr>
          <a:xfrm>
            <a:off x="-1" y="616449"/>
            <a:ext cx="9143999" cy="5223329"/>
          </a:xfrm>
          <a:prstGeom prst="rect">
            <a:avLst/>
          </a:prstGeom>
        </p:spPr>
      </p:pic>
      <p:sp>
        <p:nvSpPr>
          <p:cNvPr id="15" name="Graphic 2">
            <a:extLst>
              <a:ext uri="{FF2B5EF4-FFF2-40B4-BE49-F238E27FC236}">
                <a16:creationId xmlns:a16="http://schemas.microsoft.com/office/drawing/2014/main" id="{0843006F-98F3-5378-ADE3-1EFEFEDDA12B}"/>
              </a:ext>
            </a:extLst>
          </p:cNvPr>
          <p:cNvSpPr>
            <a:spLocks/>
          </p:cNvSpPr>
          <p:nvPr/>
        </p:nvSpPr>
        <p:spPr bwMode="auto">
          <a:xfrm>
            <a:off x="-17511" y="4253802"/>
            <a:ext cx="9161510" cy="2455811"/>
          </a:xfrm>
          <a:custGeom>
            <a:avLst/>
            <a:gdLst>
              <a:gd name="T0" fmla="*/ 53211096 w 18294857"/>
              <a:gd name="T1" fmla="*/ 8668539 h 5362670"/>
              <a:gd name="T2" fmla="*/ 53211096 w 18294857"/>
              <a:gd name="T3" fmla="*/ 8726178 h 5362670"/>
              <a:gd name="T4" fmla="*/ 0 w 18294857"/>
              <a:gd name="T5" fmla="*/ 58264 h 5362670"/>
              <a:gd name="T6" fmla="*/ 0 w 18294857"/>
              <a:gd name="T7" fmla="*/ 26801920 h 5362670"/>
              <a:gd name="T8" fmla="*/ 53211096 w 18294857"/>
              <a:gd name="T9" fmla="*/ 35273730 h 5362670"/>
              <a:gd name="T10" fmla="*/ 53211096 w 18294857"/>
              <a:gd name="T11" fmla="*/ 35215464 h 5362670"/>
              <a:gd name="T12" fmla="*/ 106422181 w 18294857"/>
              <a:gd name="T13" fmla="*/ 26743646 h 5362670"/>
              <a:gd name="T14" fmla="*/ 106422181 w 18294857"/>
              <a:gd name="T15" fmla="*/ 0 h 5362670"/>
              <a:gd name="T16" fmla="*/ 53211096 w 18294857"/>
              <a:gd name="T17" fmla="*/ 8668539 h 53626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94857" h="5362670">
                <a:moveTo>
                  <a:pt x="9147429" y="1317879"/>
                </a:moveTo>
                <a:lnTo>
                  <a:pt x="9147429" y="1326642"/>
                </a:lnTo>
                <a:lnTo>
                  <a:pt x="0" y="8858"/>
                </a:lnTo>
                <a:lnTo>
                  <a:pt x="0" y="4074700"/>
                </a:lnTo>
                <a:lnTo>
                  <a:pt x="9147429" y="5362671"/>
                </a:lnTo>
                <a:lnTo>
                  <a:pt x="9147429" y="5353812"/>
                </a:lnTo>
                <a:lnTo>
                  <a:pt x="18294858" y="4065841"/>
                </a:lnTo>
                <a:lnTo>
                  <a:pt x="18294858" y="0"/>
                </a:lnTo>
                <a:lnTo>
                  <a:pt x="9147429" y="1317879"/>
                </a:lnTo>
                <a:close/>
              </a:path>
            </a:pathLst>
          </a:custGeom>
          <a:solidFill>
            <a:srgbClr val="231F20">
              <a:alpha val="56862"/>
            </a:srgbClr>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1350"/>
          </a:p>
        </p:txBody>
      </p:sp>
      <p:sp>
        <p:nvSpPr>
          <p:cNvPr id="17" name="Title Placeholder 1">
            <a:extLst>
              <a:ext uri="{FF2B5EF4-FFF2-40B4-BE49-F238E27FC236}">
                <a16:creationId xmlns:a16="http://schemas.microsoft.com/office/drawing/2014/main" id="{FD603461-FEA5-815F-B639-A68B57939682}"/>
              </a:ext>
            </a:extLst>
          </p:cNvPr>
          <p:cNvSpPr txBox="1">
            <a:spLocks noChangeArrowheads="1"/>
          </p:cNvSpPr>
          <p:nvPr/>
        </p:nvSpPr>
        <p:spPr bwMode="auto">
          <a:xfrm>
            <a:off x="-17512" y="4947964"/>
            <a:ext cx="9161511" cy="480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827213">
              <a:defRPr>
                <a:solidFill>
                  <a:schemeClr val="tx1"/>
                </a:solidFill>
                <a:latin typeface="Calibri" panose="020F0502020204030204" pitchFamily="34" charset="0"/>
              </a:defRPr>
            </a:lvl1pPr>
            <a:lvl2pPr marL="742950" indent="-285750" defTabSz="1827213">
              <a:defRPr>
                <a:solidFill>
                  <a:schemeClr val="tx1"/>
                </a:solidFill>
                <a:latin typeface="Calibri" panose="020F0502020204030204" pitchFamily="34" charset="0"/>
              </a:defRPr>
            </a:lvl2pPr>
            <a:lvl3pPr marL="1143000" indent="-228600" defTabSz="1827213">
              <a:defRPr>
                <a:solidFill>
                  <a:schemeClr val="tx1"/>
                </a:solidFill>
                <a:latin typeface="Calibri" panose="020F0502020204030204" pitchFamily="34" charset="0"/>
              </a:defRPr>
            </a:lvl3pPr>
            <a:lvl4pPr marL="1600200" indent="-228600" defTabSz="1827213">
              <a:defRPr>
                <a:solidFill>
                  <a:schemeClr val="tx1"/>
                </a:solidFill>
                <a:latin typeface="Calibri" panose="020F0502020204030204" pitchFamily="34" charset="0"/>
              </a:defRPr>
            </a:lvl4pPr>
            <a:lvl5pPr marL="2057400" indent="-228600" defTabSz="1827213">
              <a:defRPr>
                <a:solidFill>
                  <a:schemeClr val="tx1"/>
                </a:solidFill>
                <a:latin typeface="Calibri" panose="020F0502020204030204" pitchFamily="34" charset="0"/>
              </a:defRPr>
            </a:lvl5pPr>
            <a:lvl6pPr marL="2514600" indent="-228600" defTabSz="1827213" eaLnBrk="0" fontAlgn="base" hangingPunct="0">
              <a:spcBef>
                <a:spcPct val="0"/>
              </a:spcBef>
              <a:spcAft>
                <a:spcPct val="0"/>
              </a:spcAft>
              <a:defRPr>
                <a:solidFill>
                  <a:schemeClr val="tx1"/>
                </a:solidFill>
                <a:latin typeface="Calibri" panose="020F0502020204030204" pitchFamily="34" charset="0"/>
              </a:defRPr>
            </a:lvl6pPr>
            <a:lvl7pPr marL="2971800" indent="-228600" defTabSz="1827213" eaLnBrk="0" fontAlgn="base" hangingPunct="0">
              <a:spcBef>
                <a:spcPct val="0"/>
              </a:spcBef>
              <a:spcAft>
                <a:spcPct val="0"/>
              </a:spcAft>
              <a:defRPr>
                <a:solidFill>
                  <a:schemeClr val="tx1"/>
                </a:solidFill>
                <a:latin typeface="Calibri" panose="020F0502020204030204" pitchFamily="34" charset="0"/>
              </a:defRPr>
            </a:lvl7pPr>
            <a:lvl8pPr marL="3429000" indent="-228600" defTabSz="1827213" eaLnBrk="0" fontAlgn="base" hangingPunct="0">
              <a:spcBef>
                <a:spcPct val="0"/>
              </a:spcBef>
              <a:spcAft>
                <a:spcPct val="0"/>
              </a:spcAft>
              <a:defRPr>
                <a:solidFill>
                  <a:schemeClr val="tx1"/>
                </a:solidFill>
                <a:latin typeface="Calibri" panose="020F0502020204030204" pitchFamily="34" charset="0"/>
              </a:defRPr>
            </a:lvl8pPr>
            <a:lvl9pPr marL="3886200" indent="-228600" defTabSz="18272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90000"/>
              </a:lnSpc>
            </a:pPr>
            <a:r>
              <a:rPr lang="en-US" altLang="en-US" sz="3300" b="1" dirty="0">
                <a:solidFill>
                  <a:schemeClr val="bg1"/>
                </a:solidFill>
                <a:latin typeface="+mj-lt"/>
                <a:ea typeface="Roboto Slab" pitchFamily="2" charset="0"/>
                <a:cs typeface="Roboto Slab" pitchFamily="2" charset="0"/>
              </a:rPr>
              <a:t>Project Prioritization/Scoping Tool</a:t>
            </a:r>
          </a:p>
        </p:txBody>
      </p:sp>
      <p:sp>
        <p:nvSpPr>
          <p:cNvPr id="19" name="Text Placeholder 2">
            <a:extLst>
              <a:ext uri="{FF2B5EF4-FFF2-40B4-BE49-F238E27FC236}">
                <a16:creationId xmlns:a16="http://schemas.microsoft.com/office/drawing/2014/main" id="{5ECEC6BD-4218-D50A-8F38-D4D2DFD6DF64}"/>
              </a:ext>
            </a:extLst>
          </p:cNvPr>
          <p:cNvSpPr txBox="1">
            <a:spLocks noChangeArrowheads="1"/>
          </p:cNvSpPr>
          <p:nvPr/>
        </p:nvSpPr>
        <p:spPr bwMode="auto">
          <a:xfrm>
            <a:off x="-11396" y="5490431"/>
            <a:ext cx="9161510" cy="360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ts val="1500"/>
              </a:spcBef>
            </a:pPr>
            <a:r>
              <a:rPr lang="en-US" altLang="en-US" sz="2100" b="1" dirty="0">
                <a:solidFill>
                  <a:schemeClr val="bg1"/>
                </a:solidFill>
                <a:latin typeface="Roboto Slab" pitchFamily="2" charset="0"/>
                <a:ea typeface="Roboto Slab" pitchFamily="2" charset="0"/>
                <a:cs typeface="PT Sans" panose="020B0503020203020204" pitchFamily="34" charset="0"/>
              </a:rPr>
              <a:t>Updates and Planned Enhancements</a:t>
            </a:r>
          </a:p>
        </p:txBody>
      </p:sp>
      <p:cxnSp>
        <p:nvCxnSpPr>
          <p:cNvPr id="20" name="Straight Connector 19">
            <a:extLst>
              <a:ext uri="{FF2B5EF4-FFF2-40B4-BE49-F238E27FC236}">
                <a16:creationId xmlns:a16="http://schemas.microsoft.com/office/drawing/2014/main" id="{77842182-EE84-12E6-1390-BC1DD14536F0}"/>
              </a:ext>
            </a:extLst>
          </p:cNvPr>
          <p:cNvCxnSpPr/>
          <p:nvPr/>
        </p:nvCxnSpPr>
        <p:spPr>
          <a:xfrm>
            <a:off x="4258958" y="5964416"/>
            <a:ext cx="605815" cy="1"/>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7" name="Graphic 26">
            <a:extLst>
              <a:ext uri="{FF2B5EF4-FFF2-40B4-BE49-F238E27FC236}">
                <a16:creationId xmlns:a16="http://schemas.microsoft.com/office/drawing/2014/main" id="{4A7719FD-1DC4-C482-4733-0F10D60002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512" y="6099977"/>
            <a:ext cx="9167626" cy="754861"/>
          </a:xfrm>
          <a:prstGeom prst="rect">
            <a:avLst/>
          </a:prstGeom>
        </p:spPr>
      </p:pic>
      <p:sp>
        <p:nvSpPr>
          <p:cNvPr id="22" name="Text Placeholder 2">
            <a:extLst>
              <a:ext uri="{FF2B5EF4-FFF2-40B4-BE49-F238E27FC236}">
                <a16:creationId xmlns:a16="http://schemas.microsoft.com/office/drawing/2014/main" id="{59AF3B16-3FC2-FE84-6EFE-7C8664AE9746}"/>
              </a:ext>
            </a:extLst>
          </p:cNvPr>
          <p:cNvSpPr txBox="1">
            <a:spLocks noChangeArrowheads="1"/>
          </p:cNvSpPr>
          <p:nvPr/>
        </p:nvSpPr>
        <p:spPr bwMode="auto">
          <a:xfrm>
            <a:off x="208968" y="6325966"/>
            <a:ext cx="3464529" cy="456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nSpc>
                <a:spcPct val="90000"/>
              </a:lnSpc>
              <a:spcBef>
                <a:spcPts val="1500"/>
              </a:spcBef>
              <a:spcAft>
                <a:spcPts val="450"/>
              </a:spcAft>
            </a:pPr>
            <a:r>
              <a:rPr lang="en-US" altLang="en-US" sz="1100" dirty="0">
                <a:solidFill>
                  <a:schemeClr val="bg1"/>
                </a:solidFill>
                <a:latin typeface="+mn-lt"/>
                <a:ea typeface="PT Sans" panose="020B0503020203020204" pitchFamily="34" charset="0"/>
                <a:cs typeface="PT Sans" panose="020B0503020203020204" pitchFamily="34" charset="0"/>
              </a:rPr>
              <a:t>Charlie Purcell</a:t>
            </a:r>
          </a:p>
          <a:p>
            <a:pPr>
              <a:spcAft>
                <a:spcPts val="450"/>
              </a:spcAft>
            </a:pPr>
            <a:r>
              <a:rPr lang="en-US" altLang="en-US" sz="1100" dirty="0">
                <a:solidFill>
                  <a:schemeClr val="bg1"/>
                </a:solidFill>
                <a:latin typeface="+mn-lt"/>
                <a:ea typeface="PT Sans" panose="020B0503020203020204" pitchFamily="34" charset="0"/>
                <a:cs typeface="PT Sans" panose="020B0503020203020204" pitchFamily="34" charset="0"/>
              </a:rPr>
              <a:t>Deputy Director, Transportation Development Division</a:t>
            </a:r>
          </a:p>
        </p:txBody>
      </p:sp>
      <p:pic>
        <p:nvPicPr>
          <p:cNvPr id="29" name="Picture 28" descr="A picture containing text, clipart&#10;&#10;Description automatically generated">
            <a:extLst>
              <a:ext uri="{FF2B5EF4-FFF2-40B4-BE49-F238E27FC236}">
                <a16:creationId xmlns:a16="http://schemas.microsoft.com/office/drawing/2014/main" id="{17FF21B2-3928-7AEE-415D-1E685082712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679612" y="6099552"/>
            <a:ext cx="1764509" cy="441128"/>
          </a:xfrm>
          <a:prstGeom prst="rect">
            <a:avLst/>
          </a:prstGeom>
        </p:spPr>
      </p:pic>
      <p:sp>
        <p:nvSpPr>
          <p:cNvPr id="2" name="Text Placeholder 2">
            <a:extLst>
              <a:ext uri="{FF2B5EF4-FFF2-40B4-BE49-F238E27FC236}">
                <a16:creationId xmlns:a16="http://schemas.microsoft.com/office/drawing/2014/main" id="{81C0747B-1E0F-1C17-3F2A-F9A51F93016E}"/>
              </a:ext>
            </a:extLst>
          </p:cNvPr>
          <p:cNvSpPr txBox="1">
            <a:spLocks noChangeArrowheads="1"/>
          </p:cNvSpPr>
          <p:nvPr/>
        </p:nvSpPr>
        <p:spPr bwMode="auto">
          <a:xfrm>
            <a:off x="7606649" y="6405797"/>
            <a:ext cx="1162554" cy="303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r">
              <a:lnSpc>
                <a:spcPct val="90000"/>
              </a:lnSpc>
              <a:spcBef>
                <a:spcPts val="1500"/>
              </a:spcBef>
              <a:spcAft>
                <a:spcPts val="450"/>
              </a:spcAft>
            </a:pPr>
            <a:r>
              <a:rPr lang="en-US" altLang="en-US" sz="1100" dirty="0">
                <a:solidFill>
                  <a:schemeClr val="bg1"/>
                </a:solidFill>
                <a:latin typeface="+mn-lt"/>
                <a:ea typeface="PT Sans" panose="020B0503020203020204" pitchFamily="34" charset="0"/>
                <a:cs typeface="PT Sans" panose="020B0503020203020204" pitchFamily="34" charset="0"/>
              </a:rPr>
              <a:t>Nov 12, 2024</a:t>
            </a:r>
          </a:p>
        </p:txBody>
      </p:sp>
    </p:spTree>
    <p:custDataLst>
      <p:tags r:id="rId1"/>
    </p:custDataLst>
    <p:extLst>
      <p:ext uri="{BB962C8B-B14F-4D97-AF65-F5344CB8AC3E}">
        <p14:creationId xmlns:p14="http://schemas.microsoft.com/office/powerpoint/2010/main" val="1401199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FC1767-38A8-CA99-C094-278EB704170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25068" y="1819929"/>
            <a:ext cx="3343275" cy="2838450"/>
          </a:xfrm>
          <a:prstGeom prst="rect">
            <a:avLst/>
          </a:prstGeom>
        </p:spPr>
      </p:pic>
      <p:sp>
        <p:nvSpPr>
          <p:cNvPr id="7" name="Rectangle 6">
            <a:extLst>
              <a:ext uri="{FF2B5EF4-FFF2-40B4-BE49-F238E27FC236}">
                <a16:creationId xmlns:a16="http://schemas.microsoft.com/office/drawing/2014/main" id="{E3AC432D-D294-5BEE-BBC8-E0BB808A26EA}"/>
              </a:ext>
              <a:ext uri="{C183D7F6-B498-43B3-948B-1728B52AA6E4}">
                <adec:decorative xmlns:adec="http://schemas.microsoft.com/office/drawing/2017/decorative" val="1"/>
              </a:ext>
            </a:extLst>
          </p:cNvPr>
          <p:cNvSpPr/>
          <p:nvPr/>
        </p:nvSpPr>
        <p:spPr>
          <a:xfrm>
            <a:off x="4048127" y="1518479"/>
            <a:ext cx="5095874" cy="3620624"/>
          </a:xfrm>
          <a:prstGeom prst="rect">
            <a:avLst/>
          </a:prstGeom>
          <a:solidFill>
            <a:schemeClr val="accent1"/>
          </a:solidFill>
          <a:ln>
            <a:noFill/>
          </a:ln>
          <a:effectLst>
            <a:outerShdw blurRad="50800" dist="38100" dir="10800000" algn="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900"/>
              </a:spcAft>
            </a:pPr>
            <a:endParaRPr lang="en-US" sz="1350" dirty="0"/>
          </a:p>
        </p:txBody>
      </p:sp>
      <p:sp>
        <p:nvSpPr>
          <p:cNvPr id="32" name="Content Placeholder 31">
            <a:extLst>
              <a:ext uri="{FF2B5EF4-FFF2-40B4-BE49-F238E27FC236}">
                <a16:creationId xmlns:a16="http://schemas.microsoft.com/office/drawing/2014/main" id="{92C11CD2-BF1E-4CC9-83F6-2C46282A584F}"/>
              </a:ext>
            </a:extLst>
          </p:cNvPr>
          <p:cNvSpPr>
            <a:spLocks noGrp="1"/>
          </p:cNvSpPr>
          <p:nvPr>
            <p:ph sz="quarter" idx="16"/>
          </p:nvPr>
        </p:nvSpPr>
        <p:spPr>
          <a:xfrm>
            <a:off x="4048126" y="1600200"/>
            <a:ext cx="4570805" cy="2740056"/>
          </a:xfrm>
          <a:prstGeom prst="rect">
            <a:avLst/>
          </a:prstGeom>
        </p:spPr>
        <p:txBody>
          <a:bodyPr lIns="342900" rIns="342900"/>
          <a:lstStyle/>
          <a:p>
            <a:pPr marL="0" indent="0">
              <a:spcBef>
                <a:spcPct val="0"/>
              </a:spcBef>
              <a:spcAft>
                <a:spcPts val="1800"/>
              </a:spcAft>
              <a:buNone/>
            </a:pPr>
            <a:r>
              <a:rPr lang="en-US" sz="2400" b="1" dirty="0">
                <a:solidFill>
                  <a:schemeClr val="bg1"/>
                </a:solidFill>
                <a:latin typeface="+mj-lt"/>
                <a:ea typeface="+mj-ea"/>
                <a:cs typeface="+mj-cs"/>
              </a:rPr>
              <a:t>Summary of recommendations</a:t>
            </a:r>
          </a:p>
          <a:p>
            <a:pPr>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Better align scoring with the long-range transportation plan objectives</a:t>
            </a:r>
          </a:p>
          <a:p>
            <a:pPr>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Update scoring to be more based on outcomes vs existing conditions</a:t>
            </a:r>
          </a:p>
          <a:p>
            <a:pPr>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Review proposed scoring methods and weighting with Commission at a future meeting</a:t>
            </a:r>
          </a:p>
        </p:txBody>
      </p:sp>
      <p:cxnSp>
        <p:nvCxnSpPr>
          <p:cNvPr id="4" name="Straight Connector 3">
            <a:extLst>
              <a:ext uri="{FF2B5EF4-FFF2-40B4-BE49-F238E27FC236}">
                <a16:creationId xmlns:a16="http://schemas.microsoft.com/office/drawing/2014/main" id="{25BDECC8-6894-AE57-95F3-BE290B84923B}"/>
              </a:ext>
            </a:extLst>
          </p:cNvPr>
          <p:cNvCxnSpPr>
            <a:cxnSpLocks/>
          </p:cNvCxnSpPr>
          <p:nvPr/>
        </p:nvCxnSpPr>
        <p:spPr>
          <a:xfrm>
            <a:off x="4340385" y="2477988"/>
            <a:ext cx="4117815"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Isosceles Triangle 30">
            <a:extLst>
              <a:ext uri="{FF2B5EF4-FFF2-40B4-BE49-F238E27FC236}">
                <a16:creationId xmlns:a16="http://schemas.microsoft.com/office/drawing/2014/main" id="{8A7DD3BC-4EF1-04E7-B597-029D4595149A}"/>
              </a:ext>
            </a:extLst>
          </p:cNvPr>
          <p:cNvSpPr>
            <a:spLocks noGrp="1" noRot="1" noMove="1" noResize="1" noEditPoints="1" noAdjustHandles="1" noChangeArrowheads="1" noChangeShapeType="1"/>
          </p:cNvSpPr>
          <p:nvPr/>
        </p:nvSpPr>
        <p:spPr>
          <a:xfrm rot="5400000" flipH="1">
            <a:off x="2079043" y="4023746"/>
            <a:ext cx="422330" cy="4580413"/>
          </a:xfrm>
          <a:custGeom>
            <a:avLst/>
            <a:gdLst>
              <a:gd name="connsiteX0" fmla="*/ 0 w 508884"/>
              <a:gd name="connsiteY0" fmla="*/ 4908336 h 4908336"/>
              <a:gd name="connsiteX1" fmla="*/ 254442 w 508884"/>
              <a:gd name="connsiteY1" fmla="*/ 0 h 4908336"/>
              <a:gd name="connsiteX2" fmla="*/ 508884 w 508884"/>
              <a:gd name="connsiteY2" fmla="*/ 4908336 h 4908336"/>
              <a:gd name="connsiteX3" fmla="*/ 0 w 508884"/>
              <a:gd name="connsiteY3" fmla="*/ 4908336 h 4908336"/>
              <a:gd name="connsiteX0" fmla="*/ 63610 w 572494"/>
              <a:gd name="connsiteY0" fmla="*/ 4924239 h 4924239"/>
              <a:gd name="connsiteX1" fmla="*/ 0 w 572494"/>
              <a:gd name="connsiteY1" fmla="*/ 0 h 4924239"/>
              <a:gd name="connsiteX2" fmla="*/ 572494 w 572494"/>
              <a:gd name="connsiteY2" fmla="*/ 4924239 h 4924239"/>
              <a:gd name="connsiteX3" fmla="*/ 63610 w 572494"/>
              <a:gd name="connsiteY3" fmla="*/ 4924239 h 4924239"/>
              <a:gd name="connsiteX0" fmla="*/ 63610 w 580447"/>
              <a:gd name="connsiteY0" fmla="*/ 4924239 h 4924241"/>
              <a:gd name="connsiteX1" fmla="*/ 0 w 580447"/>
              <a:gd name="connsiteY1" fmla="*/ 0 h 4924241"/>
              <a:gd name="connsiteX2" fmla="*/ 580447 w 580447"/>
              <a:gd name="connsiteY2" fmla="*/ 4924241 h 4924241"/>
              <a:gd name="connsiteX3" fmla="*/ 63610 w 580447"/>
              <a:gd name="connsiteY3" fmla="*/ 4924239 h 4924241"/>
              <a:gd name="connsiteX0" fmla="*/ 0 w 1161888"/>
              <a:gd name="connsiteY0" fmla="*/ 4932672 h 4932672"/>
              <a:gd name="connsiteX1" fmla="*/ 581441 w 1161888"/>
              <a:gd name="connsiteY1" fmla="*/ 0 h 4932672"/>
              <a:gd name="connsiteX2" fmla="*/ 1161888 w 1161888"/>
              <a:gd name="connsiteY2" fmla="*/ 4924241 h 4932672"/>
              <a:gd name="connsiteX3" fmla="*/ 0 w 1161888"/>
              <a:gd name="connsiteY3" fmla="*/ 4932672 h 4932672"/>
              <a:gd name="connsiteX0" fmla="*/ 0 w 592483"/>
              <a:gd name="connsiteY0" fmla="*/ 4932672 h 4932672"/>
              <a:gd name="connsiteX1" fmla="*/ 12036 w 592483"/>
              <a:gd name="connsiteY1" fmla="*/ 0 h 4932672"/>
              <a:gd name="connsiteX2" fmla="*/ 592483 w 592483"/>
              <a:gd name="connsiteY2" fmla="*/ 4924241 h 4932672"/>
              <a:gd name="connsiteX3" fmla="*/ 0 w 592483"/>
              <a:gd name="connsiteY3" fmla="*/ 4932672 h 4932672"/>
              <a:gd name="connsiteX0" fmla="*/ 68354 w 580447"/>
              <a:gd name="connsiteY0" fmla="*/ 4902481 h 4924241"/>
              <a:gd name="connsiteX1" fmla="*/ 0 w 580447"/>
              <a:gd name="connsiteY1" fmla="*/ 0 h 4924241"/>
              <a:gd name="connsiteX2" fmla="*/ 580447 w 580447"/>
              <a:gd name="connsiteY2" fmla="*/ 4924241 h 4924241"/>
              <a:gd name="connsiteX3" fmla="*/ 68354 w 580447"/>
              <a:gd name="connsiteY3" fmla="*/ 4902481 h 4924241"/>
              <a:gd name="connsiteX0" fmla="*/ 3039 w 580447"/>
              <a:gd name="connsiteY0" fmla="*/ 4927642 h 4927642"/>
              <a:gd name="connsiteX1" fmla="*/ 0 w 580447"/>
              <a:gd name="connsiteY1" fmla="*/ 0 h 4927642"/>
              <a:gd name="connsiteX2" fmla="*/ 580447 w 580447"/>
              <a:gd name="connsiteY2" fmla="*/ 4924241 h 4927642"/>
              <a:gd name="connsiteX3" fmla="*/ 3039 w 580447"/>
              <a:gd name="connsiteY3" fmla="*/ 4927642 h 4927642"/>
              <a:gd name="connsiteX0" fmla="*/ 3039 w 580447"/>
              <a:gd name="connsiteY0" fmla="*/ 4937204 h 4937204"/>
              <a:gd name="connsiteX1" fmla="*/ 0 w 580447"/>
              <a:gd name="connsiteY1" fmla="*/ 0 h 4937204"/>
              <a:gd name="connsiteX2" fmla="*/ 580447 w 580447"/>
              <a:gd name="connsiteY2" fmla="*/ 4924241 h 4937204"/>
              <a:gd name="connsiteX3" fmla="*/ 3039 w 580447"/>
              <a:gd name="connsiteY3" fmla="*/ 4937204 h 4937204"/>
              <a:gd name="connsiteX0" fmla="*/ 14813 w 592221"/>
              <a:gd name="connsiteY0" fmla="*/ 5063201 h 5063201"/>
              <a:gd name="connsiteX1" fmla="*/ 0 w 592221"/>
              <a:gd name="connsiteY1" fmla="*/ 0 h 5063201"/>
              <a:gd name="connsiteX2" fmla="*/ 592221 w 592221"/>
              <a:gd name="connsiteY2" fmla="*/ 5050238 h 5063201"/>
              <a:gd name="connsiteX3" fmla="*/ 14813 w 592221"/>
              <a:gd name="connsiteY3" fmla="*/ 5063201 h 5063201"/>
              <a:gd name="connsiteX0" fmla="*/ 14813 w 592221"/>
              <a:gd name="connsiteY0" fmla="*/ 5027198 h 5027198"/>
              <a:gd name="connsiteX1" fmla="*/ 0 w 592221"/>
              <a:gd name="connsiteY1" fmla="*/ 0 h 5027198"/>
              <a:gd name="connsiteX2" fmla="*/ 592221 w 592221"/>
              <a:gd name="connsiteY2" fmla="*/ 5014235 h 5027198"/>
              <a:gd name="connsiteX3" fmla="*/ 14813 w 592221"/>
              <a:gd name="connsiteY3" fmla="*/ 5027198 h 5027198"/>
              <a:gd name="connsiteX0" fmla="*/ 661 w 607505"/>
              <a:gd name="connsiteY0" fmla="*/ 5021201 h 5021201"/>
              <a:gd name="connsiteX1" fmla="*/ 15284 w 607505"/>
              <a:gd name="connsiteY1" fmla="*/ 0 h 5021201"/>
              <a:gd name="connsiteX2" fmla="*/ 607505 w 607505"/>
              <a:gd name="connsiteY2" fmla="*/ 5014235 h 5021201"/>
              <a:gd name="connsiteX3" fmla="*/ 661 w 607505"/>
              <a:gd name="connsiteY3" fmla="*/ 5021201 h 5021201"/>
              <a:gd name="connsiteX0" fmla="*/ 808 w 607652"/>
              <a:gd name="connsiteY0" fmla="*/ 5028682 h 5028682"/>
              <a:gd name="connsiteX1" fmla="*/ 10438 w 607652"/>
              <a:gd name="connsiteY1" fmla="*/ 0 h 5028682"/>
              <a:gd name="connsiteX2" fmla="*/ 607652 w 607652"/>
              <a:gd name="connsiteY2" fmla="*/ 5021716 h 5028682"/>
              <a:gd name="connsiteX3" fmla="*/ 808 w 607652"/>
              <a:gd name="connsiteY3" fmla="*/ 5028682 h 5028682"/>
            </a:gdLst>
            <a:ahLst/>
            <a:cxnLst>
              <a:cxn ang="0">
                <a:pos x="connsiteX0" y="connsiteY0"/>
              </a:cxn>
              <a:cxn ang="0">
                <a:pos x="connsiteX1" y="connsiteY1"/>
              </a:cxn>
              <a:cxn ang="0">
                <a:pos x="connsiteX2" y="connsiteY2"/>
              </a:cxn>
              <a:cxn ang="0">
                <a:pos x="connsiteX3" y="connsiteY3"/>
              </a:cxn>
            </a:cxnLst>
            <a:rect l="l" t="t" r="r" b="b"/>
            <a:pathLst>
              <a:path w="607652" h="5028682">
                <a:moveTo>
                  <a:pt x="808" y="5028682"/>
                </a:moveTo>
                <a:cubicBezTo>
                  <a:pt x="-4130" y="3340948"/>
                  <a:pt x="15376" y="1687734"/>
                  <a:pt x="10438" y="0"/>
                </a:cubicBezTo>
                <a:lnTo>
                  <a:pt x="607652" y="5021716"/>
                </a:lnTo>
                <a:lnTo>
                  <a:pt x="808" y="502868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281836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C1B315FA-D4BE-46EE-F04E-730A253F49F2}"/>
              </a:ext>
            </a:extLst>
          </p:cNvPr>
          <p:cNvSpPr txBox="1">
            <a:spLocks/>
          </p:cNvSpPr>
          <p:nvPr/>
        </p:nvSpPr>
        <p:spPr>
          <a:xfrm>
            <a:off x="3287149" y="2783770"/>
            <a:ext cx="2569702" cy="358379"/>
          </a:xfrm>
          <a:prstGeom prst="rect">
            <a:avLst/>
          </a:prstGeom>
          <a:no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l" defTabSz="914400" rtl="0" eaLnBrk="1" latinLnBrk="0" hangingPunct="1">
              <a:lnSpc>
                <a:spcPct val="100000"/>
              </a:lnSpc>
              <a:spcBef>
                <a:spcPct val="0"/>
              </a:spcBef>
              <a:buNone/>
              <a:defRPr lang="en-US" sz="3200" b="1" kern="1200" spc="100" baseline="0">
                <a:solidFill>
                  <a:schemeClr val="accent1"/>
                </a:solidFill>
                <a:latin typeface="+mj-lt"/>
                <a:ea typeface="+mn-ea"/>
                <a:cs typeface="+mn-cs"/>
              </a:defRPr>
            </a:lvl1pPr>
          </a:lstStyle>
          <a:p>
            <a:r>
              <a:rPr lang="en-US" dirty="0"/>
              <a:t>Questions?</a:t>
            </a:r>
          </a:p>
        </p:txBody>
      </p:sp>
      <p:grpSp>
        <p:nvGrpSpPr>
          <p:cNvPr id="2" name="Group 1">
            <a:extLst>
              <a:ext uri="{FF2B5EF4-FFF2-40B4-BE49-F238E27FC236}">
                <a16:creationId xmlns:a16="http://schemas.microsoft.com/office/drawing/2014/main" id="{E334FBEE-3CF1-ACF5-AF89-3913D211AA5A}"/>
              </a:ext>
            </a:extLst>
          </p:cNvPr>
          <p:cNvGrpSpPr/>
          <p:nvPr/>
        </p:nvGrpSpPr>
        <p:grpSpPr>
          <a:xfrm>
            <a:off x="770558" y="0"/>
            <a:ext cx="244954" cy="1094750"/>
            <a:chOff x="770558" y="0"/>
            <a:chExt cx="168795" cy="754380"/>
          </a:xfrm>
        </p:grpSpPr>
        <p:cxnSp>
          <p:nvCxnSpPr>
            <p:cNvPr id="3" name="Straight Connector 2">
              <a:extLst>
                <a:ext uri="{FF2B5EF4-FFF2-40B4-BE49-F238E27FC236}">
                  <a16:creationId xmlns:a16="http://schemas.microsoft.com/office/drawing/2014/main" id="{8D9DF08D-DD1D-DA96-F338-7E68C9958A59}"/>
                </a:ext>
                <a:ext uri="{C183D7F6-B498-43B3-948B-1728B52AA6E4}">
                  <adec:decorative xmlns:adec="http://schemas.microsoft.com/office/drawing/2017/decorative" val="1"/>
                </a:ext>
              </a:extLst>
            </p:cNvPr>
            <p:cNvCxnSpPr>
              <a:cxnSpLocks/>
            </p:cNvCxnSpPr>
            <p:nvPr/>
          </p:nvCxnSpPr>
          <p:spPr>
            <a:xfrm>
              <a:off x="854955" y="0"/>
              <a:ext cx="0" cy="75438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B40BBF4-0A67-7875-6D06-AEF4C69B6C7F}"/>
                </a:ext>
                <a:ext uri="{C183D7F6-B498-43B3-948B-1728B52AA6E4}">
                  <adec:decorative xmlns:adec="http://schemas.microsoft.com/office/drawing/2017/decorative" val="1"/>
                </a:ext>
              </a:extLst>
            </p:cNvPr>
            <p:cNvCxnSpPr>
              <a:cxnSpLocks/>
            </p:cNvCxnSpPr>
            <p:nvPr/>
          </p:nvCxnSpPr>
          <p:spPr>
            <a:xfrm>
              <a:off x="770558" y="0"/>
              <a:ext cx="0" cy="75438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DB7F03F-1D5D-9686-AA9D-8DCB8A424FB8}"/>
                </a:ext>
                <a:ext uri="{C183D7F6-B498-43B3-948B-1728B52AA6E4}">
                  <adec:decorative xmlns:adec="http://schemas.microsoft.com/office/drawing/2017/decorative" val="1"/>
                </a:ext>
              </a:extLst>
            </p:cNvPr>
            <p:cNvCxnSpPr>
              <a:cxnSpLocks/>
            </p:cNvCxnSpPr>
            <p:nvPr/>
          </p:nvCxnSpPr>
          <p:spPr>
            <a:xfrm>
              <a:off x="939353" y="0"/>
              <a:ext cx="0" cy="75438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60611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E8BD60-AC5F-1235-3197-FB9752AB823A}"/>
              </a:ext>
            </a:extLst>
          </p:cNvPr>
          <p:cNvPicPr>
            <a:picLocks noChangeAspect="1"/>
          </p:cNvPicPr>
          <p:nvPr/>
        </p:nvPicPr>
        <p:blipFill rotWithShape="1">
          <a:blip r:embed="rId3" cstate="screen">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357" b="-7873"/>
          <a:stretch/>
        </p:blipFill>
        <p:spPr>
          <a:xfrm>
            <a:off x="4136848" y="503764"/>
            <a:ext cx="5007152" cy="6208930"/>
          </a:xfrm>
          <a:prstGeom prst="rect">
            <a:avLst/>
          </a:prstGeom>
        </p:spPr>
      </p:pic>
      <p:sp>
        <p:nvSpPr>
          <p:cNvPr id="9" name="Text Placeholder 8">
            <a:extLst>
              <a:ext uri="{FF2B5EF4-FFF2-40B4-BE49-F238E27FC236}">
                <a16:creationId xmlns:a16="http://schemas.microsoft.com/office/drawing/2014/main" id="{13015B8A-E089-6AD5-DF58-B83BBF55027A}"/>
              </a:ext>
            </a:extLst>
          </p:cNvPr>
          <p:cNvSpPr>
            <a:spLocks noGrp="1"/>
          </p:cNvSpPr>
          <p:nvPr>
            <p:ph type="body" sz="quarter" idx="18"/>
          </p:nvPr>
        </p:nvSpPr>
        <p:spPr>
          <a:xfrm>
            <a:off x="1204437" y="1415076"/>
            <a:ext cx="3074670" cy="430667"/>
          </a:xfrm>
        </p:spPr>
        <p:txBody>
          <a:bodyPr/>
          <a:lstStyle/>
          <a:p>
            <a:r>
              <a:rPr lang="en-US" sz="2400" dirty="0"/>
              <a:t>Agenda</a:t>
            </a:r>
          </a:p>
        </p:txBody>
      </p:sp>
      <p:pic>
        <p:nvPicPr>
          <p:cNvPr id="8" name="Graphic 7">
            <a:extLst>
              <a:ext uri="{FF2B5EF4-FFF2-40B4-BE49-F238E27FC236}">
                <a16:creationId xmlns:a16="http://schemas.microsoft.com/office/drawing/2014/main" id="{A26283F5-6F08-B866-1753-2A00C1C1AD57}"/>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54380" y="1349747"/>
            <a:ext cx="342900" cy="414528"/>
          </a:xfrm>
          <a:prstGeom prst="rect">
            <a:avLst/>
          </a:prstGeom>
        </p:spPr>
      </p:pic>
      <p:sp>
        <p:nvSpPr>
          <p:cNvPr id="14" name="TextBox 13">
            <a:extLst>
              <a:ext uri="{FF2B5EF4-FFF2-40B4-BE49-F238E27FC236}">
                <a16:creationId xmlns:a16="http://schemas.microsoft.com/office/drawing/2014/main" id="{660A45C8-9983-35E6-92FD-150E62A43D77}"/>
              </a:ext>
            </a:extLst>
          </p:cNvPr>
          <p:cNvSpPr txBox="1"/>
          <p:nvPr/>
        </p:nvSpPr>
        <p:spPr bwMode="auto">
          <a:xfrm>
            <a:off x="491491" y="2005226"/>
            <a:ext cx="3554730" cy="2875146"/>
          </a:xfrm>
          <a:prstGeom prst="rect">
            <a:avLst/>
          </a:prstGeom>
          <a:noFill/>
        </p:spPr>
        <p:txBody>
          <a:bodyPr wrap="square" lIns="0">
            <a:spAutoFit/>
          </a:bodyPr>
          <a:lstStyle/>
          <a:p>
            <a:pPr>
              <a:spcBef>
                <a:spcPts val="900"/>
              </a:spcBef>
              <a:defRPr/>
            </a:pPr>
            <a:r>
              <a:rPr lang="en-US" sz="1400" b="1" spc="150" dirty="0">
                <a:latin typeface="Calibri" panose="020F0502020204030204" pitchFamily="34" charset="0"/>
                <a:ea typeface="PT Sans" panose="020B0503020203020204" pitchFamily="34" charset="0"/>
                <a:cs typeface="Calibri" panose="020F0502020204030204" pitchFamily="34" charset="0"/>
              </a:rPr>
              <a:t>Background</a:t>
            </a:r>
          </a:p>
          <a:p>
            <a:pPr>
              <a:spcAft>
                <a:spcPts val="450"/>
              </a:spcAft>
              <a:defRPr/>
            </a:pPr>
            <a:r>
              <a:rPr lang="en-US" altLang="en-US" sz="1400" dirty="0">
                <a:latin typeface="Calibri" panose="020F0502020204030204" pitchFamily="34" charset="0"/>
                <a:ea typeface="PT Sans" panose="020B0503020203020204" pitchFamily="34" charset="0"/>
                <a:cs typeface="Calibri" panose="020F0502020204030204" pitchFamily="34" charset="0"/>
              </a:rPr>
              <a:t>Why and how the application was developed</a:t>
            </a:r>
          </a:p>
          <a:p>
            <a:pPr>
              <a:spcBef>
                <a:spcPts val="900"/>
              </a:spcBef>
              <a:defRPr/>
            </a:pPr>
            <a:r>
              <a:rPr lang="en-US" sz="1400" b="1" spc="150" dirty="0">
                <a:latin typeface="Calibri" panose="020F0502020204030204" pitchFamily="34" charset="0"/>
                <a:ea typeface="PT Sans" panose="020B0503020203020204" pitchFamily="34" charset="0"/>
                <a:cs typeface="Calibri" panose="020F0502020204030204" pitchFamily="34" charset="0"/>
              </a:rPr>
              <a:t>Evolution of practice</a:t>
            </a:r>
          </a:p>
          <a:p>
            <a:pPr>
              <a:spcAft>
                <a:spcPts val="450"/>
              </a:spcAft>
              <a:defRPr/>
            </a:pPr>
            <a:r>
              <a:rPr lang="en-US" altLang="en-US" sz="1400" dirty="0">
                <a:latin typeface="Calibri" panose="020F0502020204030204" pitchFamily="34" charset="0"/>
                <a:ea typeface="PT Sans" panose="020B0503020203020204" pitchFamily="34" charset="0"/>
                <a:cs typeface="Calibri" panose="020F0502020204030204" pitchFamily="34" charset="0"/>
              </a:rPr>
              <a:t>How our use of the prioritization tool has changed</a:t>
            </a:r>
          </a:p>
          <a:p>
            <a:pPr>
              <a:spcBef>
                <a:spcPts val="900"/>
              </a:spcBef>
              <a:defRPr/>
            </a:pPr>
            <a:r>
              <a:rPr lang="en-US" sz="1400" b="1" spc="150" dirty="0">
                <a:latin typeface="Calibri" panose="020F0502020204030204" pitchFamily="34" charset="0"/>
                <a:ea typeface="PT Sans" panose="020B0503020203020204" pitchFamily="34" charset="0"/>
                <a:cs typeface="Calibri" panose="020F0502020204030204" pitchFamily="34" charset="0"/>
              </a:rPr>
              <a:t>Project Scoring</a:t>
            </a:r>
          </a:p>
          <a:p>
            <a:pPr eaLnBrk="1" fontAlgn="auto" hangingPunct="1">
              <a:spcBef>
                <a:spcPts val="0"/>
              </a:spcBef>
              <a:spcAft>
                <a:spcPts val="600"/>
              </a:spcAft>
              <a:defRPr/>
            </a:pPr>
            <a:r>
              <a:rPr lang="en-US" altLang="en-US" sz="1400" dirty="0">
                <a:latin typeface="Calibri" panose="020F0502020204030204" pitchFamily="34" charset="0"/>
                <a:ea typeface="PT Sans" panose="020B0503020203020204" pitchFamily="34" charset="0"/>
                <a:cs typeface="Calibri" panose="020F0502020204030204" pitchFamily="34" charset="0"/>
              </a:rPr>
              <a:t>Proposed improvements for project scoring</a:t>
            </a:r>
          </a:p>
          <a:p>
            <a:pPr>
              <a:spcBef>
                <a:spcPts val="900"/>
              </a:spcBef>
              <a:defRPr/>
            </a:pPr>
            <a:r>
              <a:rPr lang="en-US" sz="1400" b="1" spc="150" dirty="0">
                <a:latin typeface="Calibri" panose="020F0502020204030204" pitchFamily="34" charset="0"/>
                <a:ea typeface="PT Sans" panose="020B0503020203020204" pitchFamily="34" charset="0"/>
                <a:cs typeface="Calibri" panose="020F0502020204030204" pitchFamily="34" charset="0"/>
              </a:rPr>
              <a:t>Recommendations</a:t>
            </a:r>
          </a:p>
          <a:p>
            <a:pPr eaLnBrk="1" fontAlgn="auto" hangingPunct="1">
              <a:spcBef>
                <a:spcPts val="0"/>
              </a:spcBef>
              <a:spcAft>
                <a:spcPts val="600"/>
              </a:spcAft>
              <a:defRPr/>
            </a:pPr>
            <a:r>
              <a:rPr lang="en-US" altLang="en-US" sz="1400" dirty="0">
                <a:latin typeface="Calibri" panose="020F0502020204030204" pitchFamily="34" charset="0"/>
                <a:ea typeface="PT Sans" panose="020B0503020203020204" pitchFamily="34" charset="0"/>
                <a:cs typeface="Calibri" panose="020F0502020204030204" pitchFamily="34" charset="0"/>
              </a:rPr>
              <a:t>Our proposed path forward</a:t>
            </a:r>
          </a:p>
          <a:p>
            <a:pPr eaLnBrk="1" fontAlgn="auto" hangingPunct="1">
              <a:spcBef>
                <a:spcPts val="0"/>
              </a:spcBef>
              <a:spcAft>
                <a:spcPts val="600"/>
              </a:spcAft>
              <a:defRPr/>
            </a:pPr>
            <a:endParaRPr lang="en-US" altLang="en-US" sz="1400" dirty="0">
              <a:latin typeface="Calibri" panose="020F0502020204030204" pitchFamily="34" charset="0"/>
              <a:ea typeface="PT Sans" panose="020B0503020203020204" pitchFamily="34" charset="0"/>
              <a:cs typeface="Calibri" panose="020F0502020204030204" pitchFamily="34" charset="0"/>
            </a:endParaRPr>
          </a:p>
        </p:txBody>
      </p:sp>
      <p:grpSp>
        <p:nvGrpSpPr>
          <p:cNvPr id="20" name="Group 19">
            <a:extLst>
              <a:ext uri="{FF2B5EF4-FFF2-40B4-BE49-F238E27FC236}">
                <a16:creationId xmlns:a16="http://schemas.microsoft.com/office/drawing/2014/main" id="{A9FCE2BF-2AF9-F8C5-407D-30016AA6B2F6}"/>
              </a:ext>
            </a:extLst>
          </p:cNvPr>
          <p:cNvGrpSpPr/>
          <p:nvPr/>
        </p:nvGrpSpPr>
        <p:grpSpPr>
          <a:xfrm>
            <a:off x="770558" y="0"/>
            <a:ext cx="244954" cy="1094750"/>
            <a:chOff x="770558" y="0"/>
            <a:chExt cx="168795" cy="754380"/>
          </a:xfrm>
        </p:grpSpPr>
        <p:cxnSp>
          <p:nvCxnSpPr>
            <p:cNvPr id="3" name="Straight Connector 2">
              <a:extLst>
                <a:ext uri="{FF2B5EF4-FFF2-40B4-BE49-F238E27FC236}">
                  <a16:creationId xmlns:a16="http://schemas.microsoft.com/office/drawing/2014/main" id="{1F98FF10-A6CB-49C1-BDDF-E0FD6E9F1349}"/>
                </a:ext>
                <a:ext uri="{C183D7F6-B498-43B3-948B-1728B52AA6E4}">
                  <adec:decorative xmlns:adec="http://schemas.microsoft.com/office/drawing/2017/decorative" val="1"/>
                </a:ext>
              </a:extLst>
            </p:cNvPr>
            <p:cNvCxnSpPr>
              <a:cxnSpLocks/>
            </p:cNvCxnSpPr>
            <p:nvPr/>
          </p:nvCxnSpPr>
          <p:spPr>
            <a:xfrm>
              <a:off x="854955" y="0"/>
              <a:ext cx="0" cy="75438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586EC07-AFE8-01E8-972B-4FC6481F57A7}"/>
                </a:ext>
                <a:ext uri="{C183D7F6-B498-43B3-948B-1728B52AA6E4}">
                  <adec:decorative xmlns:adec="http://schemas.microsoft.com/office/drawing/2017/decorative" val="1"/>
                </a:ext>
              </a:extLst>
            </p:cNvPr>
            <p:cNvCxnSpPr>
              <a:cxnSpLocks/>
            </p:cNvCxnSpPr>
            <p:nvPr/>
          </p:nvCxnSpPr>
          <p:spPr>
            <a:xfrm>
              <a:off x="770558" y="0"/>
              <a:ext cx="0" cy="75438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AA1F1D5-DEF2-53BE-B69C-0AE3B8BC42DA}"/>
                </a:ext>
                <a:ext uri="{C183D7F6-B498-43B3-948B-1728B52AA6E4}">
                  <adec:decorative xmlns:adec="http://schemas.microsoft.com/office/drawing/2017/decorative" val="1"/>
                </a:ext>
              </a:extLst>
            </p:cNvPr>
            <p:cNvCxnSpPr>
              <a:cxnSpLocks/>
            </p:cNvCxnSpPr>
            <p:nvPr/>
          </p:nvCxnSpPr>
          <p:spPr>
            <a:xfrm>
              <a:off x="939353" y="0"/>
              <a:ext cx="0" cy="75438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7" name="Isosceles Triangle 30">
            <a:extLst>
              <a:ext uri="{FF2B5EF4-FFF2-40B4-BE49-F238E27FC236}">
                <a16:creationId xmlns:a16="http://schemas.microsoft.com/office/drawing/2014/main" id="{3251883D-8093-7D23-FBB7-9A00F1C3AF24}"/>
              </a:ext>
            </a:extLst>
          </p:cNvPr>
          <p:cNvSpPr>
            <a:spLocks noGrp="1" noRot="1" noMove="1" noResize="1" noEditPoints="1" noAdjustHandles="1" noChangeArrowheads="1" noChangeShapeType="1"/>
          </p:cNvSpPr>
          <p:nvPr/>
        </p:nvSpPr>
        <p:spPr>
          <a:xfrm rot="16200000">
            <a:off x="6382858" y="3789119"/>
            <a:ext cx="661793" cy="4869295"/>
          </a:xfrm>
          <a:custGeom>
            <a:avLst/>
            <a:gdLst>
              <a:gd name="connsiteX0" fmla="*/ 0 w 508884"/>
              <a:gd name="connsiteY0" fmla="*/ 4908336 h 4908336"/>
              <a:gd name="connsiteX1" fmla="*/ 254442 w 508884"/>
              <a:gd name="connsiteY1" fmla="*/ 0 h 4908336"/>
              <a:gd name="connsiteX2" fmla="*/ 508884 w 508884"/>
              <a:gd name="connsiteY2" fmla="*/ 4908336 h 4908336"/>
              <a:gd name="connsiteX3" fmla="*/ 0 w 508884"/>
              <a:gd name="connsiteY3" fmla="*/ 4908336 h 4908336"/>
              <a:gd name="connsiteX0" fmla="*/ 63610 w 572494"/>
              <a:gd name="connsiteY0" fmla="*/ 4924239 h 4924239"/>
              <a:gd name="connsiteX1" fmla="*/ 0 w 572494"/>
              <a:gd name="connsiteY1" fmla="*/ 0 h 4924239"/>
              <a:gd name="connsiteX2" fmla="*/ 572494 w 572494"/>
              <a:gd name="connsiteY2" fmla="*/ 4924239 h 4924239"/>
              <a:gd name="connsiteX3" fmla="*/ 63610 w 572494"/>
              <a:gd name="connsiteY3" fmla="*/ 4924239 h 4924239"/>
              <a:gd name="connsiteX0" fmla="*/ 63610 w 580447"/>
              <a:gd name="connsiteY0" fmla="*/ 4924239 h 4924241"/>
              <a:gd name="connsiteX1" fmla="*/ 0 w 580447"/>
              <a:gd name="connsiteY1" fmla="*/ 0 h 4924241"/>
              <a:gd name="connsiteX2" fmla="*/ 580447 w 580447"/>
              <a:gd name="connsiteY2" fmla="*/ 4924241 h 4924241"/>
              <a:gd name="connsiteX3" fmla="*/ 63610 w 580447"/>
              <a:gd name="connsiteY3" fmla="*/ 4924239 h 4924241"/>
              <a:gd name="connsiteX0" fmla="*/ 0 w 1161888"/>
              <a:gd name="connsiteY0" fmla="*/ 4932672 h 4932672"/>
              <a:gd name="connsiteX1" fmla="*/ 581441 w 1161888"/>
              <a:gd name="connsiteY1" fmla="*/ 0 h 4932672"/>
              <a:gd name="connsiteX2" fmla="*/ 1161888 w 1161888"/>
              <a:gd name="connsiteY2" fmla="*/ 4924241 h 4932672"/>
              <a:gd name="connsiteX3" fmla="*/ 0 w 1161888"/>
              <a:gd name="connsiteY3" fmla="*/ 4932672 h 4932672"/>
              <a:gd name="connsiteX0" fmla="*/ 0 w 592483"/>
              <a:gd name="connsiteY0" fmla="*/ 4932672 h 4932672"/>
              <a:gd name="connsiteX1" fmla="*/ 12036 w 592483"/>
              <a:gd name="connsiteY1" fmla="*/ 0 h 4932672"/>
              <a:gd name="connsiteX2" fmla="*/ 592483 w 592483"/>
              <a:gd name="connsiteY2" fmla="*/ 4924241 h 4932672"/>
              <a:gd name="connsiteX3" fmla="*/ 0 w 592483"/>
              <a:gd name="connsiteY3" fmla="*/ 4932672 h 4932672"/>
              <a:gd name="connsiteX0" fmla="*/ 68354 w 580447"/>
              <a:gd name="connsiteY0" fmla="*/ 4902481 h 4924241"/>
              <a:gd name="connsiteX1" fmla="*/ 0 w 580447"/>
              <a:gd name="connsiteY1" fmla="*/ 0 h 4924241"/>
              <a:gd name="connsiteX2" fmla="*/ 580447 w 580447"/>
              <a:gd name="connsiteY2" fmla="*/ 4924241 h 4924241"/>
              <a:gd name="connsiteX3" fmla="*/ 68354 w 580447"/>
              <a:gd name="connsiteY3" fmla="*/ 4902481 h 4924241"/>
              <a:gd name="connsiteX0" fmla="*/ 3039 w 580447"/>
              <a:gd name="connsiteY0" fmla="*/ 4927642 h 4927642"/>
              <a:gd name="connsiteX1" fmla="*/ 0 w 580447"/>
              <a:gd name="connsiteY1" fmla="*/ 0 h 4927642"/>
              <a:gd name="connsiteX2" fmla="*/ 580447 w 580447"/>
              <a:gd name="connsiteY2" fmla="*/ 4924241 h 4927642"/>
              <a:gd name="connsiteX3" fmla="*/ 3039 w 580447"/>
              <a:gd name="connsiteY3" fmla="*/ 4927642 h 4927642"/>
              <a:gd name="connsiteX0" fmla="*/ 3039 w 580447"/>
              <a:gd name="connsiteY0" fmla="*/ 4937204 h 4937204"/>
              <a:gd name="connsiteX1" fmla="*/ 0 w 580447"/>
              <a:gd name="connsiteY1" fmla="*/ 0 h 4937204"/>
              <a:gd name="connsiteX2" fmla="*/ 580447 w 580447"/>
              <a:gd name="connsiteY2" fmla="*/ 4924241 h 4937204"/>
              <a:gd name="connsiteX3" fmla="*/ 3039 w 580447"/>
              <a:gd name="connsiteY3" fmla="*/ 4937204 h 4937204"/>
              <a:gd name="connsiteX0" fmla="*/ 14813 w 592221"/>
              <a:gd name="connsiteY0" fmla="*/ 5063201 h 5063201"/>
              <a:gd name="connsiteX1" fmla="*/ 0 w 592221"/>
              <a:gd name="connsiteY1" fmla="*/ 0 h 5063201"/>
              <a:gd name="connsiteX2" fmla="*/ 592221 w 592221"/>
              <a:gd name="connsiteY2" fmla="*/ 5050238 h 5063201"/>
              <a:gd name="connsiteX3" fmla="*/ 14813 w 592221"/>
              <a:gd name="connsiteY3" fmla="*/ 5063201 h 5063201"/>
              <a:gd name="connsiteX0" fmla="*/ 14813 w 592221"/>
              <a:gd name="connsiteY0" fmla="*/ 5027198 h 5027198"/>
              <a:gd name="connsiteX1" fmla="*/ 0 w 592221"/>
              <a:gd name="connsiteY1" fmla="*/ 0 h 5027198"/>
              <a:gd name="connsiteX2" fmla="*/ 592221 w 592221"/>
              <a:gd name="connsiteY2" fmla="*/ 5014235 h 5027198"/>
              <a:gd name="connsiteX3" fmla="*/ 14813 w 592221"/>
              <a:gd name="connsiteY3" fmla="*/ 5027198 h 5027198"/>
              <a:gd name="connsiteX0" fmla="*/ 661 w 607505"/>
              <a:gd name="connsiteY0" fmla="*/ 5021201 h 5021201"/>
              <a:gd name="connsiteX1" fmla="*/ 15284 w 607505"/>
              <a:gd name="connsiteY1" fmla="*/ 0 h 5021201"/>
              <a:gd name="connsiteX2" fmla="*/ 607505 w 607505"/>
              <a:gd name="connsiteY2" fmla="*/ 5014235 h 5021201"/>
              <a:gd name="connsiteX3" fmla="*/ 661 w 607505"/>
              <a:gd name="connsiteY3" fmla="*/ 5021201 h 5021201"/>
              <a:gd name="connsiteX0" fmla="*/ 808 w 607652"/>
              <a:gd name="connsiteY0" fmla="*/ 5028682 h 5028682"/>
              <a:gd name="connsiteX1" fmla="*/ 10438 w 607652"/>
              <a:gd name="connsiteY1" fmla="*/ 0 h 5028682"/>
              <a:gd name="connsiteX2" fmla="*/ 607652 w 607652"/>
              <a:gd name="connsiteY2" fmla="*/ 5021716 h 5028682"/>
              <a:gd name="connsiteX3" fmla="*/ 808 w 607652"/>
              <a:gd name="connsiteY3" fmla="*/ 5028682 h 5028682"/>
            </a:gdLst>
            <a:ahLst/>
            <a:cxnLst>
              <a:cxn ang="0">
                <a:pos x="connsiteX0" y="connsiteY0"/>
              </a:cxn>
              <a:cxn ang="0">
                <a:pos x="connsiteX1" y="connsiteY1"/>
              </a:cxn>
              <a:cxn ang="0">
                <a:pos x="connsiteX2" y="connsiteY2"/>
              </a:cxn>
              <a:cxn ang="0">
                <a:pos x="connsiteX3" y="connsiteY3"/>
              </a:cxn>
            </a:cxnLst>
            <a:rect l="l" t="t" r="r" b="b"/>
            <a:pathLst>
              <a:path w="607652" h="5028682">
                <a:moveTo>
                  <a:pt x="808" y="5028682"/>
                </a:moveTo>
                <a:cubicBezTo>
                  <a:pt x="-4130" y="3340948"/>
                  <a:pt x="15376" y="1687734"/>
                  <a:pt x="10438" y="0"/>
                </a:cubicBezTo>
                <a:lnTo>
                  <a:pt x="607652" y="5021716"/>
                </a:lnTo>
                <a:lnTo>
                  <a:pt x="808" y="502868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744007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B0F0D6-92D7-6BF6-55B3-E13F82E98399}"/>
              </a:ext>
            </a:extLst>
          </p:cNvPr>
          <p:cNvSpPr txBox="1"/>
          <p:nvPr/>
        </p:nvSpPr>
        <p:spPr>
          <a:xfrm>
            <a:off x="1698" y="2471226"/>
            <a:ext cx="3514218" cy="600164"/>
          </a:xfrm>
          <a:prstGeom prst="rect">
            <a:avLst/>
          </a:prstGeom>
          <a:noFill/>
        </p:spPr>
        <p:txBody>
          <a:bodyPr wrap="square" lIns="342900" rIns="274320" rtlCol="0" anchor="ctr">
            <a:spAutoFit/>
          </a:bodyPr>
          <a:lstStyle/>
          <a:p>
            <a:r>
              <a:rPr lang="en-US" sz="3300" spc="38" dirty="0">
                <a:solidFill>
                  <a:schemeClr val="bg1"/>
                </a:solidFill>
                <a:latin typeface="+mj-lt"/>
              </a:rPr>
              <a:t>Background</a:t>
            </a:r>
            <a:endParaRPr lang="en-US" sz="3300" b="1" spc="38" dirty="0">
              <a:solidFill>
                <a:schemeClr val="bg1"/>
              </a:solidFill>
              <a:latin typeface="+mj-lt"/>
            </a:endParaRPr>
          </a:p>
        </p:txBody>
      </p:sp>
      <p:sp>
        <p:nvSpPr>
          <p:cNvPr id="8" name="TextBox 7">
            <a:extLst>
              <a:ext uri="{FF2B5EF4-FFF2-40B4-BE49-F238E27FC236}">
                <a16:creationId xmlns:a16="http://schemas.microsoft.com/office/drawing/2014/main" id="{6A3C507A-FFD2-9EEC-EE24-F46570F56C34}"/>
              </a:ext>
            </a:extLst>
          </p:cNvPr>
          <p:cNvSpPr txBox="1"/>
          <p:nvPr/>
        </p:nvSpPr>
        <p:spPr>
          <a:xfrm>
            <a:off x="0" y="3600451"/>
            <a:ext cx="3515916" cy="646331"/>
          </a:xfrm>
          <a:prstGeom prst="rect">
            <a:avLst/>
          </a:prstGeom>
          <a:noFill/>
        </p:spPr>
        <p:txBody>
          <a:bodyPr wrap="square" lIns="342900" rIns="274320" rtlCol="0">
            <a:spAutoFit/>
          </a:bodyPr>
          <a:lstStyle/>
          <a:p>
            <a:r>
              <a:rPr lang="en-US" b="1" dirty="0">
                <a:solidFill>
                  <a:schemeClr val="bg1"/>
                </a:solidFill>
                <a:latin typeface="Roboto Slab" pitchFamily="2" charset="0"/>
                <a:ea typeface="Roboto Slab" pitchFamily="2" charset="0"/>
              </a:rPr>
              <a:t>Why and how the application was developed</a:t>
            </a:r>
          </a:p>
        </p:txBody>
      </p:sp>
      <p:cxnSp>
        <p:nvCxnSpPr>
          <p:cNvPr id="9" name="Straight Connector 8">
            <a:extLst>
              <a:ext uri="{FF2B5EF4-FFF2-40B4-BE49-F238E27FC236}">
                <a16:creationId xmlns:a16="http://schemas.microsoft.com/office/drawing/2014/main" id="{AC65001B-234E-098D-CFC9-735E184308C2}"/>
              </a:ext>
            </a:extLst>
          </p:cNvPr>
          <p:cNvCxnSpPr/>
          <p:nvPr/>
        </p:nvCxnSpPr>
        <p:spPr>
          <a:xfrm>
            <a:off x="358574" y="3463290"/>
            <a:ext cx="480060" cy="0"/>
          </a:xfrm>
          <a:prstGeom prst="line">
            <a:avLst/>
          </a:prstGeom>
          <a:ln w="5715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2CF0F56-2856-51FD-5F20-4B7544EF0410}"/>
              </a:ext>
            </a:extLst>
          </p:cNvPr>
          <p:cNvSpPr txBox="1"/>
          <p:nvPr/>
        </p:nvSpPr>
        <p:spPr bwMode="auto">
          <a:xfrm>
            <a:off x="6329961" y="1771515"/>
            <a:ext cx="2252999" cy="646331"/>
          </a:xfrm>
          <a:prstGeom prst="rect">
            <a:avLst/>
          </a:prstGeom>
          <a:solidFill>
            <a:srgbClr val="FF9966"/>
          </a:solidFill>
        </p:spPr>
        <p:txBody>
          <a:bodyPr>
            <a:spAutoFit/>
          </a:bodyPr>
          <a:lstStyle/>
          <a:p>
            <a:pPr>
              <a:defRPr/>
            </a:pPr>
            <a:r>
              <a:rPr lang="en-US" sz="900" dirty="0"/>
              <a:t>User Note: Click the image icon to add your image </a:t>
            </a:r>
          </a:p>
          <a:p>
            <a:pPr>
              <a:defRPr/>
            </a:pPr>
            <a:endParaRPr lang="en-US" sz="900" b="1" dirty="0"/>
          </a:p>
          <a:p>
            <a:pPr>
              <a:defRPr/>
            </a:pPr>
            <a:r>
              <a:rPr lang="en-US" sz="900" b="1" dirty="0"/>
              <a:t>DELETE THIS BOX WHEN FINISHED</a:t>
            </a:r>
          </a:p>
        </p:txBody>
      </p:sp>
      <p:pic>
        <p:nvPicPr>
          <p:cNvPr id="3" name="Picture Placeholder 11">
            <a:extLst>
              <a:ext uri="{FF2B5EF4-FFF2-40B4-BE49-F238E27FC236}">
                <a16:creationId xmlns:a16="http://schemas.microsoft.com/office/drawing/2014/main" id="{F2FFA7D0-E25E-B3E2-4695-B1ECC38A71B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a:stretch/>
        </p:blipFill>
        <p:spPr>
          <a:xfrm>
            <a:off x="3770392" y="532570"/>
            <a:ext cx="5263076" cy="5486392"/>
          </a:xfrm>
        </p:spPr>
      </p:pic>
    </p:spTree>
    <p:extLst>
      <p:ext uri="{BB962C8B-B14F-4D97-AF65-F5344CB8AC3E}">
        <p14:creationId xmlns:p14="http://schemas.microsoft.com/office/powerpoint/2010/main" val="1141185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2D65A7D6-3FBD-B3E6-D4AA-984ECF195894}"/>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66748"/>
            <a:ext cx="4383877" cy="6391112"/>
          </a:xfrm>
          <a:prstGeom prst="rect">
            <a:avLst/>
          </a:prstGeom>
        </p:spPr>
      </p:pic>
      <p:sp>
        <p:nvSpPr>
          <p:cNvPr id="13" name="Text Placeholder 21">
            <a:extLst>
              <a:ext uri="{FF2B5EF4-FFF2-40B4-BE49-F238E27FC236}">
                <a16:creationId xmlns:a16="http://schemas.microsoft.com/office/drawing/2014/main" id="{08C07903-C1F5-A486-062C-8F5503ED0B66}"/>
              </a:ext>
            </a:extLst>
          </p:cNvPr>
          <p:cNvSpPr txBox="1">
            <a:spLocks/>
          </p:cNvSpPr>
          <p:nvPr/>
        </p:nvSpPr>
        <p:spPr>
          <a:xfrm>
            <a:off x="4839689" y="1602197"/>
            <a:ext cx="3810476" cy="413393"/>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spc="38" dirty="0">
                <a:solidFill>
                  <a:schemeClr val="accent1"/>
                </a:solidFill>
              </a:rPr>
              <a:t>Making Data Informed Decisions</a:t>
            </a:r>
          </a:p>
        </p:txBody>
      </p:sp>
      <p:grpSp>
        <p:nvGrpSpPr>
          <p:cNvPr id="18" name="Group 17">
            <a:extLst>
              <a:ext uri="{FF2B5EF4-FFF2-40B4-BE49-F238E27FC236}">
                <a16:creationId xmlns:a16="http://schemas.microsoft.com/office/drawing/2014/main" id="{C2EC48B7-B289-A0E8-F015-89C3E936C763}"/>
              </a:ext>
            </a:extLst>
          </p:cNvPr>
          <p:cNvGrpSpPr/>
          <p:nvPr/>
        </p:nvGrpSpPr>
        <p:grpSpPr>
          <a:xfrm>
            <a:off x="4839690" y="2252202"/>
            <a:ext cx="3896744" cy="369332"/>
            <a:chOff x="6019135" y="2282799"/>
            <a:chExt cx="5195658" cy="492441"/>
          </a:xfrm>
        </p:grpSpPr>
        <p:pic>
          <p:nvPicPr>
            <p:cNvPr id="8" name="Graphic 7" descr="Badge 1 with solid fill">
              <a:extLst>
                <a:ext uri="{FF2B5EF4-FFF2-40B4-BE49-F238E27FC236}">
                  <a16:creationId xmlns:a16="http://schemas.microsoft.com/office/drawing/2014/main" id="{5CA5A6FE-21E3-C546-76B5-B2C06C92ACC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019135" y="2297221"/>
              <a:ext cx="430418" cy="430418"/>
            </a:xfrm>
            <a:prstGeom prst="rect">
              <a:avLst/>
            </a:prstGeom>
          </p:spPr>
        </p:pic>
        <p:sp>
          <p:nvSpPr>
            <p:cNvPr id="9" name="TextBox 8">
              <a:extLst>
                <a:ext uri="{FF2B5EF4-FFF2-40B4-BE49-F238E27FC236}">
                  <a16:creationId xmlns:a16="http://schemas.microsoft.com/office/drawing/2014/main" id="{7483AD52-31DA-35BD-C9EA-56A52CCEE9A2}"/>
                </a:ext>
              </a:extLst>
            </p:cNvPr>
            <p:cNvSpPr txBox="1"/>
            <p:nvPr/>
          </p:nvSpPr>
          <p:spPr>
            <a:xfrm>
              <a:off x="6444411" y="2282799"/>
              <a:ext cx="4770382" cy="492441"/>
            </a:xfrm>
            <a:prstGeom prst="rect">
              <a:avLst/>
            </a:prstGeom>
            <a:noFill/>
          </p:spPr>
          <p:txBody>
            <a:bodyPr wrap="square" rtlCol="0" anchor="ctr">
              <a:spAutoFit/>
            </a:bodyPr>
            <a:lstStyle/>
            <a:p>
              <a:r>
                <a:rPr lang="en-US" dirty="0">
                  <a:latin typeface="Calibri"/>
                  <a:ea typeface="Calibri"/>
                  <a:cs typeface="Calibri"/>
                </a:rPr>
                <a:t>Safety (18%)</a:t>
              </a:r>
              <a:endParaRPr lang="en-US" dirty="0">
                <a:latin typeface="Calibri" panose="020F0502020204030204" pitchFamily="34" charset="0"/>
                <a:cs typeface="Calibri" panose="020F0502020204030204" pitchFamily="34" charset="0"/>
              </a:endParaRPr>
            </a:p>
          </p:txBody>
        </p:sp>
      </p:grpSp>
      <p:grpSp>
        <p:nvGrpSpPr>
          <p:cNvPr id="15" name="Group 14">
            <a:extLst>
              <a:ext uri="{FF2B5EF4-FFF2-40B4-BE49-F238E27FC236}">
                <a16:creationId xmlns:a16="http://schemas.microsoft.com/office/drawing/2014/main" id="{F17D76C4-67C4-40E6-0EFC-03EA003CB81B}"/>
              </a:ext>
            </a:extLst>
          </p:cNvPr>
          <p:cNvGrpSpPr/>
          <p:nvPr/>
        </p:nvGrpSpPr>
        <p:grpSpPr>
          <a:xfrm>
            <a:off x="4839689" y="2748824"/>
            <a:ext cx="3694261" cy="369332"/>
            <a:chOff x="6019135" y="3135053"/>
            <a:chExt cx="5391148" cy="492443"/>
          </a:xfrm>
        </p:grpSpPr>
        <p:pic>
          <p:nvPicPr>
            <p:cNvPr id="6" name="Graphic 5" descr="Badge with solid fill">
              <a:extLst>
                <a:ext uri="{FF2B5EF4-FFF2-40B4-BE49-F238E27FC236}">
                  <a16:creationId xmlns:a16="http://schemas.microsoft.com/office/drawing/2014/main" id="{7A65F2FD-342F-0AF6-032A-0D8BCD5EDD3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019135" y="3153849"/>
              <a:ext cx="430418" cy="430418"/>
            </a:xfrm>
            <a:prstGeom prst="rect">
              <a:avLst/>
            </a:prstGeom>
          </p:spPr>
        </p:pic>
        <p:sp>
          <p:nvSpPr>
            <p:cNvPr id="10" name="TextBox 9">
              <a:extLst>
                <a:ext uri="{FF2B5EF4-FFF2-40B4-BE49-F238E27FC236}">
                  <a16:creationId xmlns:a16="http://schemas.microsoft.com/office/drawing/2014/main" id="{E53F9215-B61E-6035-0F17-6A1C5A85BFE6}"/>
                </a:ext>
              </a:extLst>
            </p:cNvPr>
            <p:cNvSpPr txBox="1"/>
            <p:nvPr/>
          </p:nvSpPr>
          <p:spPr>
            <a:xfrm>
              <a:off x="6484600" y="3135053"/>
              <a:ext cx="4925683" cy="492443"/>
            </a:xfrm>
            <a:prstGeom prst="rect">
              <a:avLst/>
            </a:prstGeom>
            <a:noFill/>
          </p:spPr>
          <p:txBody>
            <a:bodyPr wrap="square" rtlCol="0" anchor="ctr">
              <a:spAutoFit/>
            </a:bodyPr>
            <a:lstStyle/>
            <a:p>
              <a:r>
                <a:rPr lang="en-US" dirty="0">
                  <a:latin typeface="Calibri" panose="020F0502020204030204" pitchFamily="34" charset="0"/>
                  <a:cs typeface="Calibri" panose="020F0502020204030204" pitchFamily="34" charset="0"/>
                </a:rPr>
                <a:t>Pavement (16%)</a:t>
              </a:r>
            </a:p>
          </p:txBody>
        </p:sp>
      </p:grpSp>
      <p:grpSp>
        <p:nvGrpSpPr>
          <p:cNvPr id="16" name="Group 15">
            <a:extLst>
              <a:ext uri="{FF2B5EF4-FFF2-40B4-BE49-F238E27FC236}">
                <a16:creationId xmlns:a16="http://schemas.microsoft.com/office/drawing/2014/main" id="{4181F472-4DBA-21CF-F18B-1A254D01FB0A}"/>
              </a:ext>
            </a:extLst>
          </p:cNvPr>
          <p:cNvGrpSpPr/>
          <p:nvPr/>
        </p:nvGrpSpPr>
        <p:grpSpPr>
          <a:xfrm>
            <a:off x="4839689" y="3308391"/>
            <a:ext cx="3973580" cy="369332"/>
            <a:chOff x="6019135" y="4055664"/>
            <a:chExt cx="5298107" cy="492443"/>
          </a:xfrm>
        </p:grpSpPr>
        <p:pic>
          <p:nvPicPr>
            <p:cNvPr id="7" name="Graphic 6" descr="Badge 3 with solid fill">
              <a:extLst>
                <a:ext uri="{FF2B5EF4-FFF2-40B4-BE49-F238E27FC236}">
                  <a16:creationId xmlns:a16="http://schemas.microsoft.com/office/drawing/2014/main" id="{1BCC228F-859D-624B-E78D-C41437028F3D}"/>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019135" y="4077152"/>
              <a:ext cx="430418" cy="430418"/>
            </a:xfrm>
            <a:prstGeom prst="rect">
              <a:avLst/>
            </a:prstGeom>
          </p:spPr>
        </p:pic>
        <p:sp>
          <p:nvSpPr>
            <p:cNvPr id="11" name="TextBox 10">
              <a:extLst>
                <a:ext uri="{FF2B5EF4-FFF2-40B4-BE49-F238E27FC236}">
                  <a16:creationId xmlns:a16="http://schemas.microsoft.com/office/drawing/2014/main" id="{C6BA73AC-4421-5B97-834E-C5BBFF2FCBFA}"/>
                </a:ext>
              </a:extLst>
            </p:cNvPr>
            <p:cNvSpPr txBox="1"/>
            <p:nvPr/>
          </p:nvSpPr>
          <p:spPr>
            <a:xfrm>
              <a:off x="6484600" y="4055664"/>
              <a:ext cx="4832642" cy="492443"/>
            </a:xfrm>
            <a:prstGeom prst="rect">
              <a:avLst/>
            </a:prstGeom>
            <a:noFill/>
          </p:spPr>
          <p:txBody>
            <a:bodyPr wrap="square" rtlCol="0" anchor="ctr">
              <a:spAutoFit/>
            </a:bodyPr>
            <a:lstStyle/>
            <a:p>
              <a:r>
                <a:rPr lang="en-US" dirty="0">
                  <a:latin typeface="Calibri" panose="020F0502020204030204" pitchFamily="34" charset="0"/>
                  <a:cs typeface="Calibri" panose="020F0502020204030204" pitchFamily="34" charset="0"/>
                </a:rPr>
                <a:t>Bridge (15%)</a:t>
              </a:r>
            </a:p>
          </p:txBody>
        </p:sp>
      </p:grpSp>
      <p:grpSp>
        <p:nvGrpSpPr>
          <p:cNvPr id="17" name="Group 16">
            <a:extLst>
              <a:ext uri="{FF2B5EF4-FFF2-40B4-BE49-F238E27FC236}">
                <a16:creationId xmlns:a16="http://schemas.microsoft.com/office/drawing/2014/main" id="{AA47A490-DF68-7869-2EE6-5CC3BEDFF843}"/>
              </a:ext>
            </a:extLst>
          </p:cNvPr>
          <p:cNvGrpSpPr/>
          <p:nvPr/>
        </p:nvGrpSpPr>
        <p:grpSpPr>
          <a:xfrm>
            <a:off x="4839689" y="3886093"/>
            <a:ext cx="3947294" cy="369332"/>
            <a:chOff x="6019135" y="4950393"/>
            <a:chExt cx="5263059" cy="492442"/>
          </a:xfrm>
        </p:grpSpPr>
        <p:pic>
          <p:nvPicPr>
            <p:cNvPr id="2" name="Graphic 1" descr="Badge 4 with solid fill">
              <a:extLst>
                <a:ext uri="{FF2B5EF4-FFF2-40B4-BE49-F238E27FC236}">
                  <a16:creationId xmlns:a16="http://schemas.microsoft.com/office/drawing/2014/main" id="{EE760DDA-60D1-78BA-036F-F91A2E5B3BFC}"/>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019135" y="4981406"/>
              <a:ext cx="430418" cy="430418"/>
            </a:xfrm>
            <a:prstGeom prst="rect">
              <a:avLst/>
            </a:prstGeom>
          </p:spPr>
        </p:pic>
        <p:sp>
          <p:nvSpPr>
            <p:cNvPr id="12" name="TextBox 11">
              <a:extLst>
                <a:ext uri="{FF2B5EF4-FFF2-40B4-BE49-F238E27FC236}">
                  <a16:creationId xmlns:a16="http://schemas.microsoft.com/office/drawing/2014/main" id="{F86756D9-900E-F410-51E6-BEBDD0D5CACB}"/>
                </a:ext>
              </a:extLst>
            </p:cNvPr>
            <p:cNvSpPr txBox="1"/>
            <p:nvPr/>
          </p:nvSpPr>
          <p:spPr>
            <a:xfrm>
              <a:off x="6484599" y="4950393"/>
              <a:ext cx="4797595" cy="492442"/>
            </a:xfrm>
            <a:prstGeom prst="rect">
              <a:avLst/>
            </a:prstGeom>
            <a:noFill/>
          </p:spPr>
          <p:txBody>
            <a:bodyPr wrap="square" rtlCol="0" anchor="ctr">
              <a:spAutoFit/>
            </a:bodyPr>
            <a:lstStyle/>
            <a:p>
              <a:r>
                <a:rPr lang="en-US" dirty="0">
                  <a:latin typeface="Calibri" panose="020F0502020204030204" pitchFamily="34" charset="0"/>
                  <a:cs typeface="Calibri" panose="020F0502020204030204" pitchFamily="34" charset="0"/>
                </a:rPr>
                <a:t>Traffic (15%)</a:t>
              </a:r>
            </a:p>
          </p:txBody>
        </p:sp>
      </p:grpSp>
      <p:grpSp>
        <p:nvGrpSpPr>
          <p:cNvPr id="14" name="Group 13">
            <a:extLst>
              <a:ext uri="{FF2B5EF4-FFF2-40B4-BE49-F238E27FC236}">
                <a16:creationId xmlns:a16="http://schemas.microsoft.com/office/drawing/2014/main" id="{472EA432-796E-691C-2514-A7B6BDB83FB9}"/>
              </a:ext>
            </a:extLst>
          </p:cNvPr>
          <p:cNvGrpSpPr/>
          <p:nvPr/>
        </p:nvGrpSpPr>
        <p:grpSpPr>
          <a:xfrm>
            <a:off x="4839689" y="4426774"/>
            <a:ext cx="5146693" cy="369332"/>
            <a:chOff x="6484777" y="5225558"/>
            <a:chExt cx="5146693" cy="369332"/>
          </a:xfrm>
        </p:grpSpPr>
        <p:sp>
          <p:nvSpPr>
            <p:cNvPr id="19" name="TextBox 18">
              <a:extLst>
                <a:ext uri="{FF2B5EF4-FFF2-40B4-BE49-F238E27FC236}">
                  <a16:creationId xmlns:a16="http://schemas.microsoft.com/office/drawing/2014/main" id="{ADB6C7CD-ABF4-081A-1D34-D3263EF0AECC}"/>
                </a:ext>
              </a:extLst>
            </p:cNvPr>
            <p:cNvSpPr txBox="1"/>
            <p:nvPr/>
          </p:nvSpPr>
          <p:spPr>
            <a:xfrm>
              <a:off x="6833875" y="5225558"/>
              <a:ext cx="4797595" cy="369332"/>
            </a:xfrm>
            <a:prstGeom prst="rect">
              <a:avLst/>
            </a:prstGeom>
            <a:noFill/>
          </p:spPr>
          <p:txBody>
            <a:bodyPr wrap="square" lIns="91440" tIns="45720" rIns="91440" bIns="45720" rtlCol="0" anchor="ctr">
              <a:spAutoFit/>
            </a:bodyPr>
            <a:lstStyle/>
            <a:p>
              <a:r>
                <a:rPr lang="en-US" dirty="0">
                  <a:latin typeface="Calibri"/>
                  <a:cs typeface="Calibri"/>
                </a:rPr>
                <a:t>Mobility (14%)</a:t>
              </a:r>
              <a:endParaRPr lang="en-US" dirty="0">
                <a:latin typeface="Calibri" panose="020F0502020204030204" pitchFamily="34" charset="0"/>
                <a:cs typeface="Calibri" panose="020F0502020204030204" pitchFamily="34" charset="0"/>
              </a:endParaRPr>
            </a:p>
          </p:txBody>
        </p:sp>
        <p:pic>
          <p:nvPicPr>
            <p:cNvPr id="20" name="Graphic 19" descr="Badge 5 with solid fill">
              <a:extLst>
                <a:ext uri="{FF2B5EF4-FFF2-40B4-BE49-F238E27FC236}">
                  <a16:creationId xmlns:a16="http://schemas.microsoft.com/office/drawing/2014/main" id="{69A4C3DB-04A0-062C-A04B-A2095EF5B20B}"/>
                </a:ext>
              </a:extLst>
            </p:cNvPr>
            <p:cNvPicPr>
              <a:picLocks noChangeAspect="1"/>
            </p:cNvPicPr>
            <p:nvPr/>
          </p:nvPicPr>
          <p:blipFill>
            <a:blip r:embed="rId12" cstate="screen">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6484777" y="5240682"/>
              <a:ext cx="320040" cy="320040"/>
            </a:xfrm>
            <a:prstGeom prst="rect">
              <a:avLst/>
            </a:prstGeom>
          </p:spPr>
        </p:pic>
      </p:grpSp>
      <p:grpSp>
        <p:nvGrpSpPr>
          <p:cNvPr id="22" name="Group 21">
            <a:extLst>
              <a:ext uri="{FF2B5EF4-FFF2-40B4-BE49-F238E27FC236}">
                <a16:creationId xmlns:a16="http://schemas.microsoft.com/office/drawing/2014/main" id="{C105A0BC-7D28-EA7A-D093-421392E586D2}"/>
              </a:ext>
            </a:extLst>
          </p:cNvPr>
          <p:cNvGrpSpPr/>
          <p:nvPr/>
        </p:nvGrpSpPr>
        <p:grpSpPr>
          <a:xfrm>
            <a:off x="4839689" y="4933287"/>
            <a:ext cx="5146691" cy="369332"/>
            <a:chOff x="6484777" y="5206514"/>
            <a:chExt cx="5146691" cy="369332"/>
          </a:xfrm>
        </p:grpSpPr>
        <p:sp>
          <p:nvSpPr>
            <p:cNvPr id="23" name="TextBox 22">
              <a:extLst>
                <a:ext uri="{FF2B5EF4-FFF2-40B4-BE49-F238E27FC236}">
                  <a16:creationId xmlns:a16="http://schemas.microsoft.com/office/drawing/2014/main" id="{85054505-8170-62DF-AA51-276AADE41112}"/>
                </a:ext>
              </a:extLst>
            </p:cNvPr>
            <p:cNvSpPr txBox="1"/>
            <p:nvPr/>
          </p:nvSpPr>
          <p:spPr>
            <a:xfrm>
              <a:off x="6833873" y="5206514"/>
              <a:ext cx="4797595" cy="369332"/>
            </a:xfrm>
            <a:prstGeom prst="rect">
              <a:avLst/>
            </a:prstGeom>
            <a:noFill/>
          </p:spPr>
          <p:txBody>
            <a:bodyPr wrap="square" lIns="91440" tIns="45720" rIns="91440" bIns="45720" rtlCol="0" anchor="ctr">
              <a:spAutoFit/>
            </a:bodyPr>
            <a:lstStyle/>
            <a:p>
              <a:r>
                <a:rPr lang="en-US" dirty="0">
                  <a:latin typeface="Calibri"/>
                  <a:cs typeface="Calibri"/>
                </a:rPr>
                <a:t>Freight (12%)</a:t>
              </a:r>
              <a:endParaRPr lang="en-US" dirty="0">
                <a:latin typeface="Calibri" panose="020F0502020204030204" pitchFamily="34" charset="0"/>
                <a:cs typeface="Calibri" panose="020F0502020204030204" pitchFamily="34" charset="0"/>
              </a:endParaRPr>
            </a:p>
          </p:txBody>
        </p:sp>
        <p:pic>
          <p:nvPicPr>
            <p:cNvPr id="25" name="Graphic 24" descr="Badge 6 with solid fill">
              <a:extLst>
                <a:ext uri="{FF2B5EF4-FFF2-40B4-BE49-F238E27FC236}">
                  <a16:creationId xmlns:a16="http://schemas.microsoft.com/office/drawing/2014/main" id="{B9AA8EED-2DE2-FE97-FD1D-C1AFA72926E3}"/>
                </a:ext>
              </a:extLst>
            </p:cNvPr>
            <p:cNvPicPr>
              <a:picLocks noChangeAspect="1"/>
            </p:cNvPicPr>
            <p:nvPr/>
          </p:nvPicPr>
          <p:blipFill>
            <a:blip r:embed="rId14" cstate="screen">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6484777" y="5240682"/>
              <a:ext cx="320040" cy="320040"/>
            </a:xfrm>
            <a:prstGeom prst="rect">
              <a:avLst/>
            </a:prstGeom>
          </p:spPr>
        </p:pic>
      </p:grpSp>
      <p:grpSp>
        <p:nvGrpSpPr>
          <p:cNvPr id="26" name="Group 25">
            <a:extLst>
              <a:ext uri="{FF2B5EF4-FFF2-40B4-BE49-F238E27FC236}">
                <a16:creationId xmlns:a16="http://schemas.microsoft.com/office/drawing/2014/main" id="{CA4B6339-4983-DE9E-D303-EA1647039F0D}"/>
              </a:ext>
            </a:extLst>
          </p:cNvPr>
          <p:cNvGrpSpPr/>
          <p:nvPr/>
        </p:nvGrpSpPr>
        <p:grpSpPr>
          <a:xfrm>
            <a:off x="4839689" y="5435466"/>
            <a:ext cx="5146691" cy="646331"/>
            <a:chOff x="6484777" y="5217304"/>
            <a:chExt cx="5146691" cy="646331"/>
          </a:xfrm>
        </p:grpSpPr>
        <p:sp>
          <p:nvSpPr>
            <p:cNvPr id="27" name="TextBox 26">
              <a:extLst>
                <a:ext uri="{FF2B5EF4-FFF2-40B4-BE49-F238E27FC236}">
                  <a16:creationId xmlns:a16="http://schemas.microsoft.com/office/drawing/2014/main" id="{9F6837AE-5D3D-9728-F7EB-665CD56BCB71}"/>
                </a:ext>
              </a:extLst>
            </p:cNvPr>
            <p:cNvSpPr txBox="1"/>
            <p:nvPr/>
          </p:nvSpPr>
          <p:spPr>
            <a:xfrm>
              <a:off x="6833873" y="5217304"/>
              <a:ext cx="4797595" cy="646331"/>
            </a:xfrm>
            <a:prstGeom prst="rect">
              <a:avLst/>
            </a:prstGeom>
            <a:noFill/>
          </p:spPr>
          <p:txBody>
            <a:bodyPr wrap="square" lIns="91440" tIns="45720" rIns="91440" bIns="45720" rtlCol="0" anchor="ctr">
              <a:spAutoFit/>
            </a:bodyPr>
            <a:lstStyle/>
            <a:p>
              <a:r>
                <a:rPr lang="en-US" dirty="0">
                  <a:latin typeface="Calibri"/>
                  <a:cs typeface="Calibri"/>
                </a:rPr>
                <a:t>System Importance (10%)</a:t>
              </a:r>
            </a:p>
            <a:p>
              <a:r>
                <a:rPr lang="en-US" dirty="0">
                  <a:latin typeface="Calibri"/>
                  <a:cs typeface="Calibri"/>
                </a:rPr>
                <a:t>(Road Class)</a:t>
              </a:r>
              <a:endParaRPr lang="en-US" dirty="0">
                <a:latin typeface="Calibri" panose="020F0502020204030204" pitchFamily="34" charset="0"/>
                <a:cs typeface="Calibri" panose="020F0502020204030204" pitchFamily="34" charset="0"/>
              </a:endParaRPr>
            </a:p>
          </p:txBody>
        </p:sp>
        <p:pic>
          <p:nvPicPr>
            <p:cNvPr id="28" name="Graphic 27" descr="Badge 7 with solid fill">
              <a:extLst>
                <a:ext uri="{FF2B5EF4-FFF2-40B4-BE49-F238E27FC236}">
                  <a16:creationId xmlns:a16="http://schemas.microsoft.com/office/drawing/2014/main" id="{539975B9-5384-4E0E-8D97-65E71E590060}"/>
                </a:ext>
              </a:extLst>
            </p:cNvPr>
            <p:cNvPicPr>
              <a:picLocks noChangeAspect="1"/>
            </p:cNvPicPr>
            <p:nvPr/>
          </p:nvPicPr>
          <p:blipFill>
            <a:blip r:embed="rId16" cstate="screen">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6484777" y="5240682"/>
              <a:ext cx="320040" cy="320040"/>
            </a:xfrm>
            <a:prstGeom prst="rect">
              <a:avLst/>
            </a:prstGeom>
          </p:spPr>
        </p:pic>
      </p:grpSp>
      <p:sp>
        <p:nvSpPr>
          <p:cNvPr id="5" name="Isosceles Triangle 30">
            <a:extLst>
              <a:ext uri="{FF2B5EF4-FFF2-40B4-BE49-F238E27FC236}">
                <a16:creationId xmlns:a16="http://schemas.microsoft.com/office/drawing/2014/main" id="{C7187A0E-420E-7503-7F1F-ADF77094A67B}"/>
              </a:ext>
            </a:extLst>
          </p:cNvPr>
          <p:cNvSpPr>
            <a:spLocks noGrp="1" noRot="1" noMove="1" noResize="1" noEditPoints="1" noAdjustHandles="1" noChangeArrowheads="1" noChangeShapeType="1"/>
          </p:cNvSpPr>
          <p:nvPr/>
        </p:nvSpPr>
        <p:spPr>
          <a:xfrm rot="5400000" flipH="1">
            <a:off x="2079043" y="4002756"/>
            <a:ext cx="422330" cy="4580413"/>
          </a:xfrm>
          <a:custGeom>
            <a:avLst/>
            <a:gdLst>
              <a:gd name="connsiteX0" fmla="*/ 0 w 508884"/>
              <a:gd name="connsiteY0" fmla="*/ 4908336 h 4908336"/>
              <a:gd name="connsiteX1" fmla="*/ 254442 w 508884"/>
              <a:gd name="connsiteY1" fmla="*/ 0 h 4908336"/>
              <a:gd name="connsiteX2" fmla="*/ 508884 w 508884"/>
              <a:gd name="connsiteY2" fmla="*/ 4908336 h 4908336"/>
              <a:gd name="connsiteX3" fmla="*/ 0 w 508884"/>
              <a:gd name="connsiteY3" fmla="*/ 4908336 h 4908336"/>
              <a:gd name="connsiteX0" fmla="*/ 63610 w 572494"/>
              <a:gd name="connsiteY0" fmla="*/ 4924239 h 4924239"/>
              <a:gd name="connsiteX1" fmla="*/ 0 w 572494"/>
              <a:gd name="connsiteY1" fmla="*/ 0 h 4924239"/>
              <a:gd name="connsiteX2" fmla="*/ 572494 w 572494"/>
              <a:gd name="connsiteY2" fmla="*/ 4924239 h 4924239"/>
              <a:gd name="connsiteX3" fmla="*/ 63610 w 572494"/>
              <a:gd name="connsiteY3" fmla="*/ 4924239 h 4924239"/>
              <a:gd name="connsiteX0" fmla="*/ 63610 w 580447"/>
              <a:gd name="connsiteY0" fmla="*/ 4924239 h 4924241"/>
              <a:gd name="connsiteX1" fmla="*/ 0 w 580447"/>
              <a:gd name="connsiteY1" fmla="*/ 0 h 4924241"/>
              <a:gd name="connsiteX2" fmla="*/ 580447 w 580447"/>
              <a:gd name="connsiteY2" fmla="*/ 4924241 h 4924241"/>
              <a:gd name="connsiteX3" fmla="*/ 63610 w 580447"/>
              <a:gd name="connsiteY3" fmla="*/ 4924239 h 4924241"/>
              <a:gd name="connsiteX0" fmla="*/ 0 w 1161888"/>
              <a:gd name="connsiteY0" fmla="*/ 4932672 h 4932672"/>
              <a:gd name="connsiteX1" fmla="*/ 581441 w 1161888"/>
              <a:gd name="connsiteY1" fmla="*/ 0 h 4932672"/>
              <a:gd name="connsiteX2" fmla="*/ 1161888 w 1161888"/>
              <a:gd name="connsiteY2" fmla="*/ 4924241 h 4932672"/>
              <a:gd name="connsiteX3" fmla="*/ 0 w 1161888"/>
              <a:gd name="connsiteY3" fmla="*/ 4932672 h 4932672"/>
              <a:gd name="connsiteX0" fmla="*/ 0 w 592483"/>
              <a:gd name="connsiteY0" fmla="*/ 4932672 h 4932672"/>
              <a:gd name="connsiteX1" fmla="*/ 12036 w 592483"/>
              <a:gd name="connsiteY1" fmla="*/ 0 h 4932672"/>
              <a:gd name="connsiteX2" fmla="*/ 592483 w 592483"/>
              <a:gd name="connsiteY2" fmla="*/ 4924241 h 4932672"/>
              <a:gd name="connsiteX3" fmla="*/ 0 w 592483"/>
              <a:gd name="connsiteY3" fmla="*/ 4932672 h 4932672"/>
              <a:gd name="connsiteX0" fmla="*/ 68354 w 580447"/>
              <a:gd name="connsiteY0" fmla="*/ 4902481 h 4924241"/>
              <a:gd name="connsiteX1" fmla="*/ 0 w 580447"/>
              <a:gd name="connsiteY1" fmla="*/ 0 h 4924241"/>
              <a:gd name="connsiteX2" fmla="*/ 580447 w 580447"/>
              <a:gd name="connsiteY2" fmla="*/ 4924241 h 4924241"/>
              <a:gd name="connsiteX3" fmla="*/ 68354 w 580447"/>
              <a:gd name="connsiteY3" fmla="*/ 4902481 h 4924241"/>
              <a:gd name="connsiteX0" fmla="*/ 3039 w 580447"/>
              <a:gd name="connsiteY0" fmla="*/ 4927642 h 4927642"/>
              <a:gd name="connsiteX1" fmla="*/ 0 w 580447"/>
              <a:gd name="connsiteY1" fmla="*/ 0 h 4927642"/>
              <a:gd name="connsiteX2" fmla="*/ 580447 w 580447"/>
              <a:gd name="connsiteY2" fmla="*/ 4924241 h 4927642"/>
              <a:gd name="connsiteX3" fmla="*/ 3039 w 580447"/>
              <a:gd name="connsiteY3" fmla="*/ 4927642 h 4927642"/>
              <a:gd name="connsiteX0" fmla="*/ 3039 w 580447"/>
              <a:gd name="connsiteY0" fmla="*/ 4937204 h 4937204"/>
              <a:gd name="connsiteX1" fmla="*/ 0 w 580447"/>
              <a:gd name="connsiteY1" fmla="*/ 0 h 4937204"/>
              <a:gd name="connsiteX2" fmla="*/ 580447 w 580447"/>
              <a:gd name="connsiteY2" fmla="*/ 4924241 h 4937204"/>
              <a:gd name="connsiteX3" fmla="*/ 3039 w 580447"/>
              <a:gd name="connsiteY3" fmla="*/ 4937204 h 4937204"/>
              <a:gd name="connsiteX0" fmla="*/ 14813 w 592221"/>
              <a:gd name="connsiteY0" fmla="*/ 5063201 h 5063201"/>
              <a:gd name="connsiteX1" fmla="*/ 0 w 592221"/>
              <a:gd name="connsiteY1" fmla="*/ 0 h 5063201"/>
              <a:gd name="connsiteX2" fmla="*/ 592221 w 592221"/>
              <a:gd name="connsiteY2" fmla="*/ 5050238 h 5063201"/>
              <a:gd name="connsiteX3" fmla="*/ 14813 w 592221"/>
              <a:gd name="connsiteY3" fmla="*/ 5063201 h 5063201"/>
              <a:gd name="connsiteX0" fmla="*/ 14813 w 592221"/>
              <a:gd name="connsiteY0" fmla="*/ 5027198 h 5027198"/>
              <a:gd name="connsiteX1" fmla="*/ 0 w 592221"/>
              <a:gd name="connsiteY1" fmla="*/ 0 h 5027198"/>
              <a:gd name="connsiteX2" fmla="*/ 592221 w 592221"/>
              <a:gd name="connsiteY2" fmla="*/ 5014235 h 5027198"/>
              <a:gd name="connsiteX3" fmla="*/ 14813 w 592221"/>
              <a:gd name="connsiteY3" fmla="*/ 5027198 h 5027198"/>
              <a:gd name="connsiteX0" fmla="*/ 661 w 607505"/>
              <a:gd name="connsiteY0" fmla="*/ 5021201 h 5021201"/>
              <a:gd name="connsiteX1" fmla="*/ 15284 w 607505"/>
              <a:gd name="connsiteY1" fmla="*/ 0 h 5021201"/>
              <a:gd name="connsiteX2" fmla="*/ 607505 w 607505"/>
              <a:gd name="connsiteY2" fmla="*/ 5014235 h 5021201"/>
              <a:gd name="connsiteX3" fmla="*/ 661 w 607505"/>
              <a:gd name="connsiteY3" fmla="*/ 5021201 h 5021201"/>
              <a:gd name="connsiteX0" fmla="*/ 808 w 607652"/>
              <a:gd name="connsiteY0" fmla="*/ 5028682 h 5028682"/>
              <a:gd name="connsiteX1" fmla="*/ 10438 w 607652"/>
              <a:gd name="connsiteY1" fmla="*/ 0 h 5028682"/>
              <a:gd name="connsiteX2" fmla="*/ 607652 w 607652"/>
              <a:gd name="connsiteY2" fmla="*/ 5021716 h 5028682"/>
              <a:gd name="connsiteX3" fmla="*/ 808 w 607652"/>
              <a:gd name="connsiteY3" fmla="*/ 5028682 h 5028682"/>
            </a:gdLst>
            <a:ahLst/>
            <a:cxnLst>
              <a:cxn ang="0">
                <a:pos x="connsiteX0" y="connsiteY0"/>
              </a:cxn>
              <a:cxn ang="0">
                <a:pos x="connsiteX1" y="connsiteY1"/>
              </a:cxn>
              <a:cxn ang="0">
                <a:pos x="connsiteX2" y="connsiteY2"/>
              </a:cxn>
              <a:cxn ang="0">
                <a:pos x="connsiteX3" y="connsiteY3"/>
              </a:cxn>
            </a:cxnLst>
            <a:rect l="l" t="t" r="r" b="b"/>
            <a:pathLst>
              <a:path w="607652" h="5028682">
                <a:moveTo>
                  <a:pt x="808" y="5028682"/>
                </a:moveTo>
                <a:cubicBezTo>
                  <a:pt x="-4130" y="3340948"/>
                  <a:pt x="15376" y="1687734"/>
                  <a:pt x="10438" y="0"/>
                </a:cubicBezTo>
                <a:lnTo>
                  <a:pt x="607652" y="5021716"/>
                </a:lnTo>
                <a:lnTo>
                  <a:pt x="808" y="502868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056131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C0067D-1A7C-BF68-3CE2-BB794601A7A5}"/>
              </a:ext>
            </a:extLst>
          </p:cNvPr>
          <p:cNvSpPr>
            <a:spLocks noGrp="1"/>
          </p:cNvSpPr>
          <p:nvPr>
            <p:ph type="body" sz="quarter" idx="18"/>
          </p:nvPr>
        </p:nvSpPr>
        <p:spPr>
          <a:xfrm>
            <a:off x="766524" y="674370"/>
            <a:ext cx="7610951" cy="574222"/>
          </a:xfrm>
        </p:spPr>
        <p:txBody>
          <a:bodyPr/>
          <a:lstStyle/>
          <a:p>
            <a:r>
              <a:rPr lang="en-US" dirty="0"/>
              <a:t>Scores don’t tell the whole story</a:t>
            </a:r>
          </a:p>
        </p:txBody>
      </p:sp>
      <p:pic>
        <p:nvPicPr>
          <p:cNvPr id="5" name="Picture 4">
            <a:extLst>
              <a:ext uri="{FF2B5EF4-FFF2-40B4-BE49-F238E27FC236}">
                <a16:creationId xmlns:a16="http://schemas.microsoft.com/office/drawing/2014/main" id="{4B9B747F-4815-40B9-2F10-B7613541CCFE}"/>
              </a:ext>
            </a:extLst>
          </p:cNvPr>
          <p:cNvPicPr>
            <a:picLocks noChangeAspect="1"/>
          </p:cNvPicPr>
          <p:nvPr/>
        </p:nvPicPr>
        <p:blipFill>
          <a:blip r:embed="rId3"/>
          <a:stretch>
            <a:fillRect/>
          </a:stretch>
        </p:blipFill>
        <p:spPr>
          <a:xfrm>
            <a:off x="137015" y="1588771"/>
            <a:ext cx="9006985" cy="3737310"/>
          </a:xfrm>
          <a:prstGeom prst="rect">
            <a:avLst/>
          </a:prstGeom>
        </p:spPr>
      </p:pic>
    </p:spTree>
    <p:extLst>
      <p:ext uri="{BB962C8B-B14F-4D97-AF65-F5344CB8AC3E}">
        <p14:creationId xmlns:p14="http://schemas.microsoft.com/office/powerpoint/2010/main" val="2799988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55B2855E-6A7D-E2FF-0362-DD50F885E559}"/>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a:stretch/>
        </p:blipFill>
        <p:spPr>
          <a:xfrm>
            <a:off x="3515917" y="231112"/>
            <a:ext cx="5628084" cy="6420898"/>
          </a:xfrm>
        </p:spPr>
      </p:pic>
      <p:sp>
        <p:nvSpPr>
          <p:cNvPr id="2" name="TextBox 1">
            <a:extLst>
              <a:ext uri="{FF2B5EF4-FFF2-40B4-BE49-F238E27FC236}">
                <a16:creationId xmlns:a16="http://schemas.microsoft.com/office/drawing/2014/main" id="{95C298AE-0AF5-1CF1-3F87-8804833B1ACA}"/>
              </a:ext>
            </a:extLst>
          </p:cNvPr>
          <p:cNvSpPr txBox="1"/>
          <p:nvPr/>
        </p:nvSpPr>
        <p:spPr>
          <a:xfrm>
            <a:off x="1698" y="2217310"/>
            <a:ext cx="3514218" cy="1107996"/>
          </a:xfrm>
          <a:prstGeom prst="rect">
            <a:avLst/>
          </a:prstGeom>
          <a:noFill/>
        </p:spPr>
        <p:txBody>
          <a:bodyPr wrap="square" lIns="342900" rIns="274320" rtlCol="0" anchor="ctr">
            <a:spAutoFit/>
          </a:bodyPr>
          <a:lstStyle/>
          <a:p>
            <a:r>
              <a:rPr lang="en-US" sz="3300" spc="38" dirty="0">
                <a:solidFill>
                  <a:schemeClr val="bg1"/>
                </a:solidFill>
                <a:latin typeface="+mj-lt"/>
              </a:rPr>
              <a:t>Evolution of Practice</a:t>
            </a:r>
            <a:endParaRPr lang="en-US" sz="3300" b="1" spc="38" dirty="0">
              <a:solidFill>
                <a:schemeClr val="bg1"/>
              </a:solidFill>
              <a:latin typeface="+mj-lt"/>
            </a:endParaRPr>
          </a:p>
        </p:txBody>
      </p:sp>
      <p:sp>
        <p:nvSpPr>
          <p:cNvPr id="3" name="TextBox 2">
            <a:extLst>
              <a:ext uri="{FF2B5EF4-FFF2-40B4-BE49-F238E27FC236}">
                <a16:creationId xmlns:a16="http://schemas.microsoft.com/office/drawing/2014/main" id="{905A98C6-8822-604C-C081-CCC113DD261E}"/>
              </a:ext>
            </a:extLst>
          </p:cNvPr>
          <p:cNvSpPr txBox="1"/>
          <p:nvPr/>
        </p:nvSpPr>
        <p:spPr>
          <a:xfrm>
            <a:off x="0" y="3600451"/>
            <a:ext cx="3515916" cy="923330"/>
          </a:xfrm>
          <a:prstGeom prst="rect">
            <a:avLst/>
          </a:prstGeom>
          <a:noFill/>
        </p:spPr>
        <p:txBody>
          <a:bodyPr wrap="square" lIns="342900" rIns="274320" rtlCol="0">
            <a:spAutoFit/>
          </a:bodyPr>
          <a:lstStyle/>
          <a:p>
            <a:r>
              <a:rPr lang="en-US" b="1" dirty="0">
                <a:solidFill>
                  <a:schemeClr val="bg1"/>
                </a:solidFill>
                <a:latin typeface="Roboto Slab" pitchFamily="2" charset="0"/>
                <a:ea typeface="Roboto Slab" pitchFamily="2" charset="0"/>
              </a:rPr>
              <a:t>How our use of the prioritization tool has changed</a:t>
            </a:r>
          </a:p>
        </p:txBody>
      </p:sp>
      <p:cxnSp>
        <p:nvCxnSpPr>
          <p:cNvPr id="4" name="Straight Connector 3">
            <a:extLst>
              <a:ext uri="{FF2B5EF4-FFF2-40B4-BE49-F238E27FC236}">
                <a16:creationId xmlns:a16="http://schemas.microsoft.com/office/drawing/2014/main" id="{483EBF37-008B-A4C0-00D1-5D08E8F1B14D}"/>
              </a:ext>
            </a:extLst>
          </p:cNvPr>
          <p:cNvCxnSpPr/>
          <p:nvPr/>
        </p:nvCxnSpPr>
        <p:spPr>
          <a:xfrm>
            <a:off x="358574" y="3463290"/>
            <a:ext cx="480060" cy="0"/>
          </a:xfrm>
          <a:prstGeom prst="line">
            <a:avLst/>
          </a:prstGeom>
          <a:ln w="571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3225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4869179" y="1816552"/>
            <a:ext cx="3852789" cy="4266660"/>
          </a:xfrm>
        </p:spPr>
        <p:txBody>
          <a:bodyPr/>
          <a:lstStyle/>
          <a:p>
            <a:pPr>
              <a:buFont typeface="Arial" panose="020B0604020202020204" pitchFamily="34" charset="0"/>
              <a:buChar char="•"/>
            </a:pPr>
            <a:r>
              <a:rPr lang="en-US" sz="1800" dirty="0">
                <a:latin typeface="Calibri" panose="020F0502020204030204" pitchFamily="34" charset="0"/>
                <a:cs typeface="Calibri" panose="020F0502020204030204" pitchFamily="34" charset="0"/>
              </a:rPr>
              <a:t>Developed to help plan, program, and develop projects more efficiently.</a:t>
            </a:r>
          </a:p>
          <a:p>
            <a:pPr>
              <a:buFont typeface="Arial" panose="020B0604020202020204" pitchFamily="34" charset="0"/>
              <a:buChar char="•"/>
            </a:pPr>
            <a:r>
              <a:rPr lang="en-US" sz="1800" dirty="0"/>
              <a:t>Required to start certain types of projects or new studies.</a:t>
            </a:r>
          </a:p>
          <a:p>
            <a:pPr>
              <a:buFont typeface="Arial" panose="020B0604020202020204" pitchFamily="34" charset="0"/>
              <a:buChar char="•"/>
            </a:pPr>
            <a:r>
              <a:rPr lang="en-US" dirty="0"/>
              <a:t>O</a:t>
            </a:r>
            <a:r>
              <a:rPr lang="en-US" sz="1800" dirty="0">
                <a:latin typeface="Calibri" panose="020F0502020204030204" pitchFamily="34" charset="0"/>
                <a:cs typeface="Calibri" panose="020F0502020204030204" pitchFamily="34" charset="0"/>
              </a:rPr>
              <a:t>utlines why the </a:t>
            </a:r>
            <a:r>
              <a:rPr lang="en-US" sz="1800" dirty="0"/>
              <a:t>project or study is needed and includes supporting data, including prioritization scores </a:t>
            </a:r>
          </a:p>
          <a:p>
            <a:pPr>
              <a:buFont typeface="Arial" panose="020B0604020202020204" pitchFamily="34" charset="0"/>
              <a:buChar char="•"/>
            </a:pPr>
            <a:r>
              <a:rPr lang="en-US" dirty="0"/>
              <a:t>Identifies </a:t>
            </a:r>
            <a:r>
              <a:rPr lang="en-US" sz="1800" dirty="0"/>
              <a:t>potential solutions, and costs.</a:t>
            </a:r>
          </a:p>
          <a:p>
            <a:pPr>
              <a:buFont typeface="Arial" panose="020B0604020202020204" pitchFamily="34" charset="0"/>
              <a:buChar char="•"/>
            </a:pPr>
            <a:r>
              <a:rPr lang="en-US" sz="1800" dirty="0">
                <a:latin typeface="Calibri" panose="020F0502020204030204" pitchFamily="34" charset="0"/>
                <a:cs typeface="Calibri" panose="020F0502020204030204" pitchFamily="34" charset="0"/>
              </a:rPr>
              <a:t>Used to identify projects that are brought to the Commission for consideration for programming</a:t>
            </a:r>
          </a:p>
        </p:txBody>
      </p:sp>
      <p:sp>
        <p:nvSpPr>
          <p:cNvPr id="23" name="Text Placeholder 22">
            <a:extLst>
              <a:ext uri="{FF2B5EF4-FFF2-40B4-BE49-F238E27FC236}">
                <a16:creationId xmlns:a16="http://schemas.microsoft.com/office/drawing/2014/main" id="{AAEAF653-01D4-51EC-593C-B5F3373EC23A}"/>
              </a:ext>
            </a:extLst>
          </p:cNvPr>
          <p:cNvSpPr>
            <a:spLocks noGrp="1"/>
          </p:cNvSpPr>
          <p:nvPr>
            <p:ph type="body" sz="quarter" idx="18"/>
          </p:nvPr>
        </p:nvSpPr>
        <p:spPr>
          <a:xfrm>
            <a:off x="4869179" y="1296084"/>
            <a:ext cx="3496152" cy="465357"/>
          </a:xfrm>
        </p:spPr>
        <p:txBody>
          <a:bodyPr/>
          <a:lstStyle/>
          <a:p>
            <a:r>
              <a:rPr lang="en-US" sz="2400" dirty="0"/>
              <a:t>Business Cases</a:t>
            </a:r>
          </a:p>
        </p:txBody>
      </p:sp>
      <p:cxnSp>
        <p:nvCxnSpPr>
          <p:cNvPr id="3" name="Straight Connector 2">
            <a:extLst>
              <a:ext uri="{FF2B5EF4-FFF2-40B4-BE49-F238E27FC236}">
                <a16:creationId xmlns:a16="http://schemas.microsoft.com/office/drawing/2014/main" id="{53142158-8A3D-B858-B2EF-C5DA817DB3A1}"/>
              </a:ext>
            </a:extLst>
          </p:cNvPr>
          <p:cNvCxnSpPr/>
          <p:nvPr/>
        </p:nvCxnSpPr>
        <p:spPr>
          <a:xfrm>
            <a:off x="4932044" y="177940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Isosceles Triangle 30">
            <a:extLst>
              <a:ext uri="{FF2B5EF4-FFF2-40B4-BE49-F238E27FC236}">
                <a16:creationId xmlns:a16="http://schemas.microsoft.com/office/drawing/2014/main" id="{30B033CF-3709-BE86-57B6-65115C482AEC}"/>
              </a:ext>
            </a:extLst>
          </p:cNvPr>
          <p:cNvSpPr>
            <a:spLocks noGrp="1" noRot="1" noMove="1" noResize="1" noEditPoints="1" noAdjustHandles="1" noChangeArrowheads="1" noChangeShapeType="1"/>
          </p:cNvSpPr>
          <p:nvPr/>
        </p:nvSpPr>
        <p:spPr>
          <a:xfrm rot="5400000" flipH="1">
            <a:off x="2079042" y="4004169"/>
            <a:ext cx="422330" cy="4580417"/>
          </a:xfrm>
          <a:custGeom>
            <a:avLst/>
            <a:gdLst>
              <a:gd name="connsiteX0" fmla="*/ 0 w 508884"/>
              <a:gd name="connsiteY0" fmla="*/ 4908336 h 4908336"/>
              <a:gd name="connsiteX1" fmla="*/ 254442 w 508884"/>
              <a:gd name="connsiteY1" fmla="*/ 0 h 4908336"/>
              <a:gd name="connsiteX2" fmla="*/ 508884 w 508884"/>
              <a:gd name="connsiteY2" fmla="*/ 4908336 h 4908336"/>
              <a:gd name="connsiteX3" fmla="*/ 0 w 508884"/>
              <a:gd name="connsiteY3" fmla="*/ 4908336 h 4908336"/>
              <a:gd name="connsiteX0" fmla="*/ 63610 w 572494"/>
              <a:gd name="connsiteY0" fmla="*/ 4924239 h 4924239"/>
              <a:gd name="connsiteX1" fmla="*/ 0 w 572494"/>
              <a:gd name="connsiteY1" fmla="*/ 0 h 4924239"/>
              <a:gd name="connsiteX2" fmla="*/ 572494 w 572494"/>
              <a:gd name="connsiteY2" fmla="*/ 4924239 h 4924239"/>
              <a:gd name="connsiteX3" fmla="*/ 63610 w 572494"/>
              <a:gd name="connsiteY3" fmla="*/ 4924239 h 4924239"/>
              <a:gd name="connsiteX0" fmla="*/ 63610 w 580447"/>
              <a:gd name="connsiteY0" fmla="*/ 4924239 h 4924241"/>
              <a:gd name="connsiteX1" fmla="*/ 0 w 580447"/>
              <a:gd name="connsiteY1" fmla="*/ 0 h 4924241"/>
              <a:gd name="connsiteX2" fmla="*/ 580447 w 580447"/>
              <a:gd name="connsiteY2" fmla="*/ 4924241 h 4924241"/>
              <a:gd name="connsiteX3" fmla="*/ 63610 w 580447"/>
              <a:gd name="connsiteY3" fmla="*/ 4924239 h 4924241"/>
              <a:gd name="connsiteX0" fmla="*/ 0 w 1161888"/>
              <a:gd name="connsiteY0" fmla="*/ 4932672 h 4932672"/>
              <a:gd name="connsiteX1" fmla="*/ 581441 w 1161888"/>
              <a:gd name="connsiteY1" fmla="*/ 0 h 4932672"/>
              <a:gd name="connsiteX2" fmla="*/ 1161888 w 1161888"/>
              <a:gd name="connsiteY2" fmla="*/ 4924241 h 4932672"/>
              <a:gd name="connsiteX3" fmla="*/ 0 w 1161888"/>
              <a:gd name="connsiteY3" fmla="*/ 4932672 h 4932672"/>
              <a:gd name="connsiteX0" fmla="*/ 0 w 592483"/>
              <a:gd name="connsiteY0" fmla="*/ 4932672 h 4932672"/>
              <a:gd name="connsiteX1" fmla="*/ 12036 w 592483"/>
              <a:gd name="connsiteY1" fmla="*/ 0 h 4932672"/>
              <a:gd name="connsiteX2" fmla="*/ 592483 w 592483"/>
              <a:gd name="connsiteY2" fmla="*/ 4924241 h 4932672"/>
              <a:gd name="connsiteX3" fmla="*/ 0 w 592483"/>
              <a:gd name="connsiteY3" fmla="*/ 4932672 h 4932672"/>
              <a:gd name="connsiteX0" fmla="*/ 68354 w 580447"/>
              <a:gd name="connsiteY0" fmla="*/ 4902481 h 4924241"/>
              <a:gd name="connsiteX1" fmla="*/ 0 w 580447"/>
              <a:gd name="connsiteY1" fmla="*/ 0 h 4924241"/>
              <a:gd name="connsiteX2" fmla="*/ 580447 w 580447"/>
              <a:gd name="connsiteY2" fmla="*/ 4924241 h 4924241"/>
              <a:gd name="connsiteX3" fmla="*/ 68354 w 580447"/>
              <a:gd name="connsiteY3" fmla="*/ 4902481 h 4924241"/>
              <a:gd name="connsiteX0" fmla="*/ 3039 w 580447"/>
              <a:gd name="connsiteY0" fmla="*/ 4927642 h 4927642"/>
              <a:gd name="connsiteX1" fmla="*/ 0 w 580447"/>
              <a:gd name="connsiteY1" fmla="*/ 0 h 4927642"/>
              <a:gd name="connsiteX2" fmla="*/ 580447 w 580447"/>
              <a:gd name="connsiteY2" fmla="*/ 4924241 h 4927642"/>
              <a:gd name="connsiteX3" fmla="*/ 3039 w 580447"/>
              <a:gd name="connsiteY3" fmla="*/ 4927642 h 4927642"/>
              <a:gd name="connsiteX0" fmla="*/ 3039 w 580447"/>
              <a:gd name="connsiteY0" fmla="*/ 4937204 h 4937204"/>
              <a:gd name="connsiteX1" fmla="*/ 0 w 580447"/>
              <a:gd name="connsiteY1" fmla="*/ 0 h 4937204"/>
              <a:gd name="connsiteX2" fmla="*/ 580447 w 580447"/>
              <a:gd name="connsiteY2" fmla="*/ 4924241 h 4937204"/>
              <a:gd name="connsiteX3" fmla="*/ 3039 w 580447"/>
              <a:gd name="connsiteY3" fmla="*/ 4937204 h 4937204"/>
              <a:gd name="connsiteX0" fmla="*/ 14813 w 592221"/>
              <a:gd name="connsiteY0" fmla="*/ 5063201 h 5063201"/>
              <a:gd name="connsiteX1" fmla="*/ 0 w 592221"/>
              <a:gd name="connsiteY1" fmla="*/ 0 h 5063201"/>
              <a:gd name="connsiteX2" fmla="*/ 592221 w 592221"/>
              <a:gd name="connsiteY2" fmla="*/ 5050238 h 5063201"/>
              <a:gd name="connsiteX3" fmla="*/ 14813 w 592221"/>
              <a:gd name="connsiteY3" fmla="*/ 5063201 h 5063201"/>
              <a:gd name="connsiteX0" fmla="*/ 14813 w 592221"/>
              <a:gd name="connsiteY0" fmla="*/ 5027198 h 5027198"/>
              <a:gd name="connsiteX1" fmla="*/ 0 w 592221"/>
              <a:gd name="connsiteY1" fmla="*/ 0 h 5027198"/>
              <a:gd name="connsiteX2" fmla="*/ 592221 w 592221"/>
              <a:gd name="connsiteY2" fmla="*/ 5014235 h 5027198"/>
              <a:gd name="connsiteX3" fmla="*/ 14813 w 592221"/>
              <a:gd name="connsiteY3" fmla="*/ 5027198 h 5027198"/>
              <a:gd name="connsiteX0" fmla="*/ 661 w 607505"/>
              <a:gd name="connsiteY0" fmla="*/ 5021201 h 5021201"/>
              <a:gd name="connsiteX1" fmla="*/ 15284 w 607505"/>
              <a:gd name="connsiteY1" fmla="*/ 0 h 5021201"/>
              <a:gd name="connsiteX2" fmla="*/ 607505 w 607505"/>
              <a:gd name="connsiteY2" fmla="*/ 5014235 h 5021201"/>
              <a:gd name="connsiteX3" fmla="*/ 661 w 607505"/>
              <a:gd name="connsiteY3" fmla="*/ 5021201 h 5021201"/>
              <a:gd name="connsiteX0" fmla="*/ 808 w 607652"/>
              <a:gd name="connsiteY0" fmla="*/ 5028682 h 5028682"/>
              <a:gd name="connsiteX1" fmla="*/ 10438 w 607652"/>
              <a:gd name="connsiteY1" fmla="*/ 0 h 5028682"/>
              <a:gd name="connsiteX2" fmla="*/ 607652 w 607652"/>
              <a:gd name="connsiteY2" fmla="*/ 5021716 h 5028682"/>
              <a:gd name="connsiteX3" fmla="*/ 808 w 607652"/>
              <a:gd name="connsiteY3" fmla="*/ 5028682 h 5028682"/>
            </a:gdLst>
            <a:ahLst/>
            <a:cxnLst>
              <a:cxn ang="0">
                <a:pos x="connsiteX0" y="connsiteY0"/>
              </a:cxn>
              <a:cxn ang="0">
                <a:pos x="connsiteX1" y="connsiteY1"/>
              </a:cxn>
              <a:cxn ang="0">
                <a:pos x="connsiteX2" y="connsiteY2"/>
              </a:cxn>
              <a:cxn ang="0">
                <a:pos x="connsiteX3" y="connsiteY3"/>
              </a:cxn>
            </a:cxnLst>
            <a:rect l="l" t="t" r="r" b="b"/>
            <a:pathLst>
              <a:path w="607652" h="5028682">
                <a:moveTo>
                  <a:pt x="808" y="5028682"/>
                </a:moveTo>
                <a:cubicBezTo>
                  <a:pt x="-4130" y="3340948"/>
                  <a:pt x="15376" y="1687734"/>
                  <a:pt x="10438" y="0"/>
                </a:cubicBezTo>
                <a:lnTo>
                  <a:pt x="607652" y="5021716"/>
                </a:lnTo>
                <a:lnTo>
                  <a:pt x="808" y="502868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descr="A close-up of a calculator&#10;&#10;Description automatically generated with low confidence">
            <a:extLst>
              <a:ext uri="{FF2B5EF4-FFF2-40B4-BE49-F238E27FC236}">
                <a16:creationId xmlns:a16="http://schemas.microsoft.com/office/drawing/2014/main" id="{ED1A4BC7-522C-6D63-1CCB-40DD5A753611}"/>
              </a:ext>
            </a:extLst>
          </p:cNvPr>
          <p:cNvPicPr>
            <a:picLocks noChangeAspect="1"/>
          </p:cNvPicPr>
          <p:nvPr/>
        </p:nvPicPr>
        <p:blipFill rotWithShape="1">
          <a:blip r:embed="rId4" cstate="screen">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p:blipFill>
        <p:spPr>
          <a:xfrm>
            <a:off x="422032" y="1351195"/>
            <a:ext cx="4318679" cy="3962400"/>
          </a:xfrm>
          <a:prstGeom prst="rect">
            <a:avLst/>
          </a:prstGeom>
        </p:spPr>
      </p:pic>
      <p:sp>
        <p:nvSpPr>
          <p:cNvPr id="4" name="TextBox 3">
            <a:extLst>
              <a:ext uri="{FF2B5EF4-FFF2-40B4-BE49-F238E27FC236}">
                <a16:creationId xmlns:a16="http://schemas.microsoft.com/office/drawing/2014/main" id="{1E40C94C-8D45-D526-DE8A-976379AB463F}"/>
              </a:ext>
            </a:extLst>
          </p:cNvPr>
          <p:cNvSpPr txBox="1"/>
          <p:nvPr/>
        </p:nvSpPr>
        <p:spPr>
          <a:xfrm>
            <a:off x="5172074" y="6858000"/>
            <a:ext cx="6067425" cy="230832"/>
          </a:xfrm>
          <a:prstGeom prst="rect">
            <a:avLst/>
          </a:prstGeom>
          <a:noFill/>
        </p:spPr>
        <p:txBody>
          <a:bodyPr wrap="square" rtlCol="0">
            <a:spAutoFit/>
          </a:bodyPr>
          <a:lstStyle/>
          <a:p>
            <a:r>
              <a:rPr lang="en-US" sz="900">
                <a:hlinkClick r:id="rId5" tooltip="https://www.picpedia.org/suspension-file/b/business-cases.html"/>
              </a:rPr>
              <a:t>This Photo</a:t>
            </a:r>
            <a:r>
              <a:rPr lang="en-US" sz="900"/>
              <a:t> by Unknown Author is licensed under </a:t>
            </a:r>
            <a:r>
              <a:rPr lang="en-US" sz="900">
                <a:hlinkClick r:id="rId6" tooltip="https://creativecommons.org/licenses/by-sa/3.0/"/>
              </a:rPr>
              <a:t>CC BY-SA</a:t>
            </a:r>
            <a:endParaRPr lang="en-US" sz="900"/>
          </a:p>
        </p:txBody>
      </p:sp>
    </p:spTree>
    <p:custDataLst>
      <p:tags r:id="rId1"/>
    </p:custDataLst>
    <p:extLst>
      <p:ext uri="{BB962C8B-B14F-4D97-AF65-F5344CB8AC3E}">
        <p14:creationId xmlns:p14="http://schemas.microsoft.com/office/powerpoint/2010/main" val="3199711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ext">
            <a:extLst>
              <a:ext uri="{FF2B5EF4-FFF2-40B4-BE49-F238E27FC236}">
                <a16:creationId xmlns:a16="http://schemas.microsoft.com/office/drawing/2014/main" id="{E9E030DC-2740-5D30-6BCE-ED31B73697EA}"/>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a:stretch/>
        </p:blipFill>
        <p:spPr>
          <a:xfrm>
            <a:off x="3515709" y="1517300"/>
            <a:ext cx="5628084" cy="3888709"/>
          </a:xfrm>
        </p:spPr>
      </p:pic>
      <p:sp>
        <p:nvSpPr>
          <p:cNvPr id="7" name="TextBox 6">
            <a:extLst>
              <a:ext uri="{FF2B5EF4-FFF2-40B4-BE49-F238E27FC236}">
                <a16:creationId xmlns:a16="http://schemas.microsoft.com/office/drawing/2014/main" id="{4CADC152-EF8D-3B97-F8F3-D43CC8F064AF}"/>
              </a:ext>
            </a:extLst>
          </p:cNvPr>
          <p:cNvSpPr txBox="1"/>
          <p:nvPr/>
        </p:nvSpPr>
        <p:spPr>
          <a:xfrm>
            <a:off x="1698" y="2217310"/>
            <a:ext cx="3514218" cy="1107996"/>
          </a:xfrm>
          <a:prstGeom prst="rect">
            <a:avLst/>
          </a:prstGeom>
          <a:noFill/>
        </p:spPr>
        <p:txBody>
          <a:bodyPr wrap="square" lIns="342900" rIns="274320" rtlCol="0" anchor="ctr">
            <a:spAutoFit/>
          </a:bodyPr>
          <a:lstStyle/>
          <a:p>
            <a:r>
              <a:rPr lang="en-US" sz="3300" spc="38" dirty="0">
                <a:solidFill>
                  <a:schemeClr val="bg1"/>
                </a:solidFill>
                <a:latin typeface="+mj-lt"/>
              </a:rPr>
              <a:t>Project Scoring</a:t>
            </a:r>
            <a:endParaRPr lang="en-US" sz="3300" b="1" spc="38" dirty="0">
              <a:solidFill>
                <a:schemeClr val="bg1"/>
              </a:solidFill>
              <a:latin typeface="+mj-lt"/>
            </a:endParaRPr>
          </a:p>
        </p:txBody>
      </p:sp>
      <p:sp>
        <p:nvSpPr>
          <p:cNvPr id="8" name="TextBox 7">
            <a:extLst>
              <a:ext uri="{FF2B5EF4-FFF2-40B4-BE49-F238E27FC236}">
                <a16:creationId xmlns:a16="http://schemas.microsoft.com/office/drawing/2014/main" id="{9448050D-1BDB-4CD6-897C-B4F6AFCAA5F3}"/>
              </a:ext>
            </a:extLst>
          </p:cNvPr>
          <p:cNvSpPr txBox="1"/>
          <p:nvPr/>
        </p:nvSpPr>
        <p:spPr>
          <a:xfrm>
            <a:off x="0" y="3600451"/>
            <a:ext cx="3515916" cy="646331"/>
          </a:xfrm>
          <a:prstGeom prst="rect">
            <a:avLst/>
          </a:prstGeom>
          <a:noFill/>
        </p:spPr>
        <p:txBody>
          <a:bodyPr wrap="square" lIns="342900" rIns="274320" rtlCol="0">
            <a:spAutoFit/>
          </a:bodyPr>
          <a:lstStyle/>
          <a:p>
            <a:r>
              <a:rPr lang="en-US" b="1" dirty="0">
                <a:solidFill>
                  <a:schemeClr val="bg1"/>
                </a:solidFill>
                <a:latin typeface="Roboto Slab" pitchFamily="2" charset="0"/>
                <a:ea typeface="Roboto Slab" pitchFamily="2" charset="0"/>
              </a:rPr>
              <a:t>Recommended improvements</a:t>
            </a:r>
          </a:p>
        </p:txBody>
      </p:sp>
      <p:cxnSp>
        <p:nvCxnSpPr>
          <p:cNvPr id="9" name="Straight Connector 8">
            <a:extLst>
              <a:ext uri="{FF2B5EF4-FFF2-40B4-BE49-F238E27FC236}">
                <a16:creationId xmlns:a16="http://schemas.microsoft.com/office/drawing/2014/main" id="{27C20D11-6FCA-3D5A-273A-BDB28F03C2FE}"/>
              </a:ext>
            </a:extLst>
          </p:cNvPr>
          <p:cNvCxnSpPr/>
          <p:nvPr/>
        </p:nvCxnSpPr>
        <p:spPr>
          <a:xfrm>
            <a:off x="358574" y="3463290"/>
            <a:ext cx="480060" cy="0"/>
          </a:xfrm>
          <a:prstGeom prst="line">
            <a:avLst/>
          </a:prstGeom>
          <a:ln w="5715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9582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44C4064-B69B-4ECE-8110-639CB21C9067}"/>
              </a:ext>
            </a:extLst>
          </p:cNvPr>
          <p:cNvSpPr>
            <a:spLocks noGrp="1"/>
          </p:cNvSpPr>
          <p:nvPr>
            <p:ph sz="quarter" idx="16"/>
          </p:nvPr>
        </p:nvSpPr>
        <p:spPr>
          <a:xfrm>
            <a:off x="521070" y="774480"/>
            <a:ext cx="8101860" cy="422331"/>
          </a:xfrm>
          <a:prstGeom prst="rect">
            <a:avLst/>
          </a:prstGeom>
        </p:spPr>
        <p:txBody>
          <a:bodyPr lIns="0" rIns="0"/>
          <a:lstStyle/>
          <a:p>
            <a:pPr marL="0" indent="0" algn="ctr">
              <a:spcAft>
                <a:spcPts val="1800"/>
              </a:spcAft>
              <a:buNone/>
            </a:pPr>
            <a:r>
              <a:rPr lang="en-US" sz="2400" b="1" dirty="0">
                <a:solidFill>
                  <a:schemeClr val="accent1"/>
                </a:solidFill>
                <a:latin typeface="+mj-lt"/>
              </a:rPr>
              <a:t>Outcome-based and Aligned</a:t>
            </a:r>
            <a:endParaRPr lang="en-US" sz="1600" dirty="0">
              <a:latin typeface="Calibri" panose="020F0502020204030204" pitchFamily="34" charset="0"/>
              <a:cs typeface="Calibri" panose="020F0502020204030204" pitchFamily="34" charset="0"/>
            </a:endParaRPr>
          </a:p>
        </p:txBody>
      </p:sp>
      <p:sp>
        <p:nvSpPr>
          <p:cNvPr id="13" name="Isosceles Triangle 30">
            <a:extLst>
              <a:ext uri="{FF2B5EF4-FFF2-40B4-BE49-F238E27FC236}">
                <a16:creationId xmlns:a16="http://schemas.microsoft.com/office/drawing/2014/main" id="{AB07B503-248C-1FEF-890B-637257E2741C}"/>
              </a:ext>
            </a:extLst>
          </p:cNvPr>
          <p:cNvSpPr>
            <a:spLocks noGrp="1" noRot="1" noMove="1" noResize="1" noEditPoints="1" noAdjustHandles="1" noChangeArrowheads="1" noChangeShapeType="1"/>
          </p:cNvSpPr>
          <p:nvPr/>
        </p:nvSpPr>
        <p:spPr>
          <a:xfrm rot="16200000">
            <a:off x="6642628" y="4010554"/>
            <a:ext cx="422330" cy="4580417"/>
          </a:xfrm>
          <a:custGeom>
            <a:avLst/>
            <a:gdLst>
              <a:gd name="connsiteX0" fmla="*/ 0 w 508884"/>
              <a:gd name="connsiteY0" fmla="*/ 4908336 h 4908336"/>
              <a:gd name="connsiteX1" fmla="*/ 254442 w 508884"/>
              <a:gd name="connsiteY1" fmla="*/ 0 h 4908336"/>
              <a:gd name="connsiteX2" fmla="*/ 508884 w 508884"/>
              <a:gd name="connsiteY2" fmla="*/ 4908336 h 4908336"/>
              <a:gd name="connsiteX3" fmla="*/ 0 w 508884"/>
              <a:gd name="connsiteY3" fmla="*/ 4908336 h 4908336"/>
              <a:gd name="connsiteX0" fmla="*/ 63610 w 572494"/>
              <a:gd name="connsiteY0" fmla="*/ 4924239 h 4924239"/>
              <a:gd name="connsiteX1" fmla="*/ 0 w 572494"/>
              <a:gd name="connsiteY1" fmla="*/ 0 h 4924239"/>
              <a:gd name="connsiteX2" fmla="*/ 572494 w 572494"/>
              <a:gd name="connsiteY2" fmla="*/ 4924239 h 4924239"/>
              <a:gd name="connsiteX3" fmla="*/ 63610 w 572494"/>
              <a:gd name="connsiteY3" fmla="*/ 4924239 h 4924239"/>
              <a:gd name="connsiteX0" fmla="*/ 63610 w 580447"/>
              <a:gd name="connsiteY0" fmla="*/ 4924239 h 4924241"/>
              <a:gd name="connsiteX1" fmla="*/ 0 w 580447"/>
              <a:gd name="connsiteY1" fmla="*/ 0 h 4924241"/>
              <a:gd name="connsiteX2" fmla="*/ 580447 w 580447"/>
              <a:gd name="connsiteY2" fmla="*/ 4924241 h 4924241"/>
              <a:gd name="connsiteX3" fmla="*/ 63610 w 580447"/>
              <a:gd name="connsiteY3" fmla="*/ 4924239 h 4924241"/>
              <a:gd name="connsiteX0" fmla="*/ 0 w 1161888"/>
              <a:gd name="connsiteY0" fmla="*/ 4932672 h 4932672"/>
              <a:gd name="connsiteX1" fmla="*/ 581441 w 1161888"/>
              <a:gd name="connsiteY1" fmla="*/ 0 h 4932672"/>
              <a:gd name="connsiteX2" fmla="*/ 1161888 w 1161888"/>
              <a:gd name="connsiteY2" fmla="*/ 4924241 h 4932672"/>
              <a:gd name="connsiteX3" fmla="*/ 0 w 1161888"/>
              <a:gd name="connsiteY3" fmla="*/ 4932672 h 4932672"/>
              <a:gd name="connsiteX0" fmla="*/ 0 w 592483"/>
              <a:gd name="connsiteY0" fmla="*/ 4932672 h 4932672"/>
              <a:gd name="connsiteX1" fmla="*/ 12036 w 592483"/>
              <a:gd name="connsiteY1" fmla="*/ 0 h 4932672"/>
              <a:gd name="connsiteX2" fmla="*/ 592483 w 592483"/>
              <a:gd name="connsiteY2" fmla="*/ 4924241 h 4932672"/>
              <a:gd name="connsiteX3" fmla="*/ 0 w 592483"/>
              <a:gd name="connsiteY3" fmla="*/ 4932672 h 4932672"/>
              <a:gd name="connsiteX0" fmla="*/ 68354 w 580447"/>
              <a:gd name="connsiteY0" fmla="*/ 4902481 h 4924241"/>
              <a:gd name="connsiteX1" fmla="*/ 0 w 580447"/>
              <a:gd name="connsiteY1" fmla="*/ 0 h 4924241"/>
              <a:gd name="connsiteX2" fmla="*/ 580447 w 580447"/>
              <a:gd name="connsiteY2" fmla="*/ 4924241 h 4924241"/>
              <a:gd name="connsiteX3" fmla="*/ 68354 w 580447"/>
              <a:gd name="connsiteY3" fmla="*/ 4902481 h 4924241"/>
              <a:gd name="connsiteX0" fmla="*/ 3039 w 580447"/>
              <a:gd name="connsiteY0" fmla="*/ 4927642 h 4927642"/>
              <a:gd name="connsiteX1" fmla="*/ 0 w 580447"/>
              <a:gd name="connsiteY1" fmla="*/ 0 h 4927642"/>
              <a:gd name="connsiteX2" fmla="*/ 580447 w 580447"/>
              <a:gd name="connsiteY2" fmla="*/ 4924241 h 4927642"/>
              <a:gd name="connsiteX3" fmla="*/ 3039 w 580447"/>
              <a:gd name="connsiteY3" fmla="*/ 4927642 h 4927642"/>
              <a:gd name="connsiteX0" fmla="*/ 3039 w 580447"/>
              <a:gd name="connsiteY0" fmla="*/ 4937204 h 4937204"/>
              <a:gd name="connsiteX1" fmla="*/ 0 w 580447"/>
              <a:gd name="connsiteY1" fmla="*/ 0 h 4937204"/>
              <a:gd name="connsiteX2" fmla="*/ 580447 w 580447"/>
              <a:gd name="connsiteY2" fmla="*/ 4924241 h 4937204"/>
              <a:gd name="connsiteX3" fmla="*/ 3039 w 580447"/>
              <a:gd name="connsiteY3" fmla="*/ 4937204 h 4937204"/>
              <a:gd name="connsiteX0" fmla="*/ 14813 w 592221"/>
              <a:gd name="connsiteY0" fmla="*/ 5063201 h 5063201"/>
              <a:gd name="connsiteX1" fmla="*/ 0 w 592221"/>
              <a:gd name="connsiteY1" fmla="*/ 0 h 5063201"/>
              <a:gd name="connsiteX2" fmla="*/ 592221 w 592221"/>
              <a:gd name="connsiteY2" fmla="*/ 5050238 h 5063201"/>
              <a:gd name="connsiteX3" fmla="*/ 14813 w 592221"/>
              <a:gd name="connsiteY3" fmla="*/ 5063201 h 5063201"/>
              <a:gd name="connsiteX0" fmla="*/ 14813 w 592221"/>
              <a:gd name="connsiteY0" fmla="*/ 5027198 h 5027198"/>
              <a:gd name="connsiteX1" fmla="*/ 0 w 592221"/>
              <a:gd name="connsiteY1" fmla="*/ 0 h 5027198"/>
              <a:gd name="connsiteX2" fmla="*/ 592221 w 592221"/>
              <a:gd name="connsiteY2" fmla="*/ 5014235 h 5027198"/>
              <a:gd name="connsiteX3" fmla="*/ 14813 w 592221"/>
              <a:gd name="connsiteY3" fmla="*/ 5027198 h 5027198"/>
              <a:gd name="connsiteX0" fmla="*/ 661 w 607505"/>
              <a:gd name="connsiteY0" fmla="*/ 5021201 h 5021201"/>
              <a:gd name="connsiteX1" fmla="*/ 15284 w 607505"/>
              <a:gd name="connsiteY1" fmla="*/ 0 h 5021201"/>
              <a:gd name="connsiteX2" fmla="*/ 607505 w 607505"/>
              <a:gd name="connsiteY2" fmla="*/ 5014235 h 5021201"/>
              <a:gd name="connsiteX3" fmla="*/ 661 w 607505"/>
              <a:gd name="connsiteY3" fmla="*/ 5021201 h 5021201"/>
              <a:gd name="connsiteX0" fmla="*/ 808 w 607652"/>
              <a:gd name="connsiteY0" fmla="*/ 5028682 h 5028682"/>
              <a:gd name="connsiteX1" fmla="*/ 10438 w 607652"/>
              <a:gd name="connsiteY1" fmla="*/ 0 h 5028682"/>
              <a:gd name="connsiteX2" fmla="*/ 607652 w 607652"/>
              <a:gd name="connsiteY2" fmla="*/ 5021716 h 5028682"/>
              <a:gd name="connsiteX3" fmla="*/ 808 w 607652"/>
              <a:gd name="connsiteY3" fmla="*/ 5028682 h 5028682"/>
            </a:gdLst>
            <a:ahLst/>
            <a:cxnLst>
              <a:cxn ang="0">
                <a:pos x="connsiteX0" y="connsiteY0"/>
              </a:cxn>
              <a:cxn ang="0">
                <a:pos x="connsiteX1" y="connsiteY1"/>
              </a:cxn>
              <a:cxn ang="0">
                <a:pos x="connsiteX2" y="connsiteY2"/>
              </a:cxn>
              <a:cxn ang="0">
                <a:pos x="connsiteX3" y="connsiteY3"/>
              </a:cxn>
            </a:cxnLst>
            <a:rect l="l" t="t" r="r" b="b"/>
            <a:pathLst>
              <a:path w="607652" h="5028682">
                <a:moveTo>
                  <a:pt x="808" y="5028682"/>
                </a:moveTo>
                <a:cubicBezTo>
                  <a:pt x="-4130" y="3340948"/>
                  <a:pt x="15376" y="1687734"/>
                  <a:pt x="10438" y="0"/>
                </a:cubicBezTo>
                <a:lnTo>
                  <a:pt x="607652" y="5021716"/>
                </a:lnTo>
                <a:lnTo>
                  <a:pt x="808" y="502868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Picture 2">
            <a:extLst>
              <a:ext uri="{FF2B5EF4-FFF2-40B4-BE49-F238E27FC236}">
                <a16:creationId xmlns:a16="http://schemas.microsoft.com/office/drawing/2014/main" id="{F215072E-8D50-842A-12A3-F71A600E528D}"/>
              </a:ext>
            </a:extLst>
          </p:cNvPr>
          <p:cNvPicPr>
            <a:picLocks noChangeAspect="1"/>
          </p:cNvPicPr>
          <p:nvPr/>
        </p:nvPicPr>
        <p:blipFill>
          <a:blip r:embed="rId3"/>
          <a:stretch>
            <a:fillRect/>
          </a:stretch>
        </p:blipFill>
        <p:spPr>
          <a:xfrm>
            <a:off x="1115430" y="1196811"/>
            <a:ext cx="6599820" cy="5062078"/>
          </a:xfrm>
          <a:prstGeom prst="rect">
            <a:avLst/>
          </a:prstGeom>
        </p:spPr>
      </p:pic>
    </p:spTree>
    <p:extLst>
      <p:ext uri="{BB962C8B-B14F-4D97-AF65-F5344CB8AC3E}">
        <p14:creationId xmlns:p14="http://schemas.microsoft.com/office/powerpoint/2010/main" val="30372672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New Iowa Branding">
      <a:dk1>
        <a:sysClr val="windowText" lastClr="000000"/>
      </a:dk1>
      <a:lt1>
        <a:sysClr val="window" lastClr="FFFFFF"/>
      </a:lt1>
      <a:dk2>
        <a:srgbClr val="4D4D4F"/>
      </a:dk2>
      <a:lt2>
        <a:srgbClr val="BFBFBF"/>
      </a:lt2>
      <a:accent1>
        <a:srgbClr val="03617A"/>
      </a:accent1>
      <a:accent2>
        <a:srgbClr val="C6D667"/>
      </a:accent2>
      <a:accent3>
        <a:srgbClr val="E0A624"/>
      </a:accent3>
      <a:accent4>
        <a:srgbClr val="19405B"/>
      </a:accent4>
      <a:accent5>
        <a:srgbClr val="70C8B8"/>
      </a:accent5>
      <a:accent6>
        <a:srgbClr val="2A6357"/>
      </a:accent6>
      <a:hlink>
        <a:srgbClr val="1C5DBA"/>
      </a:hlink>
      <a:folHlink>
        <a:srgbClr val="694B5F"/>
      </a:folHlink>
    </a:clrScheme>
    <a:fontScheme name="Iowa DOT">
      <a:majorFont>
        <a:latin typeface="Neue Haas Grotesk Text Pro"/>
        <a:ea typeface=""/>
        <a:cs typeface=""/>
      </a:majorFont>
      <a:minorFont>
        <a:latin typeface="PT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5">
              <a:lumMod val="20000"/>
              <a:lumOff val="8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odern Conference PPT_TM78544816_Win32_JC_v2.potx" id="{35CB27CA-E61E-4531-88B2-D5572B8A3A01}" vid="{854ED03E-8373-4C81-B2CB-0118884FF5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1955b6a4-2d87-4690-8190-2eb4b09ca27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6DDD87B20D3B4E8BA3329D1F73F3FD" ma:contentTypeVersion="17" ma:contentTypeDescription="Create a new document." ma:contentTypeScope="" ma:versionID="604e8d5d8ee61e65df16b7499af84dcf">
  <xsd:schema xmlns:xsd="http://www.w3.org/2001/XMLSchema" xmlns:xs="http://www.w3.org/2001/XMLSchema" xmlns:p="http://schemas.microsoft.com/office/2006/metadata/properties" xmlns:ns1="http://schemas.microsoft.com/sharepoint/v3" xmlns:ns3="b5569257-ea7f-4abd-949f-b97d37e36e1a" xmlns:ns4="1955b6a4-2d87-4690-8190-2eb4b09ca27e" targetNamespace="http://schemas.microsoft.com/office/2006/metadata/properties" ma:root="true" ma:fieldsID="7cdeed7701b64ee2948e507bf13a95c1" ns1:_="" ns3:_="" ns4:_="">
    <xsd:import namespace="http://schemas.microsoft.com/sharepoint/v3"/>
    <xsd:import namespace="b5569257-ea7f-4abd-949f-b97d37e36e1a"/>
    <xsd:import namespace="1955b6a4-2d87-4690-8190-2eb4b09ca27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1:_ip_UnifiedCompliancePolicyProperties" minOccurs="0"/>
                <xsd:element ref="ns1:_ip_UnifiedCompliancePolicyUIAction" minOccurs="0"/>
                <xsd:element ref="ns4:_activity" minOccurs="0"/>
                <xsd:element ref="ns4:MediaLengthInSeconds"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569257-ea7f-4abd-949f-b97d37e36e1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955b6a4-2d87-4690-8190-2eb4b09ca27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_activity" ma:index="20" nillable="true" ma:displayName="_activity" ma:hidden="true" ma:internalName="_activity">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9B3369-3F0F-499C-9EE7-8EC46B6E8A79}">
  <ds:schemaRefs>
    <ds:schemaRef ds:uri="http://purl.org/dc/terms/"/>
    <ds:schemaRef ds:uri="http://schemas.microsoft.com/office/2006/metadata/properties"/>
    <ds:schemaRef ds:uri="http://purl.org/dc/dcmitype/"/>
    <ds:schemaRef ds:uri="http://schemas.microsoft.com/sharepoint/v3"/>
    <ds:schemaRef ds:uri="1955b6a4-2d87-4690-8190-2eb4b09ca27e"/>
    <ds:schemaRef ds:uri="http://schemas.microsoft.com/office/2006/documentManagement/types"/>
    <ds:schemaRef ds:uri="http://purl.org/dc/elements/1.1/"/>
    <ds:schemaRef ds:uri="b5569257-ea7f-4abd-949f-b97d37e36e1a"/>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AFCD6D6-E9CE-40D4-84DB-8D767623EE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5569257-ea7f-4abd-949f-b97d37e36e1a"/>
    <ds:schemaRef ds:uri="1955b6a4-2d87-4690-8190-2eb4b09ca2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C34B31-7353-4357-814E-0E5916A110F2}">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Modern conference presentation</Template>
  <TotalTime>5758</TotalTime>
  <Words>1210</Words>
  <Application>Microsoft Office PowerPoint</Application>
  <PresentationFormat>On-screen Show (4:3)</PresentationFormat>
  <Paragraphs>133</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PT Sans</vt:lpstr>
      <vt:lpstr>Arial</vt:lpstr>
      <vt:lpstr>Calibri</vt:lpstr>
      <vt:lpstr>Roboto Slab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Iowa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Meyer, Hillary</dc:creator>
  <cp:lastModifiedBy>Charlie Purcell</cp:lastModifiedBy>
  <cp:revision>43</cp:revision>
  <dcterms:created xsi:type="dcterms:W3CDTF">2023-12-21T16:39:01Z</dcterms:created>
  <dcterms:modified xsi:type="dcterms:W3CDTF">2024-11-05T23:01:02Z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0x010100246DDD87B20D3B4E8BA3329D1F73F3FD</vt:lpwstr>
  </property>
  <property fmtid="{D5CDD505-2E9C-101B-9397-08002B2CF9AE}" pid="3" name="MediaServiceImageTags">
    <vt:lpwstr/>
  </property>
  <property fmtid="{D5CDD505-2E9C-101B-9397-08002B2CF9AE}" pid="4" name="ArticulateGUID">
    <vt:lpwstr>9DFC2674-CBAD-4243-8E3F-A62D1A9F64C9</vt:lpwstr>
  </property>
  <property fmtid="{D5CDD505-2E9C-101B-9397-08002B2CF9AE}" pid="5" name="ArticulatePath">
    <vt:lpwstr>Iowa-DOT-PPT-Template-Standard</vt:lpwstr>
  </property>
</Properties>
</file>