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21"/>
  </p:notesMasterIdLst>
  <p:sldIdLst>
    <p:sldId id="270" r:id="rId3"/>
    <p:sldId id="333" r:id="rId4"/>
    <p:sldId id="334" r:id="rId5"/>
    <p:sldId id="343" r:id="rId6"/>
    <p:sldId id="257" r:id="rId7"/>
    <p:sldId id="258" r:id="rId8"/>
    <p:sldId id="262" r:id="rId9"/>
    <p:sldId id="263" r:id="rId10"/>
    <p:sldId id="260" r:id="rId11"/>
    <p:sldId id="261" r:id="rId12"/>
    <p:sldId id="264" r:id="rId13"/>
    <p:sldId id="265" r:id="rId14"/>
    <p:sldId id="266" r:id="rId15"/>
    <p:sldId id="267" r:id="rId16"/>
    <p:sldId id="268" r:id="rId17"/>
    <p:sldId id="341" r:id="rId18"/>
    <p:sldId id="344" r:id="rId19"/>
    <p:sldId id="342" r:id="rId20"/>
  </p:sldIdLst>
  <p:sldSz cx="20104100" cy="1508125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450" autoAdjust="0"/>
  </p:normalViewPr>
  <p:slideViewPr>
    <p:cSldViewPr>
      <p:cViewPr varScale="1">
        <p:scale>
          <a:sx n="38" d="100"/>
          <a:sy n="38" d="100"/>
        </p:scale>
        <p:origin x="654" y="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988" cy="465798"/>
          </a:xfrm>
          <a:prstGeom prst="rect">
            <a:avLst/>
          </a:prstGeom>
        </p:spPr>
        <p:txBody>
          <a:bodyPr vert="horz" lIns="42373" tIns="21187" rIns="42373" bIns="21187" rtlCol="0"/>
          <a:lstStyle>
            <a:lvl1pPr algn="l">
              <a:defRPr sz="600"/>
            </a:lvl1pPr>
          </a:lstStyle>
          <a:p>
            <a:endParaRPr lang="en-US"/>
          </a:p>
        </p:txBody>
      </p:sp>
      <p:sp>
        <p:nvSpPr>
          <p:cNvPr id="3" name="Date Placeholder 2"/>
          <p:cNvSpPr>
            <a:spLocks noGrp="1"/>
          </p:cNvSpPr>
          <p:nvPr>
            <p:ph type="dt" idx="1"/>
          </p:nvPr>
        </p:nvSpPr>
        <p:spPr>
          <a:xfrm>
            <a:off x="3970752" y="0"/>
            <a:ext cx="3037988" cy="465798"/>
          </a:xfrm>
          <a:prstGeom prst="rect">
            <a:avLst/>
          </a:prstGeom>
        </p:spPr>
        <p:txBody>
          <a:bodyPr vert="horz" lIns="42373" tIns="21187" rIns="42373" bIns="21187" rtlCol="0"/>
          <a:lstStyle>
            <a:lvl1pPr algn="r">
              <a:defRPr sz="600"/>
            </a:lvl1pPr>
          </a:lstStyle>
          <a:p>
            <a:fld id="{963E9189-75FA-425F-8B94-CE9497580523}" type="datetimeFigureOut">
              <a:rPr lang="en-US" smtClean="0"/>
              <a:t>9/27/2019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42373" tIns="21187" rIns="42373" bIns="21187" rtlCol="0" anchor="ctr"/>
          <a:lstStyle/>
          <a:p>
            <a:endParaRPr lang="en-US"/>
          </a:p>
        </p:txBody>
      </p:sp>
      <p:sp>
        <p:nvSpPr>
          <p:cNvPr id="5" name="Notes Placeholder 4"/>
          <p:cNvSpPr>
            <a:spLocks noGrp="1"/>
          </p:cNvSpPr>
          <p:nvPr>
            <p:ph type="body" sz="quarter" idx="3"/>
          </p:nvPr>
        </p:nvSpPr>
        <p:spPr>
          <a:xfrm>
            <a:off x="700819" y="4474014"/>
            <a:ext cx="5608763" cy="3660825"/>
          </a:xfrm>
          <a:prstGeom prst="rect">
            <a:avLst/>
          </a:prstGeom>
        </p:spPr>
        <p:txBody>
          <a:bodyPr vert="horz" lIns="42373" tIns="21187" rIns="42373" bIns="2118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602"/>
            <a:ext cx="3037988" cy="465798"/>
          </a:xfrm>
          <a:prstGeom prst="rect">
            <a:avLst/>
          </a:prstGeom>
        </p:spPr>
        <p:txBody>
          <a:bodyPr vert="horz" lIns="42373" tIns="21187" rIns="42373" bIns="21187" rtlCol="0" anchor="b"/>
          <a:lstStyle>
            <a:lvl1pPr algn="l">
              <a:defRPr sz="600"/>
            </a:lvl1pPr>
          </a:lstStyle>
          <a:p>
            <a:endParaRPr lang="en-US"/>
          </a:p>
        </p:txBody>
      </p:sp>
      <p:sp>
        <p:nvSpPr>
          <p:cNvPr id="7" name="Slide Number Placeholder 6"/>
          <p:cNvSpPr>
            <a:spLocks noGrp="1"/>
          </p:cNvSpPr>
          <p:nvPr>
            <p:ph type="sldNum" sz="quarter" idx="5"/>
          </p:nvPr>
        </p:nvSpPr>
        <p:spPr>
          <a:xfrm>
            <a:off x="3970752" y="8830602"/>
            <a:ext cx="3037988" cy="465798"/>
          </a:xfrm>
          <a:prstGeom prst="rect">
            <a:avLst/>
          </a:prstGeom>
        </p:spPr>
        <p:txBody>
          <a:bodyPr vert="horz" lIns="42373" tIns="21187" rIns="42373" bIns="21187" rtlCol="0" anchor="b"/>
          <a:lstStyle>
            <a:lvl1pPr algn="r">
              <a:defRPr sz="600"/>
            </a:lvl1pPr>
          </a:lstStyle>
          <a:p>
            <a:fld id="{C3CD551C-4C2B-45B7-A971-12C1611C44AF}" type="slidenum">
              <a:rPr lang="en-US" smtClean="0"/>
              <a:t>‹#›</a:t>
            </a:fld>
            <a:endParaRPr lang="en-US"/>
          </a:p>
        </p:txBody>
      </p:sp>
    </p:spTree>
    <p:extLst>
      <p:ext uri="{BB962C8B-B14F-4D97-AF65-F5344CB8AC3E}">
        <p14:creationId xmlns:p14="http://schemas.microsoft.com/office/powerpoint/2010/main" val="1547921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study corridor is approximately 40 miles in length beginning near Charles Avenue just east of Lisbon and ending at 260</a:t>
            </a:r>
            <a:r>
              <a:rPr lang="en-US" baseline="30000" dirty="0"/>
              <a:t>th</a:t>
            </a:r>
            <a:r>
              <a:rPr lang="en-US" dirty="0"/>
              <a:t> Street just west of DeWitt.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solidFill>
                  <a:schemeClr val="tx1"/>
                </a:solidFill>
              </a:rPr>
              <a:t>This study is a result of collaboration between Iowa DOT and local stakeholders throughout the project corridor. </a:t>
            </a:r>
            <a:endParaRPr lang="en-US" dirty="0"/>
          </a:p>
          <a:p>
            <a:endParaRPr lang="en-US" dirty="0"/>
          </a:p>
        </p:txBody>
      </p:sp>
      <p:sp>
        <p:nvSpPr>
          <p:cNvPr id="4" name="Slide Number Placeholder 3"/>
          <p:cNvSpPr>
            <a:spLocks noGrp="1"/>
          </p:cNvSpPr>
          <p:nvPr>
            <p:ph type="sldNum" sz="quarter" idx="5"/>
          </p:nvPr>
        </p:nvSpPr>
        <p:spPr/>
        <p:txBody>
          <a:bodyPr/>
          <a:lstStyle/>
          <a:p>
            <a:fld id="{C3CD551C-4C2B-45B7-A971-12C1611C44AF}" type="slidenum">
              <a:rPr lang="en-US" smtClean="0"/>
              <a:t>1</a:t>
            </a:fld>
            <a:endParaRPr lang="en-US"/>
          </a:p>
        </p:txBody>
      </p:sp>
    </p:spTree>
    <p:extLst>
      <p:ext uri="{BB962C8B-B14F-4D97-AF65-F5344CB8AC3E}">
        <p14:creationId xmlns:p14="http://schemas.microsoft.com/office/powerpoint/2010/main" val="2576657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7138" y="1295400"/>
            <a:ext cx="7189787" cy="5394325"/>
          </a:xfrm>
        </p:spPr>
      </p:sp>
      <p:sp>
        <p:nvSpPr>
          <p:cNvPr id="3" name="Notes Placeholder 2"/>
          <p:cNvSpPr>
            <a:spLocks noGrp="1"/>
          </p:cNvSpPr>
          <p:nvPr>
            <p:ph type="body" idx="1"/>
          </p:nvPr>
        </p:nvSpPr>
        <p:spPr/>
        <p:txBody>
          <a:bodyPr/>
          <a:lstStyle/>
          <a:p>
            <a:r>
              <a:rPr lang="en-US" dirty="0"/>
              <a:t>The Study Area of this planning study is outlined here.  The corridor includes the communities of Mechanicsville, Stanwood, Clarence, Lowden, Wheatland, Calamus, and Grand Mound and a crossing of the Wapsipinicon River. </a:t>
            </a:r>
          </a:p>
          <a:p>
            <a:endParaRPr lang="en-US" dirty="0"/>
          </a:p>
          <a:p>
            <a:endParaRPr lang="en-US" dirty="0"/>
          </a:p>
          <a:p>
            <a:endParaRPr lang="en-AU" dirty="0"/>
          </a:p>
        </p:txBody>
      </p:sp>
    </p:spTree>
    <p:extLst>
      <p:ext uri="{BB962C8B-B14F-4D97-AF65-F5344CB8AC3E}">
        <p14:creationId xmlns:p14="http://schemas.microsoft.com/office/powerpoint/2010/main" val="1323727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592138"/>
            <a:ext cx="4432300" cy="3324225"/>
          </a:xfrm>
        </p:spPr>
      </p:sp>
      <p:sp>
        <p:nvSpPr>
          <p:cNvPr id="3" name="Notes Placeholder 2"/>
          <p:cNvSpPr>
            <a:spLocks noGrp="1"/>
          </p:cNvSpPr>
          <p:nvPr>
            <p:ph type="body" idx="1"/>
          </p:nvPr>
        </p:nvSpPr>
        <p:spPr>
          <a:xfrm>
            <a:off x="239142" y="4650158"/>
            <a:ext cx="2808901" cy="10913363"/>
          </a:xfrm>
        </p:spPr>
        <p:txBody>
          <a:bodyPr/>
          <a:lstStyle/>
          <a:p>
            <a:r>
              <a:rPr lang="en-US" dirty="0"/>
              <a:t>3 main goals…and 3 main objectives…Through this study, Iowa DOT will establish a vision for future investment along the US 30 corridor which will account for existing safety, mobility, and infrastructure characteristics as well as future needs. </a:t>
            </a:r>
          </a:p>
        </p:txBody>
      </p:sp>
    </p:spTree>
    <p:extLst>
      <p:ext uri="{BB962C8B-B14F-4D97-AF65-F5344CB8AC3E}">
        <p14:creationId xmlns:p14="http://schemas.microsoft.com/office/powerpoint/2010/main" val="2415752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Background:</a:t>
            </a:r>
          </a:p>
          <a:p>
            <a:endParaRPr lang="en-US" b="1" dirty="0"/>
          </a:p>
          <a:p>
            <a:pPr defTabSz="949478">
              <a:defRPr/>
            </a:pPr>
            <a:r>
              <a:rPr lang="en-US" u="none" baseline="0" dirty="0">
                <a:solidFill>
                  <a:schemeClr val="tx1"/>
                </a:solidFill>
              </a:rPr>
              <a:t>This project study was a result of collaboration between Iowa DOT and local stakeholders.</a:t>
            </a:r>
            <a:endParaRPr lang="en-US" u="none" dirty="0">
              <a:solidFill>
                <a:schemeClr val="tx1"/>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18FB11CA-060C-4F7F-AC75-40DE2F99A4A6}" type="slidenum">
              <a:rPr lang="en-US" smtClean="0"/>
              <a:t>4</a:t>
            </a:fld>
            <a:endParaRPr lang="en-US"/>
          </a:p>
        </p:txBody>
      </p:sp>
    </p:spTree>
    <p:extLst>
      <p:ext uri="{BB962C8B-B14F-4D97-AF65-F5344CB8AC3E}">
        <p14:creationId xmlns:p14="http://schemas.microsoft.com/office/powerpoint/2010/main" val="3261414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Really in the early stages of </a:t>
            </a:r>
            <a:r>
              <a:rPr lang="en-US" u="sng" dirty="0"/>
              <a:t>planning</a:t>
            </a:r>
            <a:r>
              <a:rPr lang="en-US" dirty="0"/>
              <a:t>…After this comes the </a:t>
            </a:r>
            <a:r>
              <a:rPr lang="en-US" u="sng" dirty="0"/>
              <a:t>environmental field work </a:t>
            </a:r>
            <a:r>
              <a:rPr lang="en-US" dirty="0"/>
              <a:t>to determine wat’s really out there in the corridor…then the </a:t>
            </a:r>
            <a:r>
              <a:rPr lang="en-US" u="sng" dirty="0"/>
              <a:t>engineering</a:t>
            </a:r>
            <a:r>
              <a:rPr lang="en-US" dirty="0"/>
              <a:t> to design the roadway and bridges… and finally </a:t>
            </a:r>
            <a:r>
              <a:rPr lang="en-US" u="sng" dirty="0"/>
              <a:t>construction</a:t>
            </a:r>
            <a:r>
              <a:rPr lang="en-US" dirty="0"/>
              <a:t>… Our consultant will produce a final VISION Document for this study in November which will be distributed to you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Iowa DOT does not have projects currently programmed for this corridor, aside from a bridge replacement project and other typical maintenance and rehabilitation work.  </a:t>
            </a:r>
          </a:p>
          <a:p>
            <a:endParaRPr lang="en-US" dirty="0"/>
          </a:p>
          <a:p>
            <a:endParaRPr lang="en-US" dirty="0"/>
          </a:p>
        </p:txBody>
      </p:sp>
      <p:sp>
        <p:nvSpPr>
          <p:cNvPr id="4" name="Slide Number Placeholder 3"/>
          <p:cNvSpPr>
            <a:spLocks noGrp="1"/>
          </p:cNvSpPr>
          <p:nvPr>
            <p:ph type="sldNum" sz="quarter" idx="5"/>
          </p:nvPr>
        </p:nvSpPr>
        <p:spPr/>
        <p:txBody>
          <a:bodyPr/>
          <a:lstStyle/>
          <a:p>
            <a:fld id="{C3CD551C-4C2B-45B7-A971-12C1611C44AF}" type="slidenum">
              <a:rPr lang="en-US" smtClean="0"/>
              <a:t>5</a:t>
            </a:fld>
            <a:endParaRPr lang="en-US"/>
          </a:p>
        </p:txBody>
      </p:sp>
    </p:spTree>
    <p:extLst>
      <p:ext uri="{BB962C8B-B14F-4D97-AF65-F5344CB8AC3E}">
        <p14:creationId xmlns:p14="http://schemas.microsoft.com/office/powerpoint/2010/main" val="357440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US 30 Study is broken into 3 general “Steps”.  The first focuses on data gathering and corridor understanding.  The second focuses on what future needs have been identified and how those needs may be addressed.  The Study will conclude with a “Vision Document” that will outline and prioritize any identified improvement projects that could be considered in future studies</a:t>
            </a:r>
            <a:r>
              <a:rPr lang="en-US" b="0" dirty="0"/>
              <a:t>.  If any improvement projects to this 40 mile corridor are identified as part of this study, it is likely the improvements will be phased over time</a:t>
            </a:r>
            <a:r>
              <a:rPr lang="en-US" b="1" dirty="0"/>
              <a:t>.  </a:t>
            </a:r>
            <a:endParaRPr lang="en-US" b="1" strike="sngStrike" baseline="0" dirty="0"/>
          </a:p>
          <a:p>
            <a:endParaRPr lang="en-US" b="1" strike="sngStrike" baseline="0" dirty="0"/>
          </a:p>
          <a:p>
            <a:r>
              <a:rPr lang="en-US" b="1" dirty="0"/>
              <a:t>The US 30 Study will result in a “project roadmap” that will assist Iowa DOT to plan for future needs and balance other construction projects across the transportation system</a:t>
            </a:r>
            <a:r>
              <a:rPr lang="en-US" dirty="0"/>
              <a:t>.  </a:t>
            </a:r>
            <a:endParaRPr lang="en-US" strike="sngStrike" baseline="0" dirty="0"/>
          </a:p>
          <a:p>
            <a:endParaRPr lang="en-US" dirty="0"/>
          </a:p>
          <a:p>
            <a:r>
              <a:rPr lang="en-US" sz="1200" kern="1200" dirty="0">
                <a:solidFill>
                  <a:schemeClr val="tx1"/>
                </a:solidFill>
                <a:latin typeface="+mn-lt"/>
                <a:ea typeface="+mn-ea"/>
                <a:cs typeface="+mn-cs"/>
              </a:rPr>
              <a:t>The study team is currently wrapping up the Step 2 efforts and are transitioning into activities as shown in Step 3.</a:t>
            </a:r>
          </a:p>
          <a:p>
            <a:endParaRPr lang="en-US" dirty="0"/>
          </a:p>
        </p:txBody>
      </p:sp>
      <p:sp>
        <p:nvSpPr>
          <p:cNvPr id="4" name="Slide Number Placeholder 3"/>
          <p:cNvSpPr>
            <a:spLocks noGrp="1"/>
          </p:cNvSpPr>
          <p:nvPr>
            <p:ph type="sldNum" sz="quarter" idx="5"/>
          </p:nvPr>
        </p:nvSpPr>
        <p:spPr/>
        <p:txBody>
          <a:bodyPr/>
          <a:lstStyle/>
          <a:p>
            <a:fld id="{C3CD551C-4C2B-45B7-A971-12C1611C44AF}" type="slidenum">
              <a:rPr lang="en-US" smtClean="0"/>
              <a:t>6</a:t>
            </a:fld>
            <a:endParaRPr lang="en-US"/>
          </a:p>
        </p:txBody>
      </p:sp>
    </p:spTree>
    <p:extLst>
      <p:ext uri="{BB962C8B-B14F-4D97-AF65-F5344CB8AC3E}">
        <p14:creationId xmlns:p14="http://schemas.microsoft.com/office/powerpoint/2010/main" val="2841976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Super 2, is a two-lane rural highway with characteristics that improve traffic flow and safety performance, most notably through the addition of passing lanes along the corridor in both directions of travel.</a:t>
            </a:r>
          </a:p>
        </p:txBody>
      </p:sp>
      <p:sp>
        <p:nvSpPr>
          <p:cNvPr id="4" name="Slide Number Placeholder 3"/>
          <p:cNvSpPr>
            <a:spLocks noGrp="1"/>
          </p:cNvSpPr>
          <p:nvPr>
            <p:ph type="sldNum" sz="quarter" idx="5"/>
          </p:nvPr>
        </p:nvSpPr>
        <p:spPr/>
        <p:txBody>
          <a:bodyPr/>
          <a:lstStyle/>
          <a:p>
            <a:fld id="{C3CD551C-4C2B-45B7-A971-12C1611C44AF}" type="slidenum">
              <a:rPr lang="en-US" smtClean="0"/>
              <a:t>9</a:t>
            </a:fld>
            <a:endParaRPr lang="en-US"/>
          </a:p>
        </p:txBody>
      </p:sp>
    </p:spTree>
    <p:extLst>
      <p:ext uri="{BB962C8B-B14F-4D97-AF65-F5344CB8AC3E}">
        <p14:creationId xmlns:p14="http://schemas.microsoft.com/office/powerpoint/2010/main" val="839744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Super 2 highway concept may include a two-way-left-turn lane to remove left turning vehicles from the through traffic flow resulting in a less disruptive flow of traffic and delay in town</a:t>
            </a:r>
          </a:p>
        </p:txBody>
      </p:sp>
      <p:sp>
        <p:nvSpPr>
          <p:cNvPr id="4" name="Slide Number Placeholder 3"/>
          <p:cNvSpPr>
            <a:spLocks noGrp="1"/>
          </p:cNvSpPr>
          <p:nvPr>
            <p:ph type="sldNum" sz="quarter" idx="5"/>
          </p:nvPr>
        </p:nvSpPr>
        <p:spPr/>
        <p:txBody>
          <a:bodyPr/>
          <a:lstStyle/>
          <a:p>
            <a:fld id="{C3CD551C-4C2B-45B7-A971-12C1611C44AF}" type="slidenum">
              <a:rPr lang="en-US" smtClean="0"/>
              <a:t>10</a:t>
            </a:fld>
            <a:endParaRPr lang="en-US"/>
          </a:p>
        </p:txBody>
      </p:sp>
    </p:spTree>
    <p:extLst>
      <p:ext uri="{BB962C8B-B14F-4D97-AF65-F5344CB8AC3E}">
        <p14:creationId xmlns:p14="http://schemas.microsoft.com/office/powerpoint/2010/main" val="219284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7138" y="1295400"/>
            <a:ext cx="7189787" cy="5394325"/>
          </a:xfrm>
        </p:spPr>
      </p:sp>
      <p:sp>
        <p:nvSpPr>
          <p:cNvPr id="3" name="Notes Placeholder 2"/>
          <p:cNvSpPr>
            <a:spLocks noGrp="1"/>
          </p:cNvSpPr>
          <p:nvPr>
            <p:ph type="body" idx="1"/>
          </p:nvPr>
        </p:nvSpPr>
        <p:spPr/>
        <p:txBody>
          <a:bodyPr/>
          <a:lstStyle/>
          <a:p>
            <a:pPr defTabSz="2010222">
              <a:defRPr/>
            </a:pPr>
            <a:endParaRPr lang="en-US" b="0" dirty="0"/>
          </a:p>
          <a:p>
            <a:pPr defTabSz="2010222">
              <a:defRPr/>
            </a:pPr>
            <a:r>
              <a:rPr lang="en-US" dirty="0"/>
              <a:t>The finding of the study will roll seamlessly into future studies as funding and needs dictate. </a:t>
            </a:r>
          </a:p>
        </p:txBody>
      </p:sp>
      <p:sp>
        <p:nvSpPr>
          <p:cNvPr id="4" name="Slide Number Placeholder 3"/>
          <p:cNvSpPr>
            <a:spLocks noGrp="1"/>
          </p:cNvSpPr>
          <p:nvPr>
            <p:ph type="sldNum" sz="quarter" idx="10"/>
          </p:nvPr>
        </p:nvSpPr>
        <p:spPr/>
        <p:txBody>
          <a:bodyPr/>
          <a:lstStyle/>
          <a:p>
            <a:fld id="{18FB11CA-060C-4F7F-AC75-40DE2F99A4A6}" type="slidenum">
              <a:rPr lang="en-US" smtClean="0"/>
              <a:t>17</a:t>
            </a:fld>
            <a:endParaRPr lang="en-US"/>
          </a:p>
        </p:txBody>
      </p:sp>
    </p:spTree>
    <p:extLst>
      <p:ext uri="{BB962C8B-B14F-4D97-AF65-F5344CB8AC3E}">
        <p14:creationId xmlns:p14="http://schemas.microsoft.com/office/powerpoint/2010/main" val="700226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4155503"/>
            <a:ext cx="17088486" cy="281501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7506716"/>
            <a:ext cx="14072870" cy="33512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205" y="3518961"/>
            <a:ext cx="8879311" cy="9952927"/>
          </a:xfrm>
        </p:spPr>
        <p:txBody>
          <a:bodyPr/>
          <a:lstStyle>
            <a:lvl1pPr>
              <a:defRPr sz="4617"/>
            </a:lvl1pPr>
            <a:lvl2pPr>
              <a:defRPr sz="3957"/>
            </a:lvl2pPr>
            <a:lvl3pPr>
              <a:defRPr sz="3298"/>
            </a:lvl3pPr>
            <a:lvl4pPr>
              <a:defRPr sz="2968"/>
            </a:lvl4pPr>
            <a:lvl5pPr>
              <a:defRPr sz="2968"/>
            </a:lvl5pPr>
            <a:lvl6pPr>
              <a:defRPr sz="2968"/>
            </a:lvl6pPr>
            <a:lvl7pPr>
              <a:defRPr sz="2968"/>
            </a:lvl7pPr>
            <a:lvl8pPr>
              <a:defRPr sz="2968"/>
            </a:lvl8pPr>
            <a:lvl9pPr>
              <a:defRPr sz="2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219584" y="3518961"/>
            <a:ext cx="8879311" cy="9952927"/>
          </a:xfrm>
        </p:spPr>
        <p:txBody>
          <a:bodyPr/>
          <a:lstStyle>
            <a:lvl1pPr>
              <a:defRPr sz="4617"/>
            </a:lvl1pPr>
            <a:lvl2pPr>
              <a:defRPr sz="3957"/>
            </a:lvl2pPr>
            <a:lvl3pPr>
              <a:defRPr sz="3298"/>
            </a:lvl3pPr>
            <a:lvl4pPr>
              <a:defRPr sz="2968"/>
            </a:lvl4pPr>
            <a:lvl5pPr>
              <a:defRPr sz="2968"/>
            </a:lvl5pPr>
            <a:lvl6pPr>
              <a:defRPr sz="2968"/>
            </a:lvl6pPr>
            <a:lvl7pPr>
              <a:defRPr sz="2968"/>
            </a:lvl7pPr>
            <a:lvl8pPr>
              <a:defRPr sz="2968"/>
            </a:lvl8pPr>
            <a:lvl9pPr>
              <a:defRPr sz="2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5B5480-1424-4570-98AD-B8E1098CFEDC}" type="datetime1">
              <a:rPr lang="en-US" smtClean="0"/>
              <a:t>9/27/2019</a:t>
            </a:fld>
            <a:endParaRPr lang="en-US"/>
          </a:p>
        </p:txBody>
      </p:sp>
      <p:sp>
        <p:nvSpPr>
          <p:cNvPr id="8" name="Slide Number Placeholder 5">
            <a:extLst>
              <a:ext uri="{FF2B5EF4-FFF2-40B4-BE49-F238E27FC236}">
                <a16:creationId xmlns:a16="http://schemas.microsoft.com/office/drawing/2014/main" id="{A282DB0E-7396-4926-B46F-831B60FD434E}"/>
              </a:ext>
            </a:extLst>
          </p:cNvPr>
          <p:cNvSpPr>
            <a:spLocks noGrp="1"/>
          </p:cNvSpPr>
          <p:nvPr>
            <p:ph type="sldNum" sz="quarter" idx="12"/>
          </p:nvPr>
        </p:nvSpPr>
        <p:spPr>
          <a:xfrm>
            <a:off x="9381914" y="14198020"/>
            <a:ext cx="1340273" cy="883230"/>
          </a:xfrm>
          <a:prstGeom prst="rect">
            <a:avLst/>
          </a:prstGeom>
        </p:spPr>
        <p:txBody>
          <a:bodyPr/>
          <a:lstStyle>
            <a:lvl1pPr algn="ctr">
              <a:defRPr>
                <a:solidFill>
                  <a:schemeClr val="bg1"/>
                </a:solidFill>
              </a:defRPr>
            </a:lvl1pPr>
          </a:lstStyle>
          <a:p>
            <a:fld id="{9B44124D-C471-46D2-803A-34C78BE64E2A}" type="slidenum">
              <a:rPr lang="en-US" smtClean="0"/>
              <a:pPr/>
              <a:t>‹#›</a:t>
            </a:fld>
            <a:endParaRPr lang="en-US"/>
          </a:p>
        </p:txBody>
      </p:sp>
    </p:spTree>
    <p:extLst>
      <p:ext uri="{BB962C8B-B14F-4D97-AF65-F5344CB8AC3E}">
        <p14:creationId xmlns:p14="http://schemas.microsoft.com/office/powerpoint/2010/main" val="1346161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205" y="3375828"/>
            <a:ext cx="8882802" cy="1406885"/>
          </a:xfrm>
        </p:spPr>
        <p:txBody>
          <a:bodyPr anchor="b"/>
          <a:lstStyle>
            <a:lvl1pPr marL="0" indent="0">
              <a:buNone/>
              <a:defRPr sz="3957" b="1"/>
            </a:lvl1pPr>
            <a:lvl2pPr marL="753900" indent="0">
              <a:buNone/>
              <a:defRPr sz="3298" b="1"/>
            </a:lvl2pPr>
            <a:lvl3pPr marL="1507800" indent="0">
              <a:buNone/>
              <a:defRPr sz="2968" b="1"/>
            </a:lvl3pPr>
            <a:lvl4pPr marL="2261700" indent="0">
              <a:buNone/>
              <a:defRPr sz="2638" b="1"/>
            </a:lvl4pPr>
            <a:lvl5pPr marL="3015600" indent="0">
              <a:buNone/>
              <a:defRPr sz="2638" b="1"/>
            </a:lvl5pPr>
            <a:lvl6pPr marL="3769500" indent="0">
              <a:buNone/>
              <a:defRPr sz="2638" b="1"/>
            </a:lvl6pPr>
            <a:lvl7pPr marL="4523400" indent="0">
              <a:buNone/>
              <a:defRPr sz="2638" b="1"/>
            </a:lvl7pPr>
            <a:lvl8pPr marL="5277300" indent="0">
              <a:buNone/>
              <a:defRPr sz="2638" b="1"/>
            </a:lvl8pPr>
            <a:lvl9pPr marL="6031200" indent="0">
              <a:buNone/>
              <a:defRPr sz="2638" b="1"/>
            </a:lvl9pPr>
          </a:lstStyle>
          <a:p>
            <a:pPr lvl="0"/>
            <a:r>
              <a:rPr lang="en-US"/>
              <a:t>Click to edit Master text styles</a:t>
            </a:r>
          </a:p>
        </p:txBody>
      </p:sp>
      <p:sp>
        <p:nvSpPr>
          <p:cNvPr id="4" name="Content Placeholder 3"/>
          <p:cNvSpPr>
            <a:spLocks noGrp="1"/>
          </p:cNvSpPr>
          <p:nvPr>
            <p:ph sz="half" idx="2"/>
          </p:nvPr>
        </p:nvSpPr>
        <p:spPr>
          <a:xfrm>
            <a:off x="1005205" y="4782710"/>
            <a:ext cx="8882802" cy="8689175"/>
          </a:xfrm>
        </p:spPr>
        <p:txBody>
          <a:bodyPr/>
          <a:lstStyle>
            <a:lvl1pPr>
              <a:defRPr sz="3957"/>
            </a:lvl1pPr>
            <a:lvl2pPr>
              <a:defRPr sz="3298"/>
            </a:lvl2pPr>
            <a:lvl3pPr>
              <a:defRPr sz="2968"/>
            </a:lvl3pPr>
            <a:lvl4pPr>
              <a:defRPr sz="2638"/>
            </a:lvl4pPr>
            <a:lvl5pPr>
              <a:defRPr sz="2638"/>
            </a:lvl5pPr>
            <a:lvl6pPr>
              <a:defRPr sz="2638"/>
            </a:lvl6pPr>
            <a:lvl7pPr>
              <a:defRPr sz="2638"/>
            </a:lvl7pPr>
            <a:lvl8pPr>
              <a:defRPr sz="2638"/>
            </a:lvl8pPr>
            <a:lvl9pPr>
              <a:defRPr sz="26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212607" y="3375828"/>
            <a:ext cx="8886291" cy="1406885"/>
          </a:xfrm>
        </p:spPr>
        <p:txBody>
          <a:bodyPr anchor="b"/>
          <a:lstStyle>
            <a:lvl1pPr marL="0" indent="0">
              <a:buNone/>
              <a:defRPr sz="3957" b="1"/>
            </a:lvl1pPr>
            <a:lvl2pPr marL="753900" indent="0">
              <a:buNone/>
              <a:defRPr sz="3298" b="1"/>
            </a:lvl2pPr>
            <a:lvl3pPr marL="1507800" indent="0">
              <a:buNone/>
              <a:defRPr sz="2968" b="1"/>
            </a:lvl3pPr>
            <a:lvl4pPr marL="2261700" indent="0">
              <a:buNone/>
              <a:defRPr sz="2638" b="1"/>
            </a:lvl4pPr>
            <a:lvl5pPr marL="3015600" indent="0">
              <a:buNone/>
              <a:defRPr sz="2638" b="1"/>
            </a:lvl5pPr>
            <a:lvl6pPr marL="3769500" indent="0">
              <a:buNone/>
              <a:defRPr sz="2638" b="1"/>
            </a:lvl6pPr>
            <a:lvl7pPr marL="4523400" indent="0">
              <a:buNone/>
              <a:defRPr sz="2638" b="1"/>
            </a:lvl7pPr>
            <a:lvl8pPr marL="5277300" indent="0">
              <a:buNone/>
              <a:defRPr sz="2638" b="1"/>
            </a:lvl8pPr>
            <a:lvl9pPr marL="6031200" indent="0">
              <a:buNone/>
              <a:defRPr sz="2638" b="1"/>
            </a:lvl9pPr>
          </a:lstStyle>
          <a:p>
            <a:pPr lvl="0"/>
            <a:r>
              <a:rPr lang="en-US"/>
              <a:t>Click to edit Master text styles</a:t>
            </a:r>
          </a:p>
        </p:txBody>
      </p:sp>
      <p:sp>
        <p:nvSpPr>
          <p:cNvPr id="6" name="Content Placeholder 5"/>
          <p:cNvSpPr>
            <a:spLocks noGrp="1"/>
          </p:cNvSpPr>
          <p:nvPr>
            <p:ph sz="quarter" idx="4"/>
          </p:nvPr>
        </p:nvSpPr>
        <p:spPr>
          <a:xfrm>
            <a:off x="10212607" y="4782710"/>
            <a:ext cx="8886291" cy="8689175"/>
          </a:xfrm>
        </p:spPr>
        <p:txBody>
          <a:bodyPr/>
          <a:lstStyle>
            <a:lvl1pPr>
              <a:defRPr sz="3957"/>
            </a:lvl1pPr>
            <a:lvl2pPr>
              <a:defRPr sz="3298"/>
            </a:lvl2pPr>
            <a:lvl3pPr>
              <a:defRPr sz="2968"/>
            </a:lvl3pPr>
            <a:lvl4pPr>
              <a:defRPr sz="2638"/>
            </a:lvl4pPr>
            <a:lvl5pPr>
              <a:defRPr sz="2638"/>
            </a:lvl5pPr>
            <a:lvl6pPr>
              <a:defRPr sz="2638"/>
            </a:lvl6pPr>
            <a:lvl7pPr>
              <a:defRPr sz="2638"/>
            </a:lvl7pPr>
            <a:lvl8pPr>
              <a:defRPr sz="2638"/>
            </a:lvl8pPr>
            <a:lvl9pPr>
              <a:defRPr sz="26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D03C59-5B6B-4309-9F62-A981A2D6013C}" type="datetime1">
              <a:rPr lang="en-US" smtClean="0"/>
              <a:t>9/27/2019</a:t>
            </a:fld>
            <a:endParaRPr lang="en-US"/>
          </a:p>
        </p:txBody>
      </p:sp>
      <p:sp>
        <p:nvSpPr>
          <p:cNvPr id="9" name="Slide Number Placeholder 8"/>
          <p:cNvSpPr>
            <a:spLocks noGrp="1"/>
          </p:cNvSpPr>
          <p:nvPr>
            <p:ph type="sldNum" sz="quarter" idx="12"/>
          </p:nvPr>
        </p:nvSpPr>
        <p:spPr>
          <a:xfrm>
            <a:off x="7706572" y="14278312"/>
            <a:ext cx="4690957" cy="802938"/>
          </a:xfrm>
          <a:prstGeom prst="rect">
            <a:avLst/>
          </a:prstGeom>
        </p:spPr>
        <p:txBody>
          <a:bodyPr/>
          <a:lstStyle/>
          <a:p>
            <a:fld id="{9B44124D-C471-46D2-803A-34C78BE64E2A}" type="slidenum">
              <a:rPr lang="en-US" smtClean="0"/>
              <a:t>‹#›</a:t>
            </a:fld>
            <a:endParaRPr lang="en-US"/>
          </a:p>
        </p:txBody>
      </p:sp>
    </p:spTree>
    <p:extLst>
      <p:ext uri="{BB962C8B-B14F-4D97-AF65-F5344CB8AC3E}">
        <p14:creationId xmlns:p14="http://schemas.microsoft.com/office/powerpoint/2010/main" val="3749725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850CB0-EABD-4EEA-A8FA-0C50C872D3D2}" type="datetime1">
              <a:rPr lang="en-US" smtClean="0"/>
              <a:t>9/27/2019</a:t>
            </a:fld>
            <a:endParaRPr lang="en-US"/>
          </a:p>
        </p:txBody>
      </p:sp>
      <p:sp>
        <p:nvSpPr>
          <p:cNvPr id="5" name="Slide Number Placeholder 4"/>
          <p:cNvSpPr>
            <a:spLocks noGrp="1"/>
          </p:cNvSpPr>
          <p:nvPr>
            <p:ph type="sldNum" sz="quarter" idx="12"/>
          </p:nvPr>
        </p:nvSpPr>
        <p:spPr>
          <a:xfrm>
            <a:off x="7706572" y="14147640"/>
            <a:ext cx="4690957" cy="802938"/>
          </a:xfrm>
          <a:prstGeom prst="rect">
            <a:avLst/>
          </a:prstGeom>
        </p:spPr>
        <p:txBody>
          <a:bodyPr/>
          <a:lstStyle/>
          <a:p>
            <a:fld id="{9B44124D-C471-46D2-803A-34C78BE64E2A}" type="slidenum">
              <a:rPr lang="en-US" smtClean="0"/>
              <a:t>‹#›</a:t>
            </a:fld>
            <a:endParaRPr lang="en-US"/>
          </a:p>
        </p:txBody>
      </p:sp>
    </p:spTree>
    <p:extLst>
      <p:ext uri="{BB962C8B-B14F-4D97-AF65-F5344CB8AC3E}">
        <p14:creationId xmlns:p14="http://schemas.microsoft.com/office/powerpoint/2010/main" val="3062344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7613C8-AA71-482F-B064-08A294518BF0}" type="datetime1">
              <a:rPr lang="en-US" smtClean="0"/>
              <a:t>9/27/2019</a:t>
            </a:fld>
            <a:endParaRPr lang="en-US"/>
          </a:p>
        </p:txBody>
      </p:sp>
      <p:sp>
        <p:nvSpPr>
          <p:cNvPr id="4" name="Slide Number Placeholder 3"/>
          <p:cNvSpPr>
            <a:spLocks noGrp="1"/>
          </p:cNvSpPr>
          <p:nvPr>
            <p:ph type="sldNum" sz="quarter" idx="12"/>
          </p:nvPr>
        </p:nvSpPr>
        <p:spPr>
          <a:xfrm>
            <a:off x="7706572" y="14147640"/>
            <a:ext cx="4690957" cy="802938"/>
          </a:xfrm>
          <a:prstGeom prst="rect">
            <a:avLst/>
          </a:prstGeom>
        </p:spPr>
        <p:txBody>
          <a:bodyPr/>
          <a:lstStyle/>
          <a:p>
            <a:fld id="{9B44124D-C471-46D2-803A-34C78BE64E2A}" type="slidenum">
              <a:rPr lang="en-US" smtClean="0"/>
              <a:t>‹#›</a:t>
            </a:fld>
            <a:endParaRPr lang="en-US"/>
          </a:p>
        </p:txBody>
      </p:sp>
    </p:spTree>
    <p:extLst>
      <p:ext uri="{BB962C8B-B14F-4D97-AF65-F5344CB8AC3E}">
        <p14:creationId xmlns:p14="http://schemas.microsoft.com/office/powerpoint/2010/main" val="2932450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5208" y="600456"/>
            <a:ext cx="6614110" cy="2555435"/>
          </a:xfrm>
        </p:spPr>
        <p:txBody>
          <a:bodyPr anchor="b"/>
          <a:lstStyle>
            <a:lvl1pPr algn="l">
              <a:defRPr sz="3298" b="1"/>
            </a:lvl1pPr>
          </a:lstStyle>
          <a:p>
            <a:r>
              <a:rPr lang="en-US"/>
              <a:t>Click to edit Master title style</a:t>
            </a:r>
          </a:p>
        </p:txBody>
      </p:sp>
      <p:sp>
        <p:nvSpPr>
          <p:cNvPr id="3" name="Content Placeholder 2"/>
          <p:cNvSpPr>
            <a:spLocks noGrp="1"/>
          </p:cNvSpPr>
          <p:nvPr>
            <p:ph idx="1"/>
          </p:nvPr>
        </p:nvSpPr>
        <p:spPr>
          <a:xfrm>
            <a:off x="7860145" y="600460"/>
            <a:ext cx="11238750" cy="12871430"/>
          </a:xfrm>
        </p:spPr>
        <p:txBody>
          <a:bodyPr/>
          <a:lstStyle>
            <a:lvl1pPr>
              <a:defRPr sz="5277"/>
            </a:lvl1pPr>
            <a:lvl2pPr>
              <a:defRPr sz="4617"/>
            </a:lvl2pPr>
            <a:lvl3pPr>
              <a:defRPr sz="3957"/>
            </a:lvl3pPr>
            <a:lvl4pPr>
              <a:defRPr sz="3298"/>
            </a:lvl4pPr>
            <a:lvl5pPr>
              <a:defRPr sz="3298"/>
            </a:lvl5pPr>
            <a:lvl6pPr>
              <a:defRPr sz="3298"/>
            </a:lvl6pPr>
            <a:lvl7pPr>
              <a:defRPr sz="3298"/>
            </a:lvl7pPr>
            <a:lvl8pPr>
              <a:defRPr sz="3298"/>
            </a:lvl8pPr>
            <a:lvl9pPr>
              <a:defRPr sz="32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5208" y="3155896"/>
            <a:ext cx="6614110" cy="10315994"/>
          </a:xfrm>
        </p:spPr>
        <p:txBody>
          <a:bodyPr/>
          <a:lstStyle>
            <a:lvl1pPr marL="0" indent="0">
              <a:buNone/>
              <a:defRPr sz="2309"/>
            </a:lvl1pPr>
            <a:lvl2pPr marL="753900" indent="0">
              <a:buNone/>
              <a:defRPr sz="1979"/>
            </a:lvl2pPr>
            <a:lvl3pPr marL="1507800" indent="0">
              <a:buNone/>
              <a:defRPr sz="1649"/>
            </a:lvl3pPr>
            <a:lvl4pPr marL="2261700" indent="0">
              <a:buNone/>
              <a:defRPr sz="1484"/>
            </a:lvl4pPr>
            <a:lvl5pPr marL="3015600" indent="0">
              <a:buNone/>
              <a:defRPr sz="1484"/>
            </a:lvl5pPr>
            <a:lvl6pPr marL="3769500" indent="0">
              <a:buNone/>
              <a:defRPr sz="1484"/>
            </a:lvl6pPr>
            <a:lvl7pPr marL="4523400" indent="0">
              <a:buNone/>
              <a:defRPr sz="1484"/>
            </a:lvl7pPr>
            <a:lvl8pPr marL="5277300" indent="0">
              <a:buNone/>
              <a:defRPr sz="1484"/>
            </a:lvl8pPr>
            <a:lvl9pPr marL="6031200" indent="0">
              <a:buNone/>
              <a:defRPr sz="1484"/>
            </a:lvl9pPr>
          </a:lstStyle>
          <a:p>
            <a:pPr lvl="0"/>
            <a:r>
              <a:rPr lang="en-US"/>
              <a:t>Click to edit Master text styles</a:t>
            </a:r>
          </a:p>
        </p:txBody>
      </p:sp>
      <p:sp>
        <p:nvSpPr>
          <p:cNvPr id="5" name="Date Placeholder 4"/>
          <p:cNvSpPr>
            <a:spLocks noGrp="1"/>
          </p:cNvSpPr>
          <p:nvPr>
            <p:ph type="dt" sz="half" idx="10"/>
          </p:nvPr>
        </p:nvSpPr>
        <p:spPr/>
        <p:txBody>
          <a:bodyPr/>
          <a:lstStyle/>
          <a:p>
            <a:fld id="{672165E1-6F2C-45B7-BE88-CC454BFA28C2}" type="datetime1">
              <a:rPr lang="en-US" smtClean="0"/>
              <a:t>9/27/2019</a:t>
            </a:fld>
            <a:endParaRPr lang="en-US"/>
          </a:p>
        </p:txBody>
      </p:sp>
      <p:sp>
        <p:nvSpPr>
          <p:cNvPr id="7" name="Slide Number Placeholder 6"/>
          <p:cNvSpPr>
            <a:spLocks noGrp="1"/>
          </p:cNvSpPr>
          <p:nvPr>
            <p:ph type="sldNum" sz="quarter" idx="12"/>
          </p:nvPr>
        </p:nvSpPr>
        <p:spPr>
          <a:xfrm>
            <a:off x="7706572" y="14238166"/>
            <a:ext cx="4690957" cy="883230"/>
          </a:xfrm>
          <a:prstGeom prst="rect">
            <a:avLst/>
          </a:prstGeom>
        </p:spPr>
        <p:txBody>
          <a:bodyPr/>
          <a:lstStyle/>
          <a:p>
            <a:fld id="{9B44124D-C471-46D2-803A-34C78BE64E2A}" type="slidenum">
              <a:rPr lang="en-US" smtClean="0"/>
              <a:t>‹#›</a:t>
            </a:fld>
            <a:endParaRPr lang="en-US"/>
          </a:p>
        </p:txBody>
      </p:sp>
    </p:spTree>
    <p:extLst>
      <p:ext uri="{BB962C8B-B14F-4D97-AF65-F5344CB8AC3E}">
        <p14:creationId xmlns:p14="http://schemas.microsoft.com/office/powerpoint/2010/main" val="1733945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40544" y="10556875"/>
            <a:ext cx="12062460" cy="1246300"/>
          </a:xfrm>
        </p:spPr>
        <p:txBody>
          <a:bodyPr anchor="b"/>
          <a:lstStyle>
            <a:lvl1pPr algn="l">
              <a:defRPr sz="3298" b="1"/>
            </a:lvl1pPr>
          </a:lstStyle>
          <a:p>
            <a:r>
              <a:rPr lang="en-US"/>
              <a:t>Click to edit Master title style</a:t>
            </a:r>
          </a:p>
        </p:txBody>
      </p:sp>
      <p:sp>
        <p:nvSpPr>
          <p:cNvPr id="3" name="Picture Placeholder 2"/>
          <p:cNvSpPr>
            <a:spLocks noGrp="1"/>
          </p:cNvSpPr>
          <p:nvPr>
            <p:ph type="pic" idx="1"/>
          </p:nvPr>
        </p:nvSpPr>
        <p:spPr>
          <a:xfrm>
            <a:off x="3940544" y="1347537"/>
            <a:ext cx="12062460" cy="9048750"/>
          </a:xfrm>
        </p:spPr>
        <p:txBody>
          <a:bodyPr/>
          <a:lstStyle>
            <a:lvl1pPr marL="0" indent="0">
              <a:buNone/>
              <a:defRPr sz="5277"/>
            </a:lvl1pPr>
            <a:lvl2pPr marL="753900" indent="0">
              <a:buNone/>
              <a:defRPr sz="4617"/>
            </a:lvl2pPr>
            <a:lvl3pPr marL="1507800" indent="0">
              <a:buNone/>
              <a:defRPr sz="3957"/>
            </a:lvl3pPr>
            <a:lvl4pPr marL="2261700" indent="0">
              <a:buNone/>
              <a:defRPr sz="3298"/>
            </a:lvl4pPr>
            <a:lvl5pPr marL="3015600" indent="0">
              <a:buNone/>
              <a:defRPr sz="3298"/>
            </a:lvl5pPr>
            <a:lvl6pPr marL="3769500" indent="0">
              <a:buNone/>
              <a:defRPr sz="3298"/>
            </a:lvl6pPr>
            <a:lvl7pPr marL="4523400" indent="0">
              <a:buNone/>
              <a:defRPr sz="3298"/>
            </a:lvl7pPr>
            <a:lvl8pPr marL="5277300" indent="0">
              <a:buNone/>
              <a:defRPr sz="3298"/>
            </a:lvl8pPr>
            <a:lvl9pPr marL="6031200" indent="0">
              <a:buNone/>
              <a:defRPr sz="3298"/>
            </a:lvl9pPr>
          </a:lstStyle>
          <a:p>
            <a:endParaRPr lang="en-US"/>
          </a:p>
        </p:txBody>
      </p:sp>
      <p:sp>
        <p:nvSpPr>
          <p:cNvPr id="4" name="Text Placeholder 3"/>
          <p:cNvSpPr>
            <a:spLocks noGrp="1"/>
          </p:cNvSpPr>
          <p:nvPr>
            <p:ph type="body" sz="half" idx="2"/>
          </p:nvPr>
        </p:nvSpPr>
        <p:spPr>
          <a:xfrm>
            <a:off x="3940544" y="11803174"/>
            <a:ext cx="12062460" cy="1769953"/>
          </a:xfrm>
        </p:spPr>
        <p:txBody>
          <a:bodyPr/>
          <a:lstStyle>
            <a:lvl1pPr marL="0" indent="0">
              <a:buNone/>
              <a:defRPr sz="2309"/>
            </a:lvl1pPr>
            <a:lvl2pPr marL="753900" indent="0">
              <a:buNone/>
              <a:defRPr sz="1979"/>
            </a:lvl2pPr>
            <a:lvl3pPr marL="1507800" indent="0">
              <a:buNone/>
              <a:defRPr sz="1649"/>
            </a:lvl3pPr>
            <a:lvl4pPr marL="2261700" indent="0">
              <a:buNone/>
              <a:defRPr sz="1484"/>
            </a:lvl4pPr>
            <a:lvl5pPr marL="3015600" indent="0">
              <a:buNone/>
              <a:defRPr sz="1484"/>
            </a:lvl5pPr>
            <a:lvl6pPr marL="3769500" indent="0">
              <a:buNone/>
              <a:defRPr sz="1484"/>
            </a:lvl6pPr>
            <a:lvl7pPr marL="4523400" indent="0">
              <a:buNone/>
              <a:defRPr sz="1484"/>
            </a:lvl7pPr>
            <a:lvl8pPr marL="5277300" indent="0">
              <a:buNone/>
              <a:defRPr sz="1484"/>
            </a:lvl8pPr>
            <a:lvl9pPr marL="6031200" indent="0">
              <a:buNone/>
              <a:defRPr sz="1484"/>
            </a:lvl9pPr>
          </a:lstStyle>
          <a:p>
            <a:pPr lvl="0"/>
            <a:r>
              <a:rPr lang="en-US"/>
              <a:t>Click to edit Master text styles</a:t>
            </a:r>
          </a:p>
        </p:txBody>
      </p:sp>
      <p:sp>
        <p:nvSpPr>
          <p:cNvPr id="5" name="Date Placeholder 4"/>
          <p:cNvSpPr>
            <a:spLocks noGrp="1"/>
          </p:cNvSpPr>
          <p:nvPr>
            <p:ph type="dt" sz="half" idx="10"/>
          </p:nvPr>
        </p:nvSpPr>
        <p:spPr/>
        <p:txBody>
          <a:bodyPr/>
          <a:lstStyle/>
          <a:p>
            <a:fld id="{40341B5F-F1C4-4C31-BF9F-5694499080F6}" type="datetime1">
              <a:rPr lang="en-US" smtClean="0"/>
              <a:t>9/27/2019</a:t>
            </a:fld>
            <a:endParaRPr lang="en-US"/>
          </a:p>
        </p:txBody>
      </p:sp>
      <p:sp>
        <p:nvSpPr>
          <p:cNvPr id="6" name="Footer Placeholder 5"/>
          <p:cNvSpPr>
            <a:spLocks noGrp="1"/>
          </p:cNvSpPr>
          <p:nvPr>
            <p:ph type="ftr" sz="quarter" idx="11"/>
          </p:nvPr>
        </p:nvSpPr>
        <p:spPr>
          <a:xfrm>
            <a:off x="6868901" y="13978086"/>
            <a:ext cx="6366298" cy="802938"/>
          </a:xfrm>
          <a:prstGeom prst="rect">
            <a:avLst/>
          </a:prstGeom>
        </p:spPr>
        <p:txBody>
          <a:bodyPr/>
          <a:lstStyle/>
          <a:p>
            <a:endParaRPr lang="en-US"/>
          </a:p>
        </p:txBody>
      </p:sp>
      <p:sp>
        <p:nvSpPr>
          <p:cNvPr id="7" name="Slide Number Placeholder 6"/>
          <p:cNvSpPr>
            <a:spLocks noGrp="1"/>
          </p:cNvSpPr>
          <p:nvPr>
            <p:ph type="sldNum" sz="quarter" idx="12"/>
          </p:nvPr>
        </p:nvSpPr>
        <p:spPr>
          <a:xfrm>
            <a:off x="14407938" y="13978086"/>
            <a:ext cx="4690957" cy="802938"/>
          </a:xfrm>
          <a:prstGeom prst="rect">
            <a:avLst/>
          </a:prstGeom>
        </p:spPr>
        <p:txBody>
          <a:bodyPr/>
          <a:lstStyle/>
          <a:p>
            <a:fld id="{9B44124D-C471-46D2-803A-34C78BE64E2A}" type="slidenum">
              <a:rPr lang="en-US" smtClean="0"/>
              <a:t>‹#›</a:t>
            </a:fld>
            <a:endParaRPr lang="en-US"/>
          </a:p>
        </p:txBody>
      </p:sp>
    </p:spTree>
    <p:extLst>
      <p:ext uri="{BB962C8B-B14F-4D97-AF65-F5344CB8AC3E}">
        <p14:creationId xmlns:p14="http://schemas.microsoft.com/office/powerpoint/2010/main" val="1983142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D75509-841D-4DC4-846A-1FEC8C50725E}" type="datetime1">
              <a:rPr lang="en-US" smtClean="0"/>
              <a:t>9/27/2019</a:t>
            </a:fld>
            <a:endParaRPr lang="en-US"/>
          </a:p>
        </p:txBody>
      </p:sp>
      <p:sp>
        <p:nvSpPr>
          <p:cNvPr id="5" name="Footer Placeholder 4"/>
          <p:cNvSpPr>
            <a:spLocks noGrp="1"/>
          </p:cNvSpPr>
          <p:nvPr>
            <p:ph type="ftr" sz="quarter" idx="11"/>
          </p:nvPr>
        </p:nvSpPr>
        <p:spPr>
          <a:xfrm>
            <a:off x="6868901" y="13978086"/>
            <a:ext cx="6366298" cy="802938"/>
          </a:xfrm>
          <a:prstGeom prst="rect">
            <a:avLst/>
          </a:prstGeom>
        </p:spPr>
        <p:txBody>
          <a:bodyPr/>
          <a:lstStyle/>
          <a:p>
            <a:endParaRPr lang="en-US"/>
          </a:p>
        </p:txBody>
      </p:sp>
      <p:sp>
        <p:nvSpPr>
          <p:cNvPr id="6" name="Slide Number Placeholder 5"/>
          <p:cNvSpPr>
            <a:spLocks noGrp="1"/>
          </p:cNvSpPr>
          <p:nvPr>
            <p:ph type="sldNum" sz="quarter" idx="12"/>
          </p:nvPr>
        </p:nvSpPr>
        <p:spPr>
          <a:xfrm>
            <a:off x="14407938" y="13978086"/>
            <a:ext cx="4690957" cy="802938"/>
          </a:xfrm>
          <a:prstGeom prst="rect">
            <a:avLst/>
          </a:prstGeom>
        </p:spPr>
        <p:txBody>
          <a:bodyPr/>
          <a:lstStyle/>
          <a:p>
            <a:fld id="{9B44124D-C471-46D2-803A-34C78BE64E2A}" type="slidenum">
              <a:rPr lang="en-US" smtClean="0"/>
              <a:t>‹#›</a:t>
            </a:fld>
            <a:endParaRPr lang="en-US"/>
          </a:p>
        </p:txBody>
      </p:sp>
    </p:spTree>
    <p:extLst>
      <p:ext uri="{BB962C8B-B14F-4D97-AF65-F5344CB8AC3E}">
        <p14:creationId xmlns:p14="http://schemas.microsoft.com/office/powerpoint/2010/main" val="2376102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575472" y="603951"/>
            <a:ext cx="4523423" cy="128679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205" y="603951"/>
            <a:ext cx="13235199" cy="128679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5C419F-4DAD-4BA5-A539-F568B3370C6F}" type="datetime1">
              <a:rPr lang="en-US" smtClean="0"/>
              <a:t>9/27/2019</a:t>
            </a:fld>
            <a:endParaRPr lang="en-US"/>
          </a:p>
        </p:txBody>
      </p:sp>
      <p:sp>
        <p:nvSpPr>
          <p:cNvPr id="5" name="Footer Placeholder 4"/>
          <p:cNvSpPr>
            <a:spLocks noGrp="1"/>
          </p:cNvSpPr>
          <p:nvPr>
            <p:ph type="ftr" sz="quarter" idx="11"/>
          </p:nvPr>
        </p:nvSpPr>
        <p:spPr>
          <a:xfrm>
            <a:off x="6868901" y="13978086"/>
            <a:ext cx="6366298" cy="802938"/>
          </a:xfrm>
          <a:prstGeom prst="rect">
            <a:avLst/>
          </a:prstGeom>
        </p:spPr>
        <p:txBody>
          <a:bodyPr/>
          <a:lstStyle/>
          <a:p>
            <a:endParaRPr lang="en-US"/>
          </a:p>
        </p:txBody>
      </p:sp>
      <p:sp>
        <p:nvSpPr>
          <p:cNvPr id="6" name="Slide Number Placeholder 5"/>
          <p:cNvSpPr>
            <a:spLocks noGrp="1"/>
          </p:cNvSpPr>
          <p:nvPr>
            <p:ph type="sldNum" sz="quarter" idx="12"/>
          </p:nvPr>
        </p:nvSpPr>
        <p:spPr>
          <a:xfrm>
            <a:off x="14407938" y="13978086"/>
            <a:ext cx="4690957" cy="802938"/>
          </a:xfrm>
          <a:prstGeom prst="rect">
            <a:avLst/>
          </a:prstGeom>
        </p:spPr>
        <p:txBody>
          <a:bodyPr/>
          <a:lstStyle/>
          <a:p>
            <a:fld id="{9B44124D-C471-46D2-803A-34C78BE64E2A}" type="slidenum">
              <a:rPr lang="en-US" smtClean="0"/>
              <a:t>‹#›</a:t>
            </a:fld>
            <a:endParaRPr lang="en-US"/>
          </a:p>
        </p:txBody>
      </p:sp>
    </p:spTree>
    <p:extLst>
      <p:ext uri="{BB962C8B-B14F-4D97-AF65-F5344CB8AC3E}">
        <p14:creationId xmlns:p14="http://schemas.microsoft.com/office/powerpoint/2010/main" val="342030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850" b="1" i="0">
                <a:solidFill>
                  <a:srgbClr val="943735"/>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44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20104098" cy="13402732"/>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771835" y="336743"/>
            <a:ext cx="8399073" cy="1516354"/>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850" b="1" i="0">
                <a:solidFill>
                  <a:srgbClr val="943735"/>
                </a:solidFill>
                <a:latin typeface="Calibri"/>
                <a:cs typeface="Calibri"/>
              </a:defRPr>
            </a:lvl1pPr>
          </a:lstStyle>
          <a:p>
            <a:endParaRPr/>
          </a:p>
        </p:txBody>
      </p:sp>
      <p:sp>
        <p:nvSpPr>
          <p:cNvPr id="3" name="Holder 3"/>
          <p:cNvSpPr>
            <a:spLocks noGrp="1"/>
          </p:cNvSpPr>
          <p:nvPr>
            <p:ph sz="half" idx="2"/>
          </p:nvPr>
        </p:nvSpPr>
        <p:spPr>
          <a:xfrm>
            <a:off x="1005205" y="3083115"/>
            <a:ext cx="8745284" cy="884720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3083115"/>
            <a:ext cx="8745284" cy="884720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850" b="1" i="0">
                <a:solidFill>
                  <a:srgbClr val="943735"/>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07808" y="4684964"/>
            <a:ext cx="17088485" cy="3232695"/>
          </a:xfrm>
        </p:spPr>
        <p:txBody>
          <a:bodyPr/>
          <a:lstStyle/>
          <a:p>
            <a:r>
              <a:rPr lang="en-US"/>
              <a:t>Click to edit Master title style</a:t>
            </a:r>
          </a:p>
        </p:txBody>
      </p:sp>
      <p:sp>
        <p:nvSpPr>
          <p:cNvPr id="3" name="Subtitle 2"/>
          <p:cNvSpPr>
            <a:spLocks noGrp="1"/>
          </p:cNvSpPr>
          <p:nvPr>
            <p:ph type="subTitle" idx="1"/>
          </p:nvPr>
        </p:nvSpPr>
        <p:spPr>
          <a:xfrm>
            <a:off x="3015615" y="8546042"/>
            <a:ext cx="14072870" cy="3854097"/>
          </a:xfrm>
        </p:spPr>
        <p:txBody>
          <a:bodyPr/>
          <a:lstStyle>
            <a:lvl1pPr marL="0" indent="0" algn="ctr">
              <a:buNone/>
              <a:defRPr>
                <a:solidFill>
                  <a:schemeClr val="tx1">
                    <a:tint val="75000"/>
                  </a:schemeClr>
                </a:solidFill>
              </a:defRPr>
            </a:lvl1pPr>
            <a:lvl2pPr marL="753900" indent="0" algn="ctr">
              <a:buNone/>
              <a:defRPr>
                <a:solidFill>
                  <a:schemeClr val="tx1">
                    <a:tint val="75000"/>
                  </a:schemeClr>
                </a:solidFill>
              </a:defRPr>
            </a:lvl2pPr>
            <a:lvl3pPr marL="1507800" indent="0" algn="ctr">
              <a:buNone/>
              <a:defRPr>
                <a:solidFill>
                  <a:schemeClr val="tx1">
                    <a:tint val="75000"/>
                  </a:schemeClr>
                </a:solidFill>
              </a:defRPr>
            </a:lvl3pPr>
            <a:lvl4pPr marL="2261700" indent="0" algn="ctr">
              <a:buNone/>
              <a:defRPr>
                <a:solidFill>
                  <a:schemeClr val="tx1">
                    <a:tint val="75000"/>
                  </a:schemeClr>
                </a:solidFill>
              </a:defRPr>
            </a:lvl4pPr>
            <a:lvl5pPr marL="3015600" indent="0" algn="ctr">
              <a:buNone/>
              <a:defRPr>
                <a:solidFill>
                  <a:schemeClr val="tx1">
                    <a:tint val="75000"/>
                  </a:schemeClr>
                </a:solidFill>
              </a:defRPr>
            </a:lvl5pPr>
            <a:lvl6pPr marL="3769500" indent="0" algn="ctr">
              <a:buNone/>
              <a:defRPr>
                <a:solidFill>
                  <a:schemeClr val="tx1">
                    <a:tint val="75000"/>
                  </a:schemeClr>
                </a:solidFill>
              </a:defRPr>
            </a:lvl6pPr>
            <a:lvl7pPr marL="4523400" indent="0" algn="ctr">
              <a:buNone/>
              <a:defRPr>
                <a:solidFill>
                  <a:schemeClr val="tx1">
                    <a:tint val="75000"/>
                  </a:schemeClr>
                </a:solidFill>
              </a:defRPr>
            </a:lvl7pPr>
            <a:lvl8pPr marL="5277300" indent="0" algn="ctr">
              <a:buNone/>
              <a:defRPr>
                <a:solidFill>
                  <a:schemeClr val="tx1">
                    <a:tint val="75000"/>
                  </a:schemeClr>
                </a:solidFill>
              </a:defRPr>
            </a:lvl8pPr>
            <a:lvl9pPr marL="6031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89FF41-48FE-4F4D-A00C-027D51CABFB7}" type="datetime1">
              <a:rPr lang="en-US" smtClean="0"/>
              <a:t>9/27/2019</a:t>
            </a:fld>
            <a:endParaRPr lang="en-US"/>
          </a:p>
        </p:txBody>
      </p:sp>
    </p:spTree>
    <p:extLst>
      <p:ext uri="{BB962C8B-B14F-4D97-AF65-F5344CB8AC3E}">
        <p14:creationId xmlns:p14="http://schemas.microsoft.com/office/powerpoint/2010/main" val="254546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808" y="4684964"/>
            <a:ext cx="17088485" cy="3232695"/>
          </a:xfrm>
        </p:spPr>
        <p:txBody>
          <a:bodyPr/>
          <a:lstStyle/>
          <a:p>
            <a:r>
              <a:rPr lang="en-US"/>
              <a:t>Click to edit Master title style</a:t>
            </a:r>
          </a:p>
        </p:txBody>
      </p:sp>
      <p:sp>
        <p:nvSpPr>
          <p:cNvPr id="3" name="Subtitle 2"/>
          <p:cNvSpPr>
            <a:spLocks noGrp="1"/>
          </p:cNvSpPr>
          <p:nvPr>
            <p:ph type="subTitle" idx="1"/>
          </p:nvPr>
        </p:nvSpPr>
        <p:spPr>
          <a:xfrm>
            <a:off x="3015615" y="8546042"/>
            <a:ext cx="14072870" cy="3854097"/>
          </a:xfrm>
        </p:spPr>
        <p:txBody>
          <a:bodyPr/>
          <a:lstStyle>
            <a:lvl1pPr marL="0" indent="0" algn="ctr">
              <a:buNone/>
              <a:defRPr>
                <a:solidFill>
                  <a:schemeClr val="tx1">
                    <a:tint val="75000"/>
                  </a:schemeClr>
                </a:solidFill>
              </a:defRPr>
            </a:lvl1pPr>
            <a:lvl2pPr marL="753900" indent="0" algn="ctr">
              <a:buNone/>
              <a:defRPr>
                <a:solidFill>
                  <a:schemeClr val="tx1">
                    <a:tint val="75000"/>
                  </a:schemeClr>
                </a:solidFill>
              </a:defRPr>
            </a:lvl2pPr>
            <a:lvl3pPr marL="1507800" indent="0" algn="ctr">
              <a:buNone/>
              <a:defRPr>
                <a:solidFill>
                  <a:schemeClr val="tx1">
                    <a:tint val="75000"/>
                  </a:schemeClr>
                </a:solidFill>
              </a:defRPr>
            </a:lvl3pPr>
            <a:lvl4pPr marL="2261700" indent="0" algn="ctr">
              <a:buNone/>
              <a:defRPr>
                <a:solidFill>
                  <a:schemeClr val="tx1">
                    <a:tint val="75000"/>
                  </a:schemeClr>
                </a:solidFill>
              </a:defRPr>
            </a:lvl4pPr>
            <a:lvl5pPr marL="3015600" indent="0" algn="ctr">
              <a:buNone/>
              <a:defRPr>
                <a:solidFill>
                  <a:schemeClr val="tx1">
                    <a:tint val="75000"/>
                  </a:schemeClr>
                </a:solidFill>
              </a:defRPr>
            </a:lvl5pPr>
            <a:lvl6pPr marL="3769500" indent="0" algn="ctr">
              <a:buNone/>
              <a:defRPr>
                <a:solidFill>
                  <a:schemeClr val="tx1">
                    <a:tint val="75000"/>
                  </a:schemeClr>
                </a:solidFill>
              </a:defRPr>
            </a:lvl6pPr>
            <a:lvl7pPr marL="4523400" indent="0" algn="ctr">
              <a:buNone/>
              <a:defRPr>
                <a:solidFill>
                  <a:schemeClr val="tx1">
                    <a:tint val="75000"/>
                  </a:schemeClr>
                </a:solidFill>
              </a:defRPr>
            </a:lvl7pPr>
            <a:lvl8pPr marL="5277300" indent="0" algn="ctr">
              <a:buNone/>
              <a:defRPr>
                <a:solidFill>
                  <a:schemeClr val="tx1">
                    <a:tint val="75000"/>
                  </a:schemeClr>
                </a:solidFill>
              </a:defRPr>
            </a:lvl8pPr>
            <a:lvl9pPr marL="6031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806921-B6D7-4CB3-9C9F-28E407EC3F11}" type="datetime1">
              <a:rPr lang="en-US" smtClean="0"/>
              <a:t>9/27/2019</a:t>
            </a:fld>
            <a:endParaRPr lang="en-US"/>
          </a:p>
        </p:txBody>
      </p:sp>
      <p:sp>
        <p:nvSpPr>
          <p:cNvPr id="6" name="Slide Number Placeholder 5"/>
          <p:cNvSpPr>
            <a:spLocks noGrp="1"/>
          </p:cNvSpPr>
          <p:nvPr>
            <p:ph type="sldNum" sz="quarter" idx="12"/>
          </p:nvPr>
        </p:nvSpPr>
        <p:spPr>
          <a:xfrm>
            <a:off x="9381914" y="14217219"/>
            <a:ext cx="1340273" cy="883230"/>
          </a:xfrm>
          <a:prstGeom prst="rect">
            <a:avLst/>
          </a:prstGeom>
        </p:spPr>
        <p:txBody>
          <a:bodyPr/>
          <a:lstStyle>
            <a:lvl1pPr algn="ctr">
              <a:defRPr>
                <a:solidFill>
                  <a:schemeClr val="bg1"/>
                </a:solidFill>
              </a:defRPr>
            </a:lvl1pPr>
          </a:lstStyle>
          <a:p>
            <a:fld id="{9B44124D-C471-46D2-803A-34C78BE64E2A}" type="slidenum">
              <a:rPr lang="en-US" smtClean="0"/>
              <a:pPr/>
              <a:t>‹#›</a:t>
            </a:fld>
            <a:endParaRPr lang="en-US"/>
          </a:p>
        </p:txBody>
      </p:sp>
    </p:spTree>
    <p:extLst>
      <p:ext uri="{BB962C8B-B14F-4D97-AF65-F5344CB8AC3E}">
        <p14:creationId xmlns:p14="http://schemas.microsoft.com/office/powerpoint/2010/main" val="1270294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EDF166-1B69-4EC9-9299-E323B601D26B}" type="datetime1">
              <a:rPr lang="en-US" smtClean="0"/>
              <a:t>9/27/2019</a:t>
            </a:fld>
            <a:endParaRPr lang="en-US"/>
          </a:p>
        </p:txBody>
      </p:sp>
      <p:sp>
        <p:nvSpPr>
          <p:cNvPr id="6" name="Slide Number Placeholder 5"/>
          <p:cNvSpPr>
            <a:spLocks noGrp="1"/>
          </p:cNvSpPr>
          <p:nvPr>
            <p:ph type="sldNum" sz="quarter" idx="12"/>
          </p:nvPr>
        </p:nvSpPr>
        <p:spPr>
          <a:xfrm>
            <a:off x="7706572" y="14267200"/>
            <a:ext cx="4690957" cy="802938"/>
          </a:xfrm>
          <a:prstGeom prst="rect">
            <a:avLst/>
          </a:prstGeom>
        </p:spPr>
        <p:txBody>
          <a:bodyPr/>
          <a:lstStyle/>
          <a:p>
            <a:fld id="{9B44124D-C471-46D2-803A-34C78BE64E2A}" type="slidenum">
              <a:rPr lang="en-US" smtClean="0"/>
              <a:t>‹#›</a:t>
            </a:fld>
            <a:endParaRPr lang="en-US"/>
          </a:p>
        </p:txBody>
      </p:sp>
    </p:spTree>
    <p:extLst>
      <p:ext uri="{BB962C8B-B14F-4D97-AF65-F5344CB8AC3E}">
        <p14:creationId xmlns:p14="http://schemas.microsoft.com/office/powerpoint/2010/main" val="2795306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88085" y="9691103"/>
            <a:ext cx="17088485" cy="2995303"/>
          </a:xfrm>
        </p:spPr>
        <p:txBody>
          <a:bodyPr anchor="t"/>
          <a:lstStyle>
            <a:lvl1pPr algn="l">
              <a:defRPr sz="6596" b="1" cap="all"/>
            </a:lvl1pPr>
          </a:lstStyle>
          <a:p>
            <a:r>
              <a:rPr lang="en-US"/>
              <a:t>Click to edit Master title style</a:t>
            </a:r>
          </a:p>
        </p:txBody>
      </p:sp>
      <p:sp>
        <p:nvSpPr>
          <p:cNvPr id="3" name="Text Placeholder 2"/>
          <p:cNvSpPr>
            <a:spLocks noGrp="1"/>
          </p:cNvSpPr>
          <p:nvPr>
            <p:ph type="body" idx="1"/>
          </p:nvPr>
        </p:nvSpPr>
        <p:spPr>
          <a:xfrm>
            <a:off x="1588085" y="6392078"/>
            <a:ext cx="17088485" cy="3299022"/>
          </a:xfrm>
        </p:spPr>
        <p:txBody>
          <a:bodyPr anchor="b"/>
          <a:lstStyle>
            <a:lvl1pPr marL="0" indent="0">
              <a:buNone/>
              <a:defRPr sz="3298">
                <a:solidFill>
                  <a:schemeClr val="tx1">
                    <a:tint val="75000"/>
                  </a:schemeClr>
                </a:solidFill>
              </a:defRPr>
            </a:lvl1pPr>
            <a:lvl2pPr marL="753900" indent="0">
              <a:buNone/>
              <a:defRPr sz="2968">
                <a:solidFill>
                  <a:schemeClr val="tx1">
                    <a:tint val="75000"/>
                  </a:schemeClr>
                </a:solidFill>
              </a:defRPr>
            </a:lvl2pPr>
            <a:lvl3pPr marL="1507800" indent="0">
              <a:buNone/>
              <a:defRPr sz="2638">
                <a:solidFill>
                  <a:schemeClr val="tx1">
                    <a:tint val="75000"/>
                  </a:schemeClr>
                </a:solidFill>
              </a:defRPr>
            </a:lvl3pPr>
            <a:lvl4pPr marL="2261700" indent="0">
              <a:buNone/>
              <a:defRPr sz="2309">
                <a:solidFill>
                  <a:schemeClr val="tx1">
                    <a:tint val="75000"/>
                  </a:schemeClr>
                </a:solidFill>
              </a:defRPr>
            </a:lvl4pPr>
            <a:lvl5pPr marL="3015600" indent="0">
              <a:buNone/>
              <a:defRPr sz="2309">
                <a:solidFill>
                  <a:schemeClr val="tx1">
                    <a:tint val="75000"/>
                  </a:schemeClr>
                </a:solidFill>
              </a:defRPr>
            </a:lvl5pPr>
            <a:lvl6pPr marL="3769500" indent="0">
              <a:buNone/>
              <a:defRPr sz="2309">
                <a:solidFill>
                  <a:schemeClr val="tx1">
                    <a:tint val="75000"/>
                  </a:schemeClr>
                </a:solidFill>
              </a:defRPr>
            </a:lvl6pPr>
            <a:lvl7pPr marL="4523400" indent="0">
              <a:buNone/>
              <a:defRPr sz="2309">
                <a:solidFill>
                  <a:schemeClr val="tx1">
                    <a:tint val="75000"/>
                  </a:schemeClr>
                </a:solidFill>
              </a:defRPr>
            </a:lvl7pPr>
            <a:lvl8pPr marL="5277300" indent="0">
              <a:buNone/>
              <a:defRPr sz="2309">
                <a:solidFill>
                  <a:schemeClr val="tx1">
                    <a:tint val="75000"/>
                  </a:schemeClr>
                </a:solidFill>
              </a:defRPr>
            </a:lvl8pPr>
            <a:lvl9pPr marL="6031200" indent="0">
              <a:buNone/>
              <a:defRPr sz="230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252FC6-4306-46A2-A883-5D1BDCEC7FD7}" type="datetime1">
              <a:rPr lang="en-US" smtClean="0"/>
              <a:t>9/27/2019</a:t>
            </a:fld>
            <a:endParaRPr lang="en-US"/>
          </a:p>
        </p:txBody>
      </p:sp>
      <p:sp>
        <p:nvSpPr>
          <p:cNvPr id="7" name="Slide Number Placeholder 5">
            <a:extLst>
              <a:ext uri="{FF2B5EF4-FFF2-40B4-BE49-F238E27FC236}">
                <a16:creationId xmlns:a16="http://schemas.microsoft.com/office/drawing/2014/main" id="{001CDFD1-41DF-4842-A0D6-1459BB803395}"/>
              </a:ext>
            </a:extLst>
          </p:cNvPr>
          <p:cNvSpPr>
            <a:spLocks noGrp="1"/>
          </p:cNvSpPr>
          <p:nvPr>
            <p:ph type="sldNum" sz="quarter" idx="12"/>
          </p:nvPr>
        </p:nvSpPr>
        <p:spPr>
          <a:xfrm>
            <a:off x="9462191" y="14198020"/>
            <a:ext cx="1340273" cy="883230"/>
          </a:xfrm>
          <a:prstGeom prst="rect">
            <a:avLst/>
          </a:prstGeom>
        </p:spPr>
        <p:txBody>
          <a:bodyPr/>
          <a:lstStyle>
            <a:lvl1pPr algn="ctr">
              <a:defRPr>
                <a:solidFill>
                  <a:schemeClr val="bg1"/>
                </a:solidFill>
              </a:defRPr>
            </a:lvl1pPr>
          </a:lstStyle>
          <a:p>
            <a:fld id="{9B44124D-C471-46D2-803A-34C78BE64E2A}" type="slidenum">
              <a:rPr lang="en-US" smtClean="0"/>
              <a:pPr/>
              <a:t>‹#›</a:t>
            </a:fld>
            <a:endParaRPr lang="en-US"/>
          </a:p>
        </p:txBody>
      </p:sp>
    </p:spTree>
    <p:extLst>
      <p:ext uri="{BB962C8B-B14F-4D97-AF65-F5344CB8AC3E}">
        <p14:creationId xmlns:p14="http://schemas.microsoft.com/office/powerpoint/2010/main" val="1970443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
            <a:ext cx="20104100" cy="15078073"/>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3125977" y="172101"/>
            <a:ext cx="13852145" cy="2119630"/>
          </a:xfrm>
          <a:prstGeom prst="rect">
            <a:avLst/>
          </a:prstGeom>
        </p:spPr>
        <p:txBody>
          <a:bodyPr wrap="square" lIns="0" tIns="0" rIns="0" bIns="0">
            <a:spAutoFit/>
          </a:bodyPr>
          <a:lstStyle>
            <a:lvl1pPr>
              <a:defRPr sz="6850" b="1" i="0">
                <a:solidFill>
                  <a:srgbClr val="943735"/>
                </a:solidFill>
                <a:latin typeface="Calibri"/>
                <a:cs typeface="Calibri"/>
              </a:defRPr>
            </a:lvl1pPr>
          </a:lstStyle>
          <a:p>
            <a:endParaRPr/>
          </a:p>
        </p:txBody>
      </p:sp>
      <p:sp>
        <p:nvSpPr>
          <p:cNvPr id="3" name="Holder 3"/>
          <p:cNvSpPr>
            <a:spLocks noGrp="1"/>
          </p:cNvSpPr>
          <p:nvPr>
            <p:ph type="body" idx="1"/>
          </p:nvPr>
        </p:nvSpPr>
        <p:spPr>
          <a:xfrm>
            <a:off x="751831" y="4581711"/>
            <a:ext cx="11355070" cy="3376295"/>
          </a:xfrm>
          <a:prstGeom prst="rect">
            <a:avLst/>
          </a:prstGeom>
        </p:spPr>
        <p:txBody>
          <a:bodyPr wrap="square" lIns="0" tIns="0" rIns="0" bIns="0">
            <a:spAutoFit/>
          </a:bodyPr>
          <a:lstStyle>
            <a:lvl1pPr>
              <a:defRPr sz="44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6835394" y="12466511"/>
            <a:ext cx="6433312" cy="6702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2466511"/>
            <a:ext cx="4623943" cy="6702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9/27/2019</a:t>
            </a:fld>
            <a:endParaRPr lang="en-US"/>
          </a:p>
        </p:txBody>
      </p:sp>
      <p:sp>
        <p:nvSpPr>
          <p:cNvPr id="6" name="Holder 6"/>
          <p:cNvSpPr>
            <a:spLocks noGrp="1"/>
          </p:cNvSpPr>
          <p:nvPr>
            <p:ph type="sldNum" sz="quarter" idx="7"/>
          </p:nvPr>
        </p:nvSpPr>
        <p:spPr>
          <a:xfrm>
            <a:off x="14474953" y="12466511"/>
            <a:ext cx="4623943" cy="6702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205" y="603951"/>
            <a:ext cx="18093690" cy="251354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05205" y="3518961"/>
            <a:ext cx="18093690" cy="99529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205" y="13978086"/>
            <a:ext cx="4690957" cy="802938"/>
          </a:xfrm>
          <a:prstGeom prst="rect">
            <a:avLst/>
          </a:prstGeom>
        </p:spPr>
        <p:txBody>
          <a:bodyPr vert="horz" lIns="91440" tIns="45720" rIns="91440" bIns="45720" rtlCol="0" anchor="ctr"/>
          <a:lstStyle>
            <a:lvl1pPr algn="l">
              <a:defRPr sz="1979">
                <a:solidFill>
                  <a:schemeClr val="tx1">
                    <a:tint val="75000"/>
                  </a:schemeClr>
                </a:solidFill>
              </a:defRPr>
            </a:lvl1pPr>
          </a:lstStyle>
          <a:p>
            <a:fld id="{ED07273C-24C9-448F-BC82-12887F2B9C05}" type="datetime1">
              <a:rPr lang="en-US" smtClean="0"/>
              <a:t>9/27/2019</a:t>
            </a:fld>
            <a:endParaRPr lang="en-US"/>
          </a:p>
        </p:txBody>
      </p:sp>
      <p:sp>
        <p:nvSpPr>
          <p:cNvPr id="7" name="Slide Number Placeholder 5">
            <a:extLst>
              <a:ext uri="{FF2B5EF4-FFF2-40B4-BE49-F238E27FC236}">
                <a16:creationId xmlns:a16="http://schemas.microsoft.com/office/drawing/2014/main" id="{A9A00B9F-9994-4018-AAE2-9C068F9C41E6}"/>
              </a:ext>
            </a:extLst>
          </p:cNvPr>
          <p:cNvSpPr>
            <a:spLocks noGrp="1"/>
          </p:cNvSpPr>
          <p:nvPr>
            <p:ph type="sldNum" sz="quarter" idx="4"/>
          </p:nvPr>
        </p:nvSpPr>
        <p:spPr>
          <a:xfrm>
            <a:off x="9381914" y="14198020"/>
            <a:ext cx="1340273" cy="883230"/>
          </a:xfrm>
          <a:prstGeom prst="rect">
            <a:avLst/>
          </a:prstGeom>
        </p:spPr>
        <p:txBody>
          <a:bodyPr/>
          <a:lstStyle>
            <a:lvl1pPr algn="ctr">
              <a:defRPr>
                <a:solidFill>
                  <a:schemeClr val="bg1"/>
                </a:solidFill>
              </a:defRPr>
            </a:lvl1pPr>
          </a:lstStyle>
          <a:p>
            <a:fld id="{9B44124D-C471-46D2-803A-34C78BE64E2A}" type="slidenum">
              <a:rPr lang="en-US" smtClean="0"/>
              <a:pPr/>
              <a:t>‹#›</a:t>
            </a:fld>
            <a:endParaRPr lang="en-US"/>
          </a:p>
        </p:txBody>
      </p:sp>
    </p:spTree>
    <p:extLst>
      <p:ext uri="{BB962C8B-B14F-4D97-AF65-F5344CB8AC3E}">
        <p14:creationId xmlns:p14="http://schemas.microsoft.com/office/powerpoint/2010/main" val="134476551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hdr="0" ftr="0" dt="0"/>
  <p:txStyles>
    <p:titleStyle>
      <a:lvl1pPr algn="ctr" defTabSz="1507800" rtl="0" eaLnBrk="1" latinLnBrk="0" hangingPunct="1">
        <a:spcBef>
          <a:spcPct val="0"/>
        </a:spcBef>
        <a:buNone/>
        <a:defRPr sz="7255" b="0" i="0" u="none" kern="1200">
          <a:solidFill>
            <a:schemeClr val="tx1"/>
          </a:solidFill>
          <a:latin typeface="+mj-lt"/>
          <a:ea typeface="+mj-ea"/>
          <a:cs typeface="+mj-cs"/>
        </a:defRPr>
      </a:lvl1pPr>
    </p:titleStyle>
    <p:bodyStyle>
      <a:lvl1pPr marL="565425" indent="-565425" algn="l" defTabSz="1507800" rtl="0" eaLnBrk="1" latinLnBrk="0" hangingPunct="1">
        <a:spcBef>
          <a:spcPct val="20000"/>
        </a:spcBef>
        <a:buFont typeface="Arial" panose="020B0604020202020204" pitchFamily="34" charset="0"/>
        <a:buChar char="•"/>
        <a:defRPr sz="5277" kern="1200">
          <a:solidFill>
            <a:schemeClr val="tx1"/>
          </a:solidFill>
          <a:latin typeface="+mn-lt"/>
          <a:ea typeface="+mn-ea"/>
          <a:cs typeface="+mn-cs"/>
        </a:defRPr>
      </a:lvl1pPr>
      <a:lvl2pPr marL="1225089" indent="-471189" algn="l" defTabSz="1507800" rtl="0" eaLnBrk="1" latinLnBrk="0" hangingPunct="1">
        <a:spcBef>
          <a:spcPct val="20000"/>
        </a:spcBef>
        <a:buFont typeface="Arial" panose="020B0604020202020204" pitchFamily="34" charset="0"/>
        <a:buChar char="–"/>
        <a:defRPr sz="4617" b="0" i="0" u="none" kern="1200">
          <a:solidFill>
            <a:schemeClr val="tx1"/>
          </a:solidFill>
          <a:latin typeface="+mn-lt"/>
          <a:ea typeface="+mn-ea"/>
          <a:cs typeface="+mn-cs"/>
        </a:defRPr>
      </a:lvl2pPr>
      <a:lvl3pPr marL="1884750" indent="-376950" algn="l" defTabSz="1507800" rtl="0" eaLnBrk="1" latinLnBrk="0" hangingPunct="1">
        <a:spcBef>
          <a:spcPct val="20000"/>
        </a:spcBef>
        <a:buFont typeface="Arial" panose="020B0604020202020204" pitchFamily="34" charset="0"/>
        <a:buChar char="•"/>
        <a:defRPr sz="3957" kern="1200">
          <a:solidFill>
            <a:schemeClr val="tx1"/>
          </a:solidFill>
          <a:latin typeface="+mn-lt"/>
          <a:ea typeface="+mn-ea"/>
          <a:cs typeface="+mn-cs"/>
        </a:defRPr>
      </a:lvl3pPr>
      <a:lvl4pPr marL="2638650" indent="-376950" algn="l" defTabSz="1507800" rtl="0" eaLnBrk="1" latinLnBrk="0" hangingPunct="1">
        <a:spcBef>
          <a:spcPct val="20000"/>
        </a:spcBef>
        <a:buFont typeface="Arial" panose="020B0604020202020204" pitchFamily="34" charset="0"/>
        <a:buChar char="–"/>
        <a:defRPr sz="3298" kern="1200">
          <a:solidFill>
            <a:schemeClr val="tx1"/>
          </a:solidFill>
          <a:latin typeface="+mn-lt"/>
          <a:ea typeface="+mn-ea"/>
          <a:cs typeface="+mn-cs"/>
        </a:defRPr>
      </a:lvl4pPr>
      <a:lvl5pPr marL="3392550" indent="-376950" algn="l" defTabSz="1507800" rtl="0" eaLnBrk="1" latinLnBrk="0" hangingPunct="1">
        <a:spcBef>
          <a:spcPct val="20000"/>
        </a:spcBef>
        <a:buFont typeface="Arial" panose="020B0604020202020204" pitchFamily="34" charset="0"/>
        <a:buChar char="»"/>
        <a:defRPr sz="3298" kern="1200">
          <a:solidFill>
            <a:schemeClr val="tx1"/>
          </a:solidFill>
          <a:latin typeface="+mn-lt"/>
          <a:ea typeface="+mn-ea"/>
          <a:cs typeface="+mn-cs"/>
        </a:defRPr>
      </a:lvl5pPr>
      <a:lvl6pPr marL="4146450" indent="-376950" algn="l" defTabSz="1507800" rtl="0" eaLnBrk="1" latinLnBrk="0" hangingPunct="1">
        <a:spcBef>
          <a:spcPct val="20000"/>
        </a:spcBef>
        <a:buFont typeface="Arial" panose="020B0604020202020204" pitchFamily="34" charset="0"/>
        <a:buChar char="•"/>
        <a:defRPr sz="3298" kern="1200">
          <a:solidFill>
            <a:schemeClr val="tx1"/>
          </a:solidFill>
          <a:latin typeface="+mn-lt"/>
          <a:ea typeface="+mn-ea"/>
          <a:cs typeface="+mn-cs"/>
        </a:defRPr>
      </a:lvl6pPr>
      <a:lvl7pPr marL="4900350" indent="-376950" algn="l" defTabSz="1507800" rtl="0" eaLnBrk="1" latinLnBrk="0" hangingPunct="1">
        <a:spcBef>
          <a:spcPct val="20000"/>
        </a:spcBef>
        <a:buFont typeface="Arial" panose="020B0604020202020204" pitchFamily="34" charset="0"/>
        <a:buChar char="•"/>
        <a:defRPr sz="3298" kern="1200">
          <a:solidFill>
            <a:schemeClr val="tx1"/>
          </a:solidFill>
          <a:latin typeface="+mn-lt"/>
          <a:ea typeface="+mn-ea"/>
          <a:cs typeface="+mn-cs"/>
        </a:defRPr>
      </a:lvl7pPr>
      <a:lvl8pPr marL="5654250" indent="-376950" algn="l" defTabSz="1507800" rtl="0" eaLnBrk="1" latinLnBrk="0" hangingPunct="1">
        <a:spcBef>
          <a:spcPct val="20000"/>
        </a:spcBef>
        <a:buFont typeface="Arial" panose="020B0604020202020204" pitchFamily="34" charset="0"/>
        <a:buChar char="•"/>
        <a:defRPr sz="3298" kern="1200">
          <a:solidFill>
            <a:schemeClr val="tx1"/>
          </a:solidFill>
          <a:latin typeface="+mn-lt"/>
          <a:ea typeface="+mn-ea"/>
          <a:cs typeface="+mn-cs"/>
        </a:defRPr>
      </a:lvl8pPr>
      <a:lvl9pPr marL="6408149" indent="-376950" algn="l" defTabSz="1507800" rtl="0" eaLnBrk="1" latinLnBrk="0" hangingPunct="1">
        <a:spcBef>
          <a:spcPct val="20000"/>
        </a:spcBef>
        <a:buFont typeface="Arial" panose="020B0604020202020204" pitchFamily="34" charset="0"/>
        <a:buChar char="•"/>
        <a:defRPr sz="3298" kern="1200">
          <a:solidFill>
            <a:schemeClr val="tx1"/>
          </a:solidFill>
          <a:latin typeface="+mn-lt"/>
          <a:ea typeface="+mn-ea"/>
          <a:cs typeface="+mn-cs"/>
        </a:defRPr>
      </a:lvl9pPr>
    </p:bodyStyle>
    <p:otherStyle>
      <a:defPPr>
        <a:defRPr lang="en-US"/>
      </a:defPPr>
      <a:lvl1pPr marL="0" algn="l" defTabSz="1507800" rtl="0" eaLnBrk="1" latinLnBrk="0" hangingPunct="1">
        <a:defRPr sz="2968" kern="1200">
          <a:solidFill>
            <a:schemeClr val="tx1"/>
          </a:solidFill>
          <a:latin typeface="+mn-lt"/>
          <a:ea typeface="+mn-ea"/>
          <a:cs typeface="+mn-cs"/>
        </a:defRPr>
      </a:lvl1pPr>
      <a:lvl2pPr marL="753900" algn="l" defTabSz="1507800" rtl="0" eaLnBrk="1" latinLnBrk="0" hangingPunct="1">
        <a:defRPr sz="2968" kern="1200">
          <a:solidFill>
            <a:schemeClr val="tx1"/>
          </a:solidFill>
          <a:latin typeface="+mn-lt"/>
          <a:ea typeface="+mn-ea"/>
          <a:cs typeface="+mn-cs"/>
        </a:defRPr>
      </a:lvl2pPr>
      <a:lvl3pPr marL="1507800" algn="l" defTabSz="1507800" rtl="0" eaLnBrk="1" latinLnBrk="0" hangingPunct="1">
        <a:defRPr sz="2968" kern="1200">
          <a:solidFill>
            <a:schemeClr val="tx1"/>
          </a:solidFill>
          <a:latin typeface="+mn-lt"/>
          <a:ea typeface="+mn-ea"/>
          <a:cs typeface="+mn-cs"/>
        </a:defRPr>
      </a:lvl3pPr>
      <a:lvl4pPr marL="2261700" algn="l" defTabSz="1507800" rtl="0" eaLnBrk="1" latinLnBrk="0" hangingPunct="1">
        <a:defRPr sz="2968" kern="1200">
          <a:solidFill>
            <a:schemeClr val="tx1"/>
          </a:solidFill>
          <a:latin typeface="+mn-lt"/>
          <a:ea typeface="+mn-ea"/>
          <a:cs typeface="+mn-cs"/>
        </a:defRPr>
      </a:lvl4pPr>
      <a:lvl5pPr marL="3015600" algn="l" defTabSz="1507800" rtl="0" eaLnBrk="1" latinLnBrk="0" hangingPunct="1">
        <a:defRPr sz="2968" kern="1200">
          <a:solidFill>
            <a:schemeClr val="tx1"/>
          </a:solidFill>
          <a:latin typeface="+mn-lt"/>
          <a:ea typeface="+mn-ea"/>
          <a:cs typeface="+mn-cs"/>
        </a:defRPr>
      </a:lvl5pPr>
      <a:lvl6pPr marL="3769500" algn="l" defTabSz="1507800" rtl="0" eaLnBrk="1" latinLnBrk="0" hangingPunct="1">
        <a:defRPr sz="2968" kern="1200">
          <a:solidFill>
            <a:schemeClr val="tx1"/>
          </a:solidFill>
          <a:latin typeface="+mn-lt"/>
          <a:ea typeface="+mn-ea"/>
          <a:cs typeface="+mn-cs"/>
        </a:defRPr>
      </a:lvl6pPr>
      <a:lvl7pPr marL="4523400" algn="l" defTabSz="1507800" rtl="0" eaLnBrk="1" latinLnBrk="0" hangingPunct="1">
        <a:defRPr sz="2968" kern="1200">
          <a:solidFill>
            <a:schemeClr val="tx1"/>
          </a:solidFill>
          <a:latin typeface="+mn-lt"/>
          <a:ea typeface="+mn-ea"/>
          <a:cs typeface="+mn-cs"/>
        </a:defRPr>
      </a:lvl7pPr>
      <a:lvl8pPr marL="5277300" algn="l" defTabSz="1507800" rtl="0" eaLnBrk="1" latinLnBrk="0" hangingPunct="1">
        <a:defRPr sz="2968" kern="1200">
          <a:solidFill>
            <a:schemeClr val="tx1"/>
          </a:solidFill>
          <a:latin typeface="+mn-lt"/>
          <a:ea typeface="+mn-ea"/>
          <a:cs typeface="+mn-cs"/>
        </a:defRPr>
      </a:lvl8pPr>
      <a:lvl9pPr marL="6031200" algn="l" defTabSz="1507800"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6631" y="0"/>
            <a:ext cx="20104098" cy="14017625"/>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3793252" y="7247249"/>
            <a:ext cx="6360160" cy="2189480"/>
          </a:xfrm>
          <a:custGeom>
            <a:avLst/>
            <a:gdLst/>
            <a:ahLst/>
            <a:cxnLst/>
            <a:rect l="l" t="t" r="r" b="b"/>
            <a:pathLst>
              <a:path w="6360159" h="2189479">
                <a:moveTo>
                  <a:pt x="0" y="0"/>
                </a:moveTo>
                <a:lnTo>
                  <a:pt x="5265234" y="0"/>
                </a:lnTo>
                <a:lnTo>
                  <a:pt x="6359782" y="1094556"/>
                </a:lnTo>
                <a:lnTo>
                  <a:pt x="5265234" y="2189113"/>
                </a:lnTo>
                <a:lnTo>
                  <a:pt x="0" y="2189113"/>
                </a:lnTo>
                <a:lnTo>
                  <a:pt x="1094556" y="1094556"/>
                </a:lnTo>
                <a:lnTo>
                  <a:pt x="0" y="0"/>
                </a:lnTo>
                <a:close/>
              </a:path>
            </a:pathLst>
          </a:custGeom>
          <a:ln w="15822">
            <a:solidFill>
              <a:srgbClr val="FFFFFF"/>
            </a:solidFill>
          </a:ln>
        </p:spPr>
        <p:txBody>
          <a:bodyPr wrap="square" lIns="0" tIns="0" rIns="0" bIns="0" rtlCol="0"/>
          <a:lstStyle/>
          <a:p>
            <a:endParaRPr/>
          </a:p>
        </p:txBody>
      </p:sp>
      <p:sp>
        <p:nvSpPr>
          <p:cNvPr id="11" name="object 11"/>
          <p:cNvSpPr/>
          <p:nvPr/>
        </p:nvSpPr>
        <p:spPr>
          <a:xfrm>
            <a:off x="9602965" y="7247249"/>
            <a:ext cx="5114925" cy="2189480"/>
          </a:xfrm>
          <a:custGeom>
            <a:avLst/>
            <a:gdLst/>
            <a:ahLst/>
            <a:cxnLst/>
            <a:rect l="l" t="t" r="r" b="b"/>
            <a:pathLst>
              <a:path w="5114925" h="2189479">
                <a:moveTo>
                  <a:pt x="0" y="0"/>
                </a:moveTo>
                <a:lnTo>
                  <a:pt x="4019889" y="0"/>
                </a:lnTo>
                <a:lnTo>
                  <a:pt x="5114445" y="1094556"/>
                </a:lnTo>
                <a:lnTo>
                  <a:pt x="4019889" y="2189113"/>
                </a:lnTo>
                <a:lnTo>
                  <a:pt x="0" y="2189113"/>
                </a:lnTo>
                <a:lnTo>
                  <a:pt x="1094556" y="1094556"/>
                </a:lnTo>
                <a:lnTo>
                  <a:pt x="0" y="0"/>
                </a:lnTo>
                <a:close/>
              </a:path>
            </a:pathLst>
          </a:custGeom>
          <a:ln w="15822">
            <a:solidFill>
              <a:srgbClr val="FFFFFF"/>
            </a:solidFill>
          </a:ln>
        </p:spPr>
        <p:txBody>
          <a:bodyPr wrap="square" lIns="0" tIns="0" rIns="0" bIns="0" rtlCol="0"/>
          <a:lstStyle/>
          <a:p>
            <a:endParaRPr/>
          </a:p>
        </p:txBody>
      </p:sp>
      <p:sp>
        <p:nvSpPr>
          <p:cNvPr id="14" name="object 14"/>
          <p:cNvSpPr/>
          <p:nvPr/>
        </p:nvSpPr>
        <p:spPr>
          <a:xfrm>
            <a:off x="14172924" y="7247249"/>
            <a:ext cx="5878195" cy="2189480"/>
          </a:xfrm>
          <a:custGeom>
            <a:avLst/>
            <a:gdLst/>
            <a:ahLst/>
            <a:cxnLst/>
            <a:rect l="l" t="t" r="r" b="b"/>
            <a:pathLst>
              <a:path w="5878194" h="2189479">
                <a:moveTo>
                  <a:pt x="0" y="0"/>
                </a:moveTo>
                <a:lnTo>
                  <a:pt x="4783108" y="0"/>
                </a:lnTo>
                <a:lnTo>
                  <a:pt x="5877656" y="1094556"/>
                </a:lnTo>
                <a:lnTo>
                  <a:pt x="4783108" y="2189113"/>
                </a:lnTo>
                <a:lnTo>
                  <a:pt x="0" y="2189113"/>
                </a:lnTo>
                <a:lnTo>
                  <a:pt x="1094556" y="1094556"/>
                </a:lnTo>
                <a:lnTo>
                  <a:pt x="0" y="0"/>
                </a:lnTo>
                <a:close/>
              </a:path>
            </a:pathLst>
          </a:custGeom>
          <a:ln w="15822">
            <a:solidFill>
              <a:srgbClr val="FFFFFF"/>
            </a:solidFill>
          </a:ln>
        </p:spPr>
        <p:txBody>
          <a:bodyPr wrap="square" lIns="0" tIns="0" rIns="0" bIns="0" rtlCol="0"/>
          <a:lstStyle/>
          <a:p>
            <a:endParaRPr/>
          </a:p>
        </p:txBody>
      </p:sp>
      <p:pic>
        <p:nvPicPr>
          <p:cNvPr id="26" name="Picture 25">
            <a:extLst>
              <a:ext uri="{FF2B5EF4-FFF2-40B4-BE49-F238E27FC236}">
                <a16:creationId xmlns:a16="http://schemas.microsoft.com/office/drawing/2014/main" id="{466C43A0-0F21-4152-8E01-102C613EBBFA}"/>
              </a:ext>
            </a:extLst>
          </p:cNvPr>
          <p:cNvPicPr>
            <a:picLocks noChangeAspect="1"/>
          </p:cNvPicPr>
          <p:nvPr/>
        </p:nvPicPr>
        <p:blipFill>
          <a:blip r:embed="rId4"/>
          <a:stretch>
            <a:fillRect/>
          </a:stretch>
        </p:blipFill>
        <p:spPr>
          <a:xfrm>
            <a:off x="-24208" y="1331912"/>
            <a:ext cx="20152515" cy="11353800"/>
          </a:xfrm>
          <a:prstGeom prst="rect">
            <a:avLst/>
          </a:prstGeom>
        </p:spPr>
      </p:pic>
    </p:spTree>
    <p:extLst>
      <p:ext uri="{BB962C8B-B14F-4D97-AF65-F5344CB8AC3E}">
        <p14:creationId xmlns:p14="http://schemas.microsoft.com/office/powerpoint/2010/main" val="2559889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216033" y="8726436"/>
            <a:ext cx="7308649" cy="492719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600847" y="0"/>
            <a:ext cx="14909800" cy="2119630"/>
          </a:xfrm>
          <a:prstGeom prst="rect">
            <a:avLst/>
          </a:prstGeom>
        </p:spPr>
        <p:txBody>
          <a:bodyPr vert="horz" wrap="square" lIns="0" tIns="12065" rIns="0" bIns="0" rtlCol="0">
            <a:spAutoFit/>
          </a:bodyPr>
          <a:lstStyle/>
          <a:p>
            <a:pPr marL="12700" marR="5080" indent="1524000">
              <a:lnSpc>
                <a:spcPct val="100299"/>
              </a:lnSpc>
              <a:spcBef>
                <a:spcPts val="95"/>
              </a:spcBef>
            </a:pPr>
            <a:r>
              <a:rPr spc="-5" dirty="0"/>
              <a:t>Recommended </a:t>
            </a:r>
            <a:r>
              <a:rPr spc="-40" dirty="0"/>
              <a:t>Roadway </a:t>
            </a:r>
            <a:r>
              <a:rPr spc="10" dirty="0"/>
              <a:t>Section  </a:t>
            </a:r>
            <a:r>
              <a:rPr spc="5" dirty="0"/>
              <a:t>Super-2 </a:t>
            </a:r>
            <a:r>
              <a:rPr spc="-30" dirty="0"/>
              <a:t>Highway </a:t>
            </a:r>
            <a:r>
              <a:rPr spc="-5" dirty="0"/>
              <a:t>(Through</a:t>
            </a:r>
            <a:r>
              <a:rPr spc="10" dirty="0"/>
              <a:t> Communities)</a:t>
            </a:r>
          </a:p>
        </p:txBody>
      </p:sp>
      <p:sp>
        <p:nvSpPr>
          <p:cNvPr id="4" name="object 4"/>
          <p:cNvSpPr txBox="1"/>
          <p:nvPr/>
        </p:nvSpPr>
        <p:spPr>
          <a:xfrm>
            <a:off x="1811328" y="9056478"/>
            <a:ext cx="7287259" cy="4984750"/>
          </a:xfrm>
          <a:prstGeom prst="rect">
            <a:avLst/>
          </a:prstGeom>
        </p:spPr>
        <p:txBody>
          <a:bodyPr vert="horz" wrap="square" lIns="0" tIns="12065" rIns="0" bIns="0" rtlCol="0">
            <a:spAutoFit/>
          </a:bodyPr>
          <a:lstStyle/>
          <a:p>
            <a:pPr marL="111125" marR="600710" indent="-98425">
              <a:lnSpc>
                <a:spcPct val="100000"/>
              </a:lnSpc>
              <a:spcBef>
                <a:spcPts val="95"/>
              </a:spcBef>
            </a:pPr>
            <a:r>
              <a:rPr sz="4400" spc="-60" dirty="0">
                <a:latin typeface="Arial"/>
                <a:cs typeface="Arial"/>
              </a:rPr>
              <a:t>–</a:t>
            </a:r>
            <a:r>
              <a:rPr sz="4400" spc="-60" dirty="0">
                <a:latin typeface="Calibri"/>
                <a:cs typeface="Calibri"/>
              </a:rPr>
              <a:t>Turn </a:t>
            </a:r>
            <a:r>
              <a:rPr sz="4400" spc="-5" dirty="0">
                <a:latin typeface="Calibri"/>
                <a:cs typeface="Calibri"/>
              </a:rPr>
              <a:t>lanes </a:t>
            </a:r>
            <a:r>
              <a:rPr sz="4400" spc="-30" dirty="0">
                <a:latin typeface="Calibri"/>
                <a:cs typeface="Calibri"/>
              </a:rPr>
              <a:t>separate </a:t>
            </a:r>
            <a:r>
              <a:rPr sz="4400" spc="-5" dirty="0">
                <a:latin typeface="Calibri"/>
                <a:cs typeface="Calibri"/>
              </a:rPr>
              <a:t>turning  </a:t>
            </a:r>
            <a:r>
              <a:rPr sz="4400" spc="-30" dirty="0">
                <a:latin typeface="Calibri"/>
                <a:cs typeface="Calibri"/>
              </a:rPr>
              <a:t>traffic </a:t>
            </a:r>
            <a:r>
              <a:rPr sz="4400" spc="-25" dirty="0">
                <a:latin typeface="Calibri"/>
                <a:cs typeface="Calibri"/>
              </a:rPr>
              <a:t>from </a:t>
            </a:r>
            <a:r>
              <a:rPr sz="4400" spc="-5" dirty="0">
                <a:latin typeface="Calibri"/>
                <a:cs typeface="Calibri"/>
              </a:rPr>
              <a:t>US 30 </a:t>
            </a:r>
            <a:r>
              <a:rPr sz="4400" spc="-30" dirty="0">
                <a:latin typeface="Calibri"/>
                <a:cs typeface="Calibri"/>
              </a:rPr>
              <a:t>traffic</a:t>
            </a:r>
            <a:r>
              <a:rPr sz="4400" spc="45" dirty="0">
                <a:latin typeface="Calibri"/>
                <a:cs typeface="Calibri"/>
              </a:rPr>
              <a:t> </a:t>
            </a:r>
            <a:r>
              <a:rPr sz="4400" spc="-10" dirty="0">
                <a:latin typeface="Calibri"/>
                <a:cs typeface="Calibri"/>
              </a:rPr>
              <a:t>flow</a:t>
            </a:r>
            <a:endParaRPr sz="4400">
              <a:latin typeface="Calibri"/>
              <a:cs typeface="Calibri"/>
            </a:endParaRPr>
          </a:p>
          <a:p>
            <a:pPr marL="111125" marR="174625" indent="-98425">
              <a:lnSpc>
                <a:spcPct val="100000"/>
              </a:lnSpc>
              <a:spcBef>
                <a:spcPts val="1050"/>
              </a:spcBef>
            </a:pPr>
            <a:r>
              <a:rPr sz="4400" spc="-15" dirty="0">
                <a:latin typeface="Arial"/>
                <a:cs typeface="Arial"/>
              </a:rPr>
              <a:t>–</a:t>
            </a:r>
            <a:r>
              <a:rPr sz="4400" spc="-15" dirty="0">
                <a:latin typeface="Calibri"/>
                <a:cs typeface="Calibri"/>
              </a:rPr>
              <a:t>Reduces </a:t>
            </a:r>
            <a:r>
              <a:rPr sz="4400" spc="-40" dirty="0">
                <a:latin typeface="Calibri"/>
                <a:cs typeface="Calibri"/>
              </a:rPr>
              <a:t>travel </a:t>
            </a:r>
            <a:r>
              <a:rPr sz="4400" spc="-25" dirty="0">
                <a:latin typeface="Calibri"/>
                <a:cs typeface="Calibri"/>
              </a:rPr>
              <a:t>delays </a:t>
            </a:r>
            <a:r>
              <a:rPr sz="4400" spc="-15" dirty="0">
                <a:latin typeface="Calibri"/>
                <a:cs typeface="Calibri"/>
              </a:rPr>
              <a:t>through  </a:t>
            </a:r>
            <a:r>
              <a:rPr sz="4400" spc="-10" dirty="0">
                <a:latin typeface="Calibri"/>
                <a:cs typeface="Calibri"/>
              </a:rPr>
              <a:t>communities</a:t>
            </a:r>
            <a:endParaRPr sz="4400">
              <a:latin typeface="Calibri"/>
              <a:cs typeface="Calibri"/>
            </a:endParaRPr>
          </a:p>
          <a:p>
            <a:pPr marL="111125" marR="5080" indent="-98425">
              <a:lnSpc>
                <a:spcPct val="100000"/>
              </a:lnSpc>
              <a:spcBef>
                <a:spcPts val="1050"/>
              </a:spcBef>
              <a:tabLst>
                <a:tab pos="1371600" algn="l"/>
              </a:tabLst>
            </a:pPr>
            <a:r>
              <a:rPr sz="4400" spc="-20" dirty="0">
                <a:latin typeface="Arial"/>
                <a:cs typeface="Arial"/>
              </a:rPr>
              <a:t>–</a:t>
            </a:r>
            <a:r>
              <a:rPr sz="4400" spc="-20" dirty="0">
                <a:latin typeface="Calibri"/>
                <a:cs typeface="Calibri"/>
              </a:rPr>
              <a:t>Center </a:t>
            </a:r>
            <a:r>
              <a:rPr sz="4400" spc="-15" dirty="0">
                <a:latin typeface="Calibri"/>
                <a:cs typeface="Calibri"/>
              </a:rPr>
              <a:t>left </a:t>
            </a:r>
            <a:r>
              <a:rPr sz="4400" spc="-5" dirty="0">
                <a:latin typeface="Calibri"/>
                <a:cs typeface="Calibri"/>
              </a:rPr>
              <a:t>turn lane and </a:t>
            </a:r>
            <a:r>
              <a:rPr sz="4400" spc="-10" dirty="0">
                <a:latin typeface="Calibri"/>
                <a:cs typeface="Calibri"/>
              </a:rPr>
              <a:t>right  </a:t>
            </a:r>
            <a:r>
              <a:rPr sz="4400" spc="-5" dirty="0">
                <a:latin typeface="Calibri"/>
                <a:cs typeface="Calibri"/>
              </a:rPr>
              <a:t>turn lanes </a:t>
            </a:r>
            <a:r>
              <a:rPr sz="4400" spc="-20" dirty="0">
                <a:latin typeface="Calibri"/>
                <a:cs typeface="Calibri"/>
              </a:rPr>
              <a:t>provided </a:t>
            </a:r>
            <a:r>
              <a:rPr sz="4400" spc="-25" dirty="0">
                <a:latin typeface="Calibri"/>
                <a:cs typeface="Calibri"/>
              </a:rPr>
              <a:t>at </a:t>
            </a:r>
            <a:r>
              <a:rPr sz="4400" spc="-15" dirty="0">
                <a:latin typeface="Calibri"/>
                <a:cs typeface="Calibri"/>
              </a:rPr>
              <a:t>locations  </a:t>
            </a:r>
            <a:r>
              <a:rPr sz="4400" dirty="0">
                <a:latin typeface="Calibri"/>
                <a:cs typeface="Calibri"/>
              </a:rPr>
              <a:t>with	</a:t>
            </a:r>
            <a:r>
              <a:rPr sz="4400" spc="-5" dirty="0">
                <a:latin typeface="Calibri"/>
                <a:cs typeface="Calibri"/>
              </a:rPr>
              <a:t>minimal impact and</a:t>
            </a:r>
            <a:r>
              <a:rPr sz="4400" spc="20" dirty="0">
                <a:latin typeface="Calibri"/>
                <a:cs typeface="Calibri"/>
              </a:rPr>
              <a:t> </a:t>
            </a:r>
            <a:r>
              <a:rPr sz="4400" spc="-30" dirty="0">
                <a:latin typeface="Calibri"/>
                <a:cs typeface="Calibri"/>
              </a:rPr>
              <a:t>cost</a:t>
            </a:r>
            <a:endParaRPr sz="4400">
              <a:latin typeface="Calibri"/>
              <a:cs typeface="Calibri"/>
            </a:endParaRPr>
          </a:p>
        </p:txBody>
      </p:sp>
      <p:sp>
        <p:nvSpPr>
          <p:cNvPr id="5" name="object 5"/>
          <p:cNvSpPr/>
          <p:nvPr/>
        </p:nvSpPr>
        <p:spPr>
          <a:xfrm>
            <a:off x="205927" y="2000635"/>
            <a:ext cx="19768403" cy="246795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466273" y="4550996"/>
            <a:ext cx="11503660" cy="825500"/>
          </a:xfrm>
          <a:custGeom>
            <a:avLst/>
            <a:gdLst/>
            <a:ahLst/>
            <a:cxnLst/>
            <a:rect l="l" t="t" r="r" b="b"/>
            <a:pathLst>
              <a:path w="11503660" h="825500">
                <a:moveTo>
                  <a:pt x="0" y="0"/>
                </a:moveTo>
                <a:lnTo>
                  <a:pt x="11503314" y="0"/>
                </a:lnTo>
                <a:lnTo>
                  <a:pt x="11503314" y="825105"/>
                </a:lnTo>
                <a:lnTo>
                  <a:pt x="0" y="825105"/>
                </a:lnTo>
                <a:lnTo>
                  <a:pt x="0" y="0"/>
                </a:lnTo>
                <a:close/>
              </a:path>
            </a:pathLst>
          </a:custGeom>
          <a:solidFill>
            <a:srgbClr val="FFFFFF"/>
          </a:solidFill>
        </p:spPr>
        <p:txBody>
          <a:bodyPr wrap="square" lIns="0" tIns="0" rIns="0" bIns="0" rtlCol="0"/>
          <a:lstStyle/>
          <a:p>
            <a:endParaRPr/>
          </a:p>
        </p:txBody>
      </p:sp>
      <p:sp>
        <p:nvSpPr>
          <p:cNvPr id="7" name="object 7"/>
          <p:cNvSpPr/>
          <p:nvPr/>
        </p:nvSpPr>
        <p:spPr>
          <a:xfrm>
            <a:off x="1466273" y="4550995"/>
            <a:ext cx="11503660" cy="825500"/>
          </a:xfrm>
          <a:custGeom>
            <a:avLst/>
            <a:gdLst/>
            <a:ahLst/>
            <a:cxnLst/>
            <a:rect l="l" t="t" r="r" b="b"/>
            <a:pathLst>
              <a:path w="11503660" h="825500">
                <a:moveTo>
                  <a:pt x="0" y="0"/>
                </a:moveTo>
                <a:lnTo>
                  <a:pt x="11503314" y="0"/>
                </a:lnTo>
                <a:lnTo>
                  <a:pt x="11503314" y="825105"/>
                </a:lnTo>
                <a:lnTo>
                  <a:pt x="0" y="825105"/>
                </a:lnTo>
                <a:lnTo>
                  <a:pt x="0" y="0"/>
                </a:lnTo>
                <a:close/>
              </a:path>
            </a:pathLst>
          </a:custGeom>
          <a:ln w="11867">
            <a:solidFill>
              <a:srgbClr val="000000"/>
            </a:solidFill>
          </a:ln>
        </p:spPr>
        <p:txBody>
          <a:bodyPr wrap="square" lIns="0" tIns="0" rIns="0" bIns="0" rtlCol="0"/>
          <a:lstStyle/>
          <a:p>
            <a:endParaRPr/>
          </a:p>
        </p:txBody>
      </p:sp>
      <p:sp>
        <p:nvSpPr>
          <p:cNvPr id="8" name="object 8"/>
          <p:cNvSpPr/>
          <p:nvPr/>
        </p:nvSpPr>
        <p:spPr>
          <a:xfrm>
            <a:off x="1465923" y="5375751"/>
            <a:ext cx="11506339" cy="3226720"/>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1463829" y="5373658"/>
            <a:ext cx="11508105" cy="3242310"/>
          </a:xfrm>
          <a:custGeom>
            <a:avLst/>
            <a:gdLst/>
            <a:ahLst/>
            <a:cxnLst/>
            <a:rect l="l" t="t" r="r" b="b"/>
            <a:pathLst>
              <a:path w="11508105" h="3242309">
                <a:moveTo>
                  <a:pt x="0" y="0"/>
                </a:moveTo>
                <a:lnTo>
                  <a:pt x="11507503" y="0"/>
                </a:lnTo>
                <a:lnTo>
                  <a:pt x="11507503" y="3241786"/>
                </a:lnTo>
                <a:lnTo>
                  <a:pt x="0" y="3241786"/>
                </a:lnTo>
                <a:lnTo>
                  <a:pt x="0" y="0"/>
                </a:lnTo>
                <a:close/>
              </a:path>
            </a:pathLst>
          </a:custGeom>
          <a:ln w="4188">
            <a:solidFill>
              <a:srgbClr val="000000"/>
            </a:solidFill>
          </a:ln>
        </p:spPr>
        <p:txBody>
          <a:bodyPr wrap="square" lIns="0" tIns="0" rIns="0" bIns="0" rtlCol="0"/>
          <a:lstStyle/>
          <a:p>
            <a:endParaRPr/>
          </a:p>
        </p:txBody>
      </p:sp>
      <p:sp>
        <p:nvSpPr>
          <p:cNvPr id="10" name="object 10"/>
          <p:cNvSpPr/>
          <p:nvPr/>
        </p:nvSpPr>
        <p:spPr>
          <a:xfrm>
            <a:off x="4667228" y="4572285"/>
            <a:ext cx="5100711" cy="691969"/>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4665128" y="4570192"/>
            <a:ext cx="5105400" cy="690245"/>
          </a:xfrm>
          <a:custGeom>
            <a:avLst/>
            <a:gdLst/>
            <a:ahLst/>
            <a:cxnLst/>
            <a:rect l="l" t="t" r="r" b="b"/>
            <a:pathLst>
              <a:path w="5105400" h="690245">
                <a:moveTo>
                  <a:pt x="0" y="0"/>
                </a:moveTo>
                <a:lnTo>
                  <a:pt x="5104905" y="0"/>
                </a:lnTo>
                <a:lnTo>
                  <a:pt x="5104905" y="689682"/>
                </a:lnTo>
                <a:lnTo>
                  <a:pt x="0" y="689682"/>
                </a:lnTo>
                <a:lnTo>
                  <a:pt x="0" y="0"/>
                </a:lnTo>
                <a:close/>
              </a:path>
            </a:pathLst>
          </a:custGeom>
          <a:ln w="4188">
            <a:solidFill>
              <a:srgbClr val="000000"/>
            </a:solidFill>
          </a:ln>
        </p:spPr>
        <p:txBody>
          <a:bodyPr wrap="square" lIns="0" tIns="0" rIns="0" bIns="0" rtlCol="0"/>
          <a:lstStyle/>
          <a:p>
            <a:endParaRPr/>
          </a:p>
        </p:txBody>
      </p:sp>
      <p:sp>
        <p:nvSpPr>
          <p:cNvPr id="12" name="object 12"/>
          <p:cNvSpPr/>
          <p:nvPr/>
        </p:nvSpPr>
        <p:spPr>
          <a:xfrm>
            <a:off x="12195790" y="12915488"/>
            <a:ext cx="7377086" cy="785316"/>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12591588" y="13655081"/>
            <a:ext cx="6645516" cy="174863"/>
          </a:xfrm>
          <a:prstGeom prst="rect">
            <a:avLst/>
          </a:prstGeom>
          <a:blipFill>
            <a:blip r:embed="rId8" cstate="print"/>
            <a:stretch>
              <a:fillRect/>
            </a:stretch>
          </a:blipFill>
        </p:spPr>
        <p:txBody>
          <a:bodyPr wrap="square" lIns="0" tIns="0" rIns="0" bIns="0" rtlCol="0"/>
          <a:lstStyle/>
          <a:p>
            <a:endParaRPr/>
          </a:p>
        </p:txBody>
      </p:sp>
      <p:sp>
        <p:nvSpPr>
          <p:cNvPr id="14" name="object 14"/>
          <p:cNvSpPr/>
          <p:nvPr/>
        </p:nvSpPr>
        <p:spPr>
          <a:xfrm>
            <a:off x="12591588" y="12859642"/>
            <a:ext cx="6645516" cy="76437"/>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12216382" y="12936080"/>
            <a:ext cx="7311390" cy="719455"/>
          </a:xfrm>
          <a:custGeom>
            <a:avLst/>
            <a:gdLst/>
            <a:ahLst/>
            <a:cxnLst/>
            <a:rect l="l" t="t" r="r" b="b"/>
            <a:pathLst>
              <a:path w="7311390" h="719455">
                <a:moveTo>
                  <a:pt x="0" y="0"/>
                </a:moveTo>
                <a:lnTo>
                  <a:pt x="7310772" y="0"/>
                </a:lnTo>
                <a:lnTo>
                  <a:pt x="7310772" y="719000"/>
                </a:lnTo>
                <a:lnTo>
                  <a:pt x="0" y="719000"/>
                </a:lnTo>
                <a:lnTo>
                  <a:pt x="0" y="0"/>
                </a:lnTo>
                <a:close/>
              </a:path>
            </a:pathLst>
          </a:custGeom>
          <a:ln w="17451">
            <a:solidFill>
              <a:srgbClr val="000000"/>
            </a:solidFill>
          </a:ln>
        </p:spPr>
        <p:txBody>
          <a:bodyPr wrap="square" lIns="0" tIns="0" rIns="0" bIns="0" rtlCol="0"/>
          <a:lstStyle/>
          <a:p>
            <a:endParaRPr/>
          </a:p>
        </p:txBody>
      </p:sp>
      <p:sp>
        <p:nvSpPr>
          <p:cNvPr id="16" name="object 16"/>
          <p:cNvSpPr txBox="1"/>
          <p:nvPr/>
        </p:nvSpPr>
        <p:spPr>
          <a:xfrm>
            <a:off x="12204165" y="12944806"/>
            <a:ext cx="7313930" cy="701675"/>
          </a:xfrm>
          <a:prstGeom prst="rect">
            <a:avLst/>
          </a:prstGeom>
          <a:solidFill>
            <a:srgbClr val="FFFFFF"/>
          </a:solidFill>
        </p:spPr>
        <p:txBody>
          <a:bodyPr vert="horz" wrap="square" lIns="0" tIns="4445" rIns="0" bIns="0" rtlCol="0">
            <a:spAutoFit/>
          </a:bodyPr>
          <a:lstStyle/>
          <a:p>
            <a:pPr marL="2827020" marR="539750" indent="-2260600">
              <a:lnSpc>
                <a:spcPts val="2640"/>
              </a:lnSpc>
              <a:spcBef>
                <a:spcPts val="35"/>
              </a:spcBef>
            </a:pPr>
            <a:r>
              <a:rPr sz="2200" i="1" spc="-10" dirty="0">
                <a:latin typeface="Calibri"/>
                <a:cs typeface="Calibri"/>
              </a:rPr>
              <a:t>Example </a:t>
            </a:r>
            <a:r>
              <a:rPr sz="2200" i="1" spc="-5" dirty="0">
                <a:latin typeface="Calibri"/>
                <a:cs typeface="Calibri"/>
              </a:rPr>
              <a:t>of </a:t>
            </a:r>
            <a:r>
              <a:rPr sz="2200" i="1" spc="-15" dirty="0">
                <a:latin typeface="Calibri"/>
                <a:cs typeface="Calibri"/>
              </a:rPr>
              <a:t>Center </a:t>
            </a:r>
            <a:r>
              <a:rPr sz="2200" i="1" spc="-30" dirty="0">
                <a:latin typeface="Calibri"/>
                <a:cs typeface="Calibri"/>
              </a:rPr>
              <a:t>Two-Way </a:t>
            </a:r>
            <a:r>
              <a:rPr sz="2200" i="1" spc="-15" dirty="0">
                <a:latin typeface="Calibri"/>
                <a:cs typeface="Calibri"/>
              </a:rPr>
              <a:t>Left-Turn </a:t>
            </a:r>
            <a:r>
              <a:rPr sz="2200" i="1" spc="-5" dirty="0">
                <a:latin typeface="Calibri"/>
                <a:cs typeface="Calibri"/>
              </a:rPr>
              <a:t>Lanes </a:t>
            </a:r>
            <a:r>
              <a:rPr sz="2200" i="1" spc="-30" dirty="0">
                <a:latin typeface="Calibri"/>
                <a:cs typeface="Calibri"/>
              </a:rPr>
              <a:t>(TWLTL) </a:t>
            </a:r>
            <a:r>
              <a:rPr sz="2200" i="1" spc="-5" dirty="0">
                <a:latin typeface="Calibri"/>
                <a:cs typeface="Calibri"/>
              </a:rPr>
              <a:t>in  Oelwein,</a:t>
            </a:r>
            <a:r>
              <a:rPr sz="2200" i="1" spc="-20" dirty="0">
                <a:latin typeface="Calibri"/>
                <a:cs typeface="Calibri"/>
              </a:rPr>
              <a:t> </a:t>
            </a:r>
            <a:r>
              <a:rPr sz="2200" i="1" spc="-5" dirty="0">
                <a:latin typeface="Calibri"/>
                <a:cs typeface="Calibri"/>
              </a:rPr>
              <a:t>Iowa.</a:t>
            </a:r>
            <a:endParaRPr sz="2200">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93546" y="489901"/>
            <a:ext cx="13641069" cy="1072515"/>
          </a:xfrm>
          <a:prstGeom prst="rect">
            <a:avLst/>
          </a:prstGeom>
        </p:spPr>
        <p:txBody>
          <a:bodyPr vert="horz" wrap="square" lIns="0" tIns="15240" rIns="0" bIns="0" rtlCol="0">
            <a:spAutoFit/>
          </a:bodyPr>
          <a:lstStyle/>
          <a:p>
            <a:pPr marL="12700">
              <a:lnSpc>
                <a:spcPct val="100000"/>
              </a:lnSpc>
              <a:spcBef>
                <a:spcPts val="120"/>
              </a:spcBef>
            </a:pPr>
            <a:r>
              <a:rPr spc="-35" dirty="0"/>
              <a:t>Why </a:t>
            </a:r>
            <a:r>
              <a:rPr spc="5" dirty="0"/>
              <a:t>Super-2 </a:t>
            </a:r>
            <a:r>
              <a:rPr spc="-30" dirty="0"/>
              <a:t>Highway</a:t>
            </a:r>
            <a:r>
              <a:rPr spc="10" dirty="0"/>
              <a:t> </a:t>
            </a:r>
            <a:r>
              <a:rPr spc="-5" dirty="0"/>
              <a:t>Recommended</a:t>
            </a:r>
          </a:p>
        </p:txBody>
      </p:sp>
      <p:sp>
        <p:nvSpPr>
          <p:cNvPr id="3" name="object 3"/>
          <p:cNvSpPr txBox="1"/>
          <p:nvPr/>
        </p:nvSpPr>
        <p:spPr>
          <a:xfrm>
            <a:off x="1034388" y="1806441"/>
            <a:ext cx="16739869" cy="3646170"/>
          </a:xfrm>
          <a:prstGeom prst="rect">
            <a:avLst/>
          </a:prstGeom>
        </p:spPr>
        <p:txBody>
          <a:bodyPr vert="horz" wrap="square" lIns="0" tIns="12065" rIns="0" bIns="0" rtlCol="0">
            <a:spAutoFit/>
          </a:bodyPr>
          <a:lstStyle/>
          <a:p>
            <a:pPr marL="577850" indent="-565150">
              <a:lnSpc>
                <a:spcPct val="100000"/>
              </a:lnSpc>
              <a:spcBef>
                <a:spcPts val="95"/>
              </a:spcBef>
              <a:buFont typeface="Arial"/>
              <a:buChar char="•"/>
              <a:tabLst>
                <a:tab pos="577850" algn="l"/>
                <a:tab pos="578485" algn="l"/>
              </a:tabLst>
            </a:pPr>
            <a:r>
              <a:rPr sz="4400" spc="-5" dirty="0">
                <a:latin typeface="Calibri"/>
                <a:cs typeface="Calibri"/>
              </a:rPr>
              <a:t>A Super-2 </a:t>
            </a:r>
            <a:r>
              <a:rPr sz="4400" spc="-30" dirty="0">
                <a:latin typeface="Calibri"/>
                <a:cs typeface="Calibri"/>
              </a:rPr>
              <a:t>highway </a:t>
            </a:r>
            <a:r>
              <a:rPr sz="4400" spc="-20" dirty="0">
                <a:latin typeface="Calibri"/>
                <a:cs typeface="Calibri"/>
              </a:rPr>
              <a:t>compared </a:t>
            </a:r>
            <a:r>
              <a:rPr sz="4400" spc="-25" dirty="0">
                <a:latin typeface="Calibri"/>
                <a:cs typeface="Calibri"/>
              </a:rPr>
              <a:t>to </a:t>
            </a:r>
            <a:r>
              <a:rPr sz="4400" spc="-5" dirty="0">
                <a:latin typeface="Calibri"/>
                <a:cs typeface="Calibri"/>
              </a:rPr>
              <a:t>a 4-lane</a:t>
            </a:r>
            <a:r>
              <a:rPr sz="4400" spc="110" dirty="0">
                <a:latin typeface="Calibri"/>
                <a:cs typeface="Calibri"/>
              </a:rPr>
              <a:t> </a:t>
            </a:r>
            <a:r>
              <a:rPr sz="4400" spc="-30" dirty="0">
                <a:latin typeface="Calibri"/>
                <a:cs typeface="Calibri"/>
              </a:rPr>
              <a:t>highway</a:t>
            </a:r>
            <a:endParaRPr sz="4400">
              <a:latin typeface="Calibri"/>
              <a:cs typeface="Calibri"/>
            </a:endParaRPr>
          </a:p>
          <a:p>
            <a:pPr marL="1237615" lvl="1" indent="-471170">
              <a:lnSpc>
                <a:spcPct val="100000"/>
              </a:lnSpc>
              <a:spcBef>
                <a:spcPts val="45"/>
              </a:spcBef>
              <a:buFont typeface="Arial"/>
              <a:buChar char="–"/>
              <a:tabLst>
                <a:tab pos="1238250" algn="l"/>
              </a:tabLst>
            </a:pPr>
            <a:r>
              <a:rPr sz="4000" spc="5" dirty="0">
                <a:latin typeface="Calibri"/>
                <a:cs typeface="Calibri"/>
              </a:rPr>
              <a:t>Is </a:t>
            </a:r>
            <a:r>
              <a:rPr sz="4000" spc="10" dirty="0">
                <a:latin typeface="Calibri"/>
                <a:cs typeface="Calibri"/>
              </a:rPr>
              <a:t>a </a:t>
            </a:r>
            <a:r>
              <a:rPr sz="4000" dirty="0">
                <a:latin typeface="Calibri"/>
                <a:cs typeface="Calibri"/>
              </a:rPr>
              <a:t>lower </a:t>
            </a:r>
            <a:r>
              <a:rPr sz="4000" spc="-10" dirty="0">
                <a:latin typeface="Calibri"/>
                <a:cs typeface="Calibri"/>
              </a:rPr>
              <a:t>cost</a:t>
            </a:r>
            <a:r>
              <a:rPr sz="4000" spc="-15" dirty="0">
                <a:latin typeface="Calibri"/>
                <a:cs typeface="Calibri"/>
              </a:rPr>
              <a:t> </a:t>
            </a:r>
            <a:r>
              <a:rPr sz="4000" spc="10" dirty="0">
                <a:latin typeface="Calibri"/>
                <a:cs typeface="Calibri"/>
              </a:rPr>
              <a:t>solution</a:t>
            </a:r>
            <a:endParaRPr sz="4000">
              <a:latin typeface="Calibri"/>
              <a:cs typeface="Calibri"/>
            </a:endParaRPr>
          </a:p>
          <a:p>
            <a:pPr marL="1237615" lvl="1" indent="-471170">
              <a:lnSpc>
                <a:spcPct val="100000"/>
              </a:lnSpc>
              <a:spcBef>
                <a:spcPts val="40"/>
              </a:spcBef>
              <a:buFont typeface="Arial"/>
              <a:buChar char="–"/>
              <a:tabLst>
                <a:tab pos="1238250" algn="l"/>
              </a:tabLst>
            </a:pPr>
            <a:r>
              <a:rPr sz="4000" spc="5" dirty="0">
                <a:latin typeface="Calibri"/>
                <a:cs typeface="Calibri"/>
              </a:rPr>
              <a:t>Is </a:t>
            </a:r>
            <a:r>
              <a:rPr sz="4000" spc="10" dirty="0">
                <a:latin typeface="Calibri"/>
                <a:cs typeface="Calibri"/>
              </a:rPr>
              <a:t>a </a:t>
            </a:r>
            <a:r>
              <a:rPr sz="4000" spc="-10" dirty="0">
                <a:latin typeface="Calibri"/>
                <a:cs typeface="Calibri"/>
              </a:rPr>
              <a:t>better </a:t>
            </a:r>
            <a:r>
              <a:rPr sz="4000" spc="-5" dirty="0">
                <a:latin typeface="Calibri"/>
                <a:cs typeface="Calibri"/>
              </a:rPr>
              <a:t>return </a:t>
            </a:r>
            <a:r>
              <a:rPr sz="4000" spc="15" dirty="0">
                <a:latin typeface="Calibri"/>
                <a:cs typeface="Calibri"/>
              </a:rPr>
              <a:t>on </a:t>
            </a:r>
            <a:r>
              <a:rPr sz="4000" spc="-20" dirty="0">
                <a:latin typeface="Calibri"/>
                <a:cs typeface="Calibri"/>
              </a:rPr>
              <a:t>taxpayer</a:t>
            </a:r>
            <a:r>
              <a:rPr sz="4000" spc="-15" dirty="0">
                <a:latin typeface="Calibri"/>
                <a:cs typeface="Calibri"/>
              </a:rPr>
              <a:t> </a:t>
            </a:r>
            <a:r>
              <a:rPr sz="4000" spc="-10" dirty="0">
                <a:latin typeface="Calibri"/>
                <a:cs typeface="Calibri"/>
              </a:rPr>
              <a:t>investment</a:t>
            </a:r>
            <a:endParaRPr sz="4000">
              <a:latin typeface="Calibri"/>
              <a:cs typeface="Calibri"/>
            </a:endParaRPr>
          </a:p>
          <a:p>
            <a:pPr marL="1237615" lvl="1" indent="-471170">
              <a:lnSpc>
                <a:spcPct val="100000"/>
              </a:lnSpc>
              <a:spcBef>
                <a:spcPts val="35"/>
              </a:spcBef>
              <a:buFont typeface="Arial"/>
              <a:buChar char="–"/>
              <a:tabLst>
                <a:tab pos="1238250" algn="l"/>
              </a:tabLst>
            </a:pPr>
            <a:r>
              <a:rPr sz="4000" spc="10" dirty="0">
                <a:latin typeface="Calibri"/>
                <a:cs typeface="Calibri"/>
              </a:rPr>
              <a:t>Has </a:t>
            </a:r>
            <a:r>
              <a:rPr sz="4000" spc="5" dirty="0">
                <a:latin typeface="Calibri"/>
                <a:cs typeface="Calibri"/>
              </a:rPr>
              <a:t>less </a:t>
            </a:r>
            <a:r>
              <a:rPr sz="4000" dirty="0">
                <a:latin typeface="Calibri"/>
                <a:cs typeface="Calibri"/>
              </a:rPr>
              <a:t>farmland, </a:t>
            </a:r>
            <a:r>
              <a:rPr sz="4000" spc="-15" dirty="0">
                <a:latin typeface="Calibri"/>
                <a:cs typeface="Calibri"/>
              </a:rPr>
              <a:t>private </a:t>
            </a:r>
            <a:r>
              <a:rPr sz="4000" spc="-30" dirty="0">
                <a:latin typeface="Calibri"/>
                <a:cs typeface="Calibri"/>
              </a:rPr>
              <a:t>property, </a:t>
            </a:r>
            <a:r>
              <a:rPr sz="4000" spc="10" dirty="0">
                <a:latin typeface="Calibri"/>
                <a:cs typeface="Calibri"/>
              </a:rPr>
              <a:t>and </a:t>
            </a:r>
            <a:r>
              <a:rPr sz="4000" spc="-10" dirty="0">
                <a:latin typeface="Calibri"/>
                <a:cs typeface="Calibri"/>
              </a:rPr>
              <a:t>natural </a:t>
            </a:r>
            <a:r>
              <a:rPr sz="4000" spc="-5" dirty="0">
                <a:latin typeface="Calibri"/>
                <a:cs typeface="Calibri"/>
              </a:rPr>
              <a:t>resource</a:t>
            </a:r>
            <a:r>
              <a:rPr sz="4000" spc="70" dirty="0">
                <a:latin typeface="Calibri"/>
                <a:cs typeface="Calibri"/>
              </a:rPr>
              <a:t> </a:t>
            </a:r>
            <a:r>
              <a:rPr sz="4000" spc="5" dirty="0">
                <a:latin typeface="Calibri"/>
                <a:cs typeface="Calibri"/>
              </a:rPr>
              <a:t>impacts</a:t>
            </a:r>
            <a:endParaRPr sz="4000">
              <a:latin typeface="Calibri"/>
              <a:cs typeface="Calibri"/>
            </a:endParaRPr>
          </a:p>
          <a:p>
            <a:pPr marL="1237615" marR="5080" lvl="1" indent="-471170">
              <a:lnSpc>
                <a:spcPts val="3870"/>
              </a:lnSpc>
              <a:spcBef>
                <a:spcPts val="940"/>
              </a:spcBef>
              <a:buFont typeface="Arial"/>
              <a:buChar char="–"/>
              <a:tabLst>
                <a:tab pos="1238250" algn="l"/>
              </a:tabLst>
            </a:pPr>
            <a:r>
              <a:rPr sz="4000" spc="-10" dirty="0">
                <a:latin typeface="Calibri"/>
                <a:cs typeface="Calibri"/>
              </a:rPr>
              <a:t>Affects </a:t>
            </a:r>
            <a:r>
              <a:rPr sz="4000" spc="-25" dirty="0">
                <a:latin typeface="Calibri"/>
                <a:cs typeface="Calibri"/>
              </a:rPr>
              <a:t>travel </a:t>
            </a:r>
            <a:r>
              <a:rPr sz="4000" spc="-5" dirty="0">
                <a:latin typeface="Calibri"/>
                <a:cs typeface="Calibri"/>
              </a:rPr>
              <a:t>patterns, </a:t>
            </a:r>
            <a:r>
              <a:rPr sz="4000" spc="10" dirty="0">
                <a:latin typeface="Calibri"/>
                <a:cs typeface="Calibri"/>
              </a:rPr>
              <a:t>access </a:t>
            </a:r>
            <a:r>
              <a:rPr sz="4000" spc="-10" dirty="0">
                <a:latin typeface="Calibri"/>
                <a:cs typeface="Calibri"/>
              </a:rPr>
              <a:t>to </a:t>
            </a:r>
            <a:r>
              <a:rPr sz="4000" spc="-5" dirty="0">
                <a:latin typeface="Calibri"/>
                <a:cs typeface="Calibri"/>
              </a:rPr>
              <a:t>existing </a:t>
            </a:r>
            <a:r>
              <a:rPr sz="4000" spc="5" dirty="0">
                <a:latin typeface="Calibri"/>
                <a:cs typeface="Calibri"/>
              </a:rPr>
              <a:t>businesses, </a:t>
            </a:r>
            <a:r>
              <a:rPr sz="4000" spc="10" dirty="0">
                <a:latin typeface="Calibri"/>
                <a:cs typeface="Calibri"/>
              </a:rPr>
              <a:t>and </a:t>
            </a:r>
            <a:r>
              <a:rPr sz="4000" dirty="0">
                <a:latin typeface="Calibri"/>
                <a:cs typeface="Calibri"/>
              </a:rPr>
              <a:t>potential </a:t>
            </a:r>
            <a:r>
              <a:rPr sz="4000" spc="-10" dirty="0">
                <a:latin typeface="Calibri"/>
                <a:cs typeface="Calibri"/>
              </a:rPr>
              <a:t>railroad  </a:t>
            </a:r>
            <a:r>
              <a:rPr sz="4000" dirty="0">
                <a:latin typeface="Calibri"/>
                <a:cs typeface="Calibri"/>
              </a:rPr>
              <a:t>conflicts</a:t>
            </a:r>
            <a:r>
              <a:rPr sz="4000" spc="5" dirty="0">
                <a:latin typeface="Calibri"/>
                <a:cs typeface="Calibri"/>
              </a:rPr>
              <a:t> less</a:t>
            </a:r>
            <a:endParaRPr sz="4000">
              <a:latin typeface="Calibri"/>
              <a:cs typeface="Calibri"/>
            </a:endParaRPr>
          </a:p>
        </p:txBody>
      </p:sp>
      <p:graphicFrame>
        <p:nvGraphicFramePr>
          <p:cNvPr id="4" name="object 4"/>
          <p:cNvGraphicFramePr>
            <a:graphicFrameLocks noGrp="1"/>
          </p:cNvGraphicFramePr>
          <p:nvPr/>
        </p:nvGraphicFramePr>
        <p:xfrm>
          <a:off x="1644510" y="5476854"/>
          <a:ext cx="17451069" cy="4969227"/>
        </p:xfrm>
        <a:graphic>
          <a:graphicData uri="http://schemas.openxmlformats.org/drawingml/2006/table">
            <a:tbl>
              <a:tblPr firstRow="1" bandRow="1">
                <a:tableStyleId>{2D5ABB26-0587-4C30-8999-92F81FD0307C}</a:tableStyleId>
              </a:tblPr>
              <a:tblGrid>
                <a:gridCol w="5746750">
                  <a:extLst>
                    <a:ext uri="{9D8B030D-6E8A-4147-A177-3AD203B41FA5}">
                      <a16:colId xmlns:a16="http://schemas.microsoft.com/office/drawing/2014/main" val="20000"/>
                    </a:ext>
                  </a:extLst>
                </a:gridCol>
                <a:gridCol w="11704319">
                  <a:extLst>
                    <a:ext uri="{9D8B030D-6E8A-4147-A177-3AD203B41FA5}">
                      <a16:colId xmlns:a16="http://schemas.microsoft.com/office/drawing/2014/main" val="20001"/>
                    </a:ext>
                  </a:extLst>
                </a:gridCol>
              </a:tblGrid>
              <a:tr h="864759">
                <a:tc gridSpan="2">
                  <a:txBody>
                    <a:bodyPr/>
                    <a:lstStyle/>
                    <a:p>
                      <a:pPr marL="3725545">
                        <a:lnSpc>
                          <a:spcPct val="100000"/>
                        </a:lnSpc>
                        <a:spcBef>
                          <a:spcPts val="905"/>
                        </a:spcBef>
                      </a:pPr>
                      <a:r>
                        <a:rPr sz="4000" b="1" spc="15" dirty="0">
                          <a:solidFill>
                            <a:srgbClr val="622322"/>
                          </a:solidFill>
                          <a:latin typeface="Cambria"/>
                          <a:cs typeface="Cambria"/>
                        </a:rPr>
                        <a:t>US </a:t>
                      </a:r>
                      <a:r>
                        <a:rPr sz="4000" b="1" spc="10" dirty="0">
                          <a:solidFill>
                            <a:srgbClr val="622322"/>
                          </a:solidFill>
                          <a:latin typeface="Cambria"/>
                          <a:cs typeface="Cambria"/>
                        </a:rPr>
                        <a:t>30 Super-2 </a:t>
                      </a:r>
                      <a:r>
                        <a:rPr sz="4000" b="1" spc="-40" dirty="0">
                          <a:solidFill>
                            <a:srgbClr val="622322"/>
                          </a:solidFill>
                          <a:latin typeface="Cambria"/>
                          <a:cs typeface="Cambria"/>
                        </a:rPr>
                        <a:t>Highway </a:t>
                      </a:r>
                      <a:r>
                        <a:rPr sz="4000" b="1" spc="-15" dirty="0">
                          <a:solidFill>
                            <a:srgbClr val="622322"/>
                          </a:solidFill>
                          <a:latin typeface="Cambria"/>
                          <a:cs typeface="Cambria"/>
                        </a:rPr>
                        <a:t>vs. </a:t>
                      </a:r>
                      <a:r>
                        <a:rPr sz="4000" b="1" spc="10" dirty="0">
                          <a:solidFill>
                            <a:srgbClr val="622322"/>
                          </a:solidFill>
                          <a:latin typeface="Cambria"/>
                          <a:cs typeface="Cambria"/>
                        </a:rPr>
                        <a:t>4-Lane</a:t>
                      </a:r>
                      <a:r>
                        <a:rPr sz="4000" b="1" spc="80" dirty="0">
                          <a:solidFill>
                            <a:srgbClr val="622322"/>
                          </a:solidFill>
                          <a:latin typeface="Cambria"/>
                          <a:cs typeface="Cambria"/>
                        </a:rPr>
                        <a:t> </a:t>
                      </a:r>
                      <a:r>
                        <a:rPr sz="4000" b="1" spc="-40" dirty="0">
                          <a:solidFill>
                            <a:srgbClr val="622322"/>
                          </a:solidFill>
                          <a:latin typeface="Cambria"/>
                          <a:cs typeface="Cambria"/>
                        </a:rPr>
                        <a:t>Highway</a:t>
                      </a:r>
                      <a:endParaRPr sz="4000">
                        <a:latin typeface="Cambria"/>
                        <a:cs typeface="Cambria"/>
                      </a:endParaRPr>
                    </a:p>
                  </a:txBody>
                  <a:tcPr marL="0" marR="0" marT="1149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0"/>
                  </a:ext>
                </a:extLst>
              </a:tr>
              <a:tr h="2499051">
                <a:tc>
                  <a:txBody>
                    <a:bodyPr/>
                    <a:lstStyle/>
                    <a:p>
                      <a:pPr marL="1621790" marR="634365" indent="-981075">
                        <a:lnSpc>
                          <a:spcPct val="115900"/>
                        </a:lnSpc>
                        <a:spcBef>
                          <a:spcPts val="3920"/>
                        </a:spcBef>
                      </a:pPr>
                      <a:r>
                        <a:rPr sz="4000" b="1" spc="10" dirty="0">
                          <a:solidFill>
                            <a:srgbClr val="FFFFFF"/>
                          </a:solidFill>
                          <a:latin typeface="Arial"/>
                          <a:cs typeface="Arial"/>
                        </a:rPr>
                        <a:t>Construction</a:t>
                      </a:r>
                      <a:r>
                        <a:rPr sz="4000" b="1" spc="-40" dirty="0">
                          <a:solidFill>
                            <a:srgbClr val="FFFFFF"/>
                          </a:solidFill>
                          <a:latin typeface="Arial"/>
                          <a:cs typeface="Arial"/>
                        </a:rPr>
                        <a:t> </a:t>
                      </a:r>
                      <a:r>
                        <a:rPr sz="4000" b="1" spc="10" dirty="0">
                          <a:solidFill>
                            <a:srgbClr val="FFFFFF"/>
                          </a:solidFill>
                          <a:latin typeface="Arial"/>
                          <a:cs typeface="Arial"/>
                        </a:rPr>
                        <a:t>Cost  Difference</a:t>
                      </a:r>
                      <a:endParaRPr sz="4000">
                        <a:latin typeface="Arial"/>
                        <a:cs typeface="Arial"/>
                      </a:endParaRPr>
                    </a:p>
                  </a:txBody>
                  <a:tcPr marL="0" marR="0" marT="4978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422"/>
                    </a:solidFill>
                  </a:tcPr>
                </a:tc>
                <a:tc>
                  <a:txBody>
                    <a:bodyPr/>
                    <a:lstStyle/>
                    <a:p>
                      <a:pPr marL="41275" marR="97790">
                        <a:lnSpc>
                          <a:spcPts val="4840"/>
                        </a:lnSpc>
                        <a:spcBef>
                          <a:spcPts val="60"/>
                        </a:spcBef>
                      </a:pPr>
                      <a:r>
                        <a:rPr sz="4000" spc="10" dirty="0">
                          <a:latin typeface="Calibri"/>
                          <a:cs typeface="Calibri"/>
                        </a:rPr>
                        <a:t>When </a:t>
                      </a:r>
                      <a:r>
                        <a:rPr sz="4000" dirty="0">
                          <a:latin typeface="Calibri"/>
                          <a:cs typeface="Calibri"/>
                        </a:rPr>
                        <a:t>compared </a:t>
                      </a:r>
                      <a:r>
                        <a:rPr sz="4000" spc="-10" dirty="0">
                          <a:latin typeface="Calibri"/>
                          <a:cs typeface="Calibri"/>
                        </a:rPr>
                        <a:t>to </a:t>
                      </a:r>
                      <a:r>
                        <a:rPr sz="4000" spc="10" dirty="0">
                          <a:latin typeface="Calibri"/>
                          <a:cs typeface="Calibri"/>
                        </a:rPr>
                        <a:t>the </a:t>
                      </a:r>
                      <a:r>
                        <a:rPr sz="4000" spc="-10" dirty="0">
                          <a:latin typeface="Calibri"/>
                          <a:cs typeface="Calibri"/>
                        </a:rPr>
                        <a:t>cost </a:t>
                      </a:r>
                      <a:r>
                        <a:rPr sz="4000" spc="10" dirty="0">
                          <a:latin typeface="Calibri"/>
                          <a:cs typeface="Calibri"/>
                        </a:rPr>
                        <a:t>of </a:t>
                      </a:r>
                      <a:r>
                        <a:rPr sz="4000" spc="5" dirty="0">
                          <a:latin typeface="Calibri"/>
                          <a:cs typeface="Calibri"/>
                        </a:rPr>
                        <a:t>simply </a:t>
                      </a:r>
                      <a:r>
                        <a:rPr sz="4000" dirty="0">
                          <a:latin typeface="Calibri"/>
                          <a:cs typeface="Calibri"/>
                        </a:rPr>
                        <a:t>reconstructing </a:t>
                      </a:r>
                      <a:r>
                        <a:rPr sz="4000" spc="10" dirty="0">
                          <a:latin typeface="Calibri"/>
                          <a:cs typeface="Calibri"/>
                        </a:rPr>
                        <a:t>an  </a:t>
                      </a:r>
                      <a:r>
                        <a:rPr sz="4000" spc="-5" dirty="0">
                          <a:latin typeface="Calibri"/>
                          <a:cs typeface="Calibri"/>
                        </a:rPr>
                        <a:t>existing </a:t>
                      </a:r>
                      <a:r>
                        <a:rPr sz="4000" spc="5" dirty="0">
                          <a:latin typeface="Calibri"/>
                          <a:cs typeface="Calibri"/>
                        </a:rPr>
                        <a:t>2-lane </a:t>
                      </a:r>
                      <a:r>
                        <a:rPr sz="4000" spc="-45" dirty="0">
                          <a:latin typeface="Calibri"/>
                          <a:cs typeface="Calibri"/>
                        </a:rPr>
                        <a:t>highway, </a:t>
                      </a:r>
                      <a:r>
                        <a:rPr sz="4000" spc="10" dirty="0">
                          <a:latin typeface="Calibri"/>
                          <a:cs typeface="Calibri"/>
                        </a:rPr>
                        <a:t>the </a:t>
                      </a:r>
                      <a:r>
                        <a:rPr sz="4000" b="1" u="heavy" spc="5" dirty="0">
                          <a:uFill>
                            <a:solidFill>
                              <a:srgbClr val="000000"/>
                            </a:solidFill>
                          </a:uFill>
                          <a:latin typeface="Calibri"/>
                          <a:cs typeface="Calibri"/>
                        </a:rPr>
                        <a:t>additional</a:t>
                      </a:r>
                      <a:r>
                        <a:rPr sz="4000" b="1" spc="5" dirty="0">
                          <a:latin typeface="Calibri"/>
                          <a:cs typeface="Calibri"/>
                        </a:rPr>
                        <a:t> </a:t>
                      </a:r>
                      <a:r>
                        <a:rPr sz="4000" spc="-10" dirty="0">
                          <a:latin typeface="Calibri"/>
                          <a:cs typeface="Calibri"/>
                        </a:rPr>
                        <a:t>cost to </a:t>
                      </a:r>
                      <a:r>
                        <a:rPr sz="4000" spc="-5" dirty="0">
                          <a:latin typeface="Calibri"/>
                          <a:cs typeface="Calibri"/>
                        </a:rPr>
                        <a:t>upgrade  </a:t>
                      </a:r>
                      <a:r>
                        <a:rPr sz="4000" spc="-10" dirty="0">
                          <a:latin typeface="Calibri"/>
                          <a:cs typeface="Calibri"/>
                        </a:rPr>
                        <a:t>to </a:t>
                      </a:r>
                      <a:r>
                        <a:rPr sz="4000" spc="10" dirty="0">
                          <a:latin typeface="Calibri"/>
                          <a:cs typeface="Calibri"/>
                        </a:rPr>
                        <a:t>a Super-2 </a:t>
                      </a:r>
                      <a:r>
                        <a:rPr sz="4000" spc="5" dirty="0">
                          <a:latin typeface="Calibri"/>
                          <a:cs typeface="Calibri"/>
                        </a:rPr>
                        <a:t>is </a:t>
                      </a:r>
                      <a:r>
                        <a:rPr sz="4000" spc="10" dirty="0">
                          <a:latin typeface="Calibri"/>
                          <a:cs typeface="Calibri"/>
                        </a:rPr>
                        <a:t>about </a:t>
                      </a:r>
                      <a:r>
                        <a:rPr sz="4000" spc="15" dirty="0">
                          <a:latin typeface="Calibri"/>
                          <a:cs typeface="Calibri"/>
                        </a:rPr>
                        <a:t>15% </a:t>
                      </a:r>
                      <a:r>
                        <a:rPr sz="4000" spc="-10" dirty="0">
                          <a:latin typeface="Calibri"/>
                          <a:cs typeface="Calibri"/>
                        </a:rPr>
                        <a:t>to </a:t>
                      </a:r>
                      <a:r>
                        <a:rPr sz="4000" spc="15" dirty="0">
                          <a:latin typeface="Calibri"/>
                          <a:cs typeface="Calibri"/>
                        </a:rPr>
                        <a:t>20% </a:t>
                      </a:r>
                      <a:r>
                        <a:rPr sz="4000" spc="10" dirty="0">
                          <a:latin typeface="Calibri"/>
                          <a:cs typeface="Calibri"/>
                        </a:rPr>
                        <a:t>of the </a:t>
                      </a:r>
                      <a:r>
                        <a:rPr sz="4000" spc="-10" dirty="0">
                          <a:latin typeface="Calibri"/>
                          <a:cs typeface="Calibri"/>
                        </a:rPr>
                        <a:t>cost to</a:t>
                      </a:r>
                      <a:r>
                        <a:rPr sz="4000" spc="-45" dirty="0">
                          <a:latin typeface="Calibri"/>
                          <a:cs typeface="Calibri"/>
                        </a:rPr>
                        <a:t> </a:t>
                      </a:r>
                      <a:r>
                        <a:rPr sz="4000" spc="-5" dirty="0">
                          <a:latin typeface="Calibri"/>
                          <a:cs typeface="Calibri"/>
                        </a:rPr>
                        <a:t>upgrade</a:t>
                      </a:r>
                      <a:endParaRPr sz="4000">
                        <a:latin typeface="Calibri"/>
                        <a:cs typeface="Calibri"/>
                      </a:endParaRPr>
                    </a:p>
                    <a:p>
                      <a:pPr marL="41275">
                        <a:lnSpc>
                          <a:spcPts val="4665"/>
                        </a:lnSpc>
                      </a:pPr>
                      <a:r>
                        <a:rPr sz="4000" spc="-10" dirty="0">
                          <a:latin typeface="Calibri"/>
                          <a:cs typeface="Calibri"/>
                        </a:rPr>
                        <a:t>to </a:t>
                      </a:r>
                      <a:r>
                        <a:rPr sz="4000" spc="10" dirty="0">
                          <a:latin typeface="Calibri"/>
                          <a:cs typeface="Calibri"/>
                        </a:rPr>
                        <a:t>a </a:t>
                      </a:r>
                      <a:r>
                        <a:rPr sz="4000" spc="5" dirty="0">
                          <a:latin typeface="Calibri"/>
                          <a:cs typeface="Calibri"/>
                        </a:rPr>
                        <a:t>4-lane</a:t>
                      </a:r>
                      <a:r>
                        <a:rPr sz="4000" spc="10" dirty="0">
                          <a:latin typeface="Calibri"/>
                          <a:cs typeface="Calibri"/>
                        </a:rPr>
                        <a:t> </a:t>
                      </a:r>
                      <a:r>
                        <a:rPr sz="4000" spc="-45" dirty="0">
                          <a:latin typeface="Calibri"/>
                          <a:cs typeface="Calibri"/>
                        </a:rPr>
                        <a:t>highway.</a:t>
                      </a:r>
                      <a:endParaRPr sz="4000">
                        <a:latin typeface="Calibri"/>
                        <a:cs typeface="Calibri"/>
                      </a:endParaRPr>
                    </a:p>
                  </a:txBody>
                  <a:tcPr marL="0" marR="0" marT="7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1"/>
                  </a:ext>
                </a:extLst>
              </a:tr>
              <a:tr h="1605417">
                <a:tc>
                  <a:txBody>
                    <a:bodyPr/>
                    <a:lstStyle/>
                    <a:p>
                      <a:pPr marL="681990" marR="675005" indent="82550">
                        <a:lnSpc>
                          <a:spcPct val="115900"/>
                        </a:lnSpc>
                        <a:spcBef>
                          <a:spcPts val="400"/>
                        </a:spcBef>
                      </a:pPr>
                      <a:r>
                        <a:rPr sz="4000" b="1" dirty="0">
                          <a:solidFill>
                            <a:srgbClr val="FFFFFF"/>
                          </a:solidFill>
                          <a:latin typeface="Arial"/>
                          <a:cs typeface="Arial"/>
                        </a:rPr>
                        <a:t>Right-of-Way </a:t>
                      </a:r>
                      <a:r>
                        <a:rPr sz="4000" b="1" spc="15" dirty="0">
                          <a:solidFill>
                            <a:srgbClr val="FFFFFF"/>
                          </a:solidFill>
                          <a:latin typeface="Arial"/>
                          <a:cs typeface="Arial"/>
                        </a:rPr>
                        <a:t>and  </a:t>
                      </a:r>
                      <a:r>
                        <a:rPr sz="4000" b="1" spc="10" dirty="0">
                          <a:solidFill>
                            <a:srgbClr val="FFFFFF"/>
                          </a:solidFill>
                          <a:latin typeface="Arial"/>
                          <a:cs typeface="Arial"/>
                        </a:rPr>
                        <a:t>Farmland</a:t>
                      </a:r>
                      <a:r>
                        <a:rPr sz="4000" b="1" spc="-45" dirty="0">
                          <a:solidFill>
                            <a:srgbClr val="FFFFFF"/>
                          </a:solidFill>
                          <a:latin typeface="Arial"/>
                          <a:cs typeface="Arial"/>
                        </a:rPr>
                        <a:t> </a:t>
                      </a:r>
                      <a:r>
                        <a:rPr sz="4000" b="1" spc="15" dirty="0">
                          <a:solidFill>
                            <a:srgbClr val="FFFFFF"/>
                          </a:solidFill>
                          <a:latin typeface="Arial"/>
                          <a:cs typeface="Arial"/>
                        </a:rPr>
                        <a:t>Impacts</a:t>
                      </a:r>
                      <a:endParaRPr sz="4000">
                        <a:latin typeface="Arial"/>
                        <a:cs typeface="Arial"/>
                      </a:endParaRPr>
                    </a:p>
                  </a:txBody>
                  <a:tcPr marL="0" marR="0" marT="508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422"/>
                    </a:solidFill>
                  </a:tcPr>
                </a:tc>
                <a:tc>
                  <a:txBody>
                    <a:bodyPr/>
                    <a:lstStyle/>
                    <a:p>
                      <a:pPr marL="41275" marR="687070">
                        <a:lnSpc>
                          <a:spcPct val="100800"/>
                        </a:lnSpc>
                        <a:spcBef>
                          <a:spcPts val="1215"/>
                        </a:spcBef>
                      </a:pPr>
                      <a:r>
                        <a:rPr sz="4000" spc="5" dirty="0">
                          <a:latin typeface="Calibri"/>
                          <a:cs typeface="Calibri"/>
                        </a:rPr>
                        <a:t>Super-2 impacts </a:t>
                      </a:r>
                      <a:r>
                        <a:rPr sz="4000" spc="-10" dirty="0">
                          <a:latin typeface="Calibri"/>
                          <a:cs typeface="Calibri"/>
                        </a:rPr>
                        <a:t>are </a:t>
                      </a:r>
                      <a:r>
                        <a:rPr sz="4000" spc="10" dirty="0">
                          <a:latin typeface="Calibri"/>
                          <a:cs typeface="Calibri"/>
                        </a:rPr>
                        <a:t>about 1/3 of the those </a:t>
                      </a:r>
                      <a:r>
                        <a:rPr sz="4000" spc="-5" dirty="0">
                          <a:latin typeface="Calibri"/>
                          <a:cs typeface="Calibri"/>
                        </a:rPr>
                        <a:t>expected  </a:t>
                      </a:r>
                      <a:r>
                        <a:rPr sz="4000" spc="10" dirty="0">
                          <a:latin typeface="Calibri"/>
                          <a:cs typeface="Calibri"/>
                        </a:rPr>
                        <a:t>with a </a:t>
                      </a:r>
                      <a:r>
                        <a:rPr sz="4000" spc="5" dirty="0">
                          <a:latin typeface="Calibri"/>
                          <a:cs typeface="Calibri"/>
                        </a:rPr>
                        <a:t>4-lane </a:t>
                      </a:r>
                      <a:r>
                        <a:rPr sz="4000" spc="-15" dirty="0">
                          <a:latin typeface="Calibri"/>
                          <a:cs typeface="Calibri"/>
                        </a:rPr>
                        <a:t>highway </a:t>
                      </a:r>
                      <a:r>
                        <a:rPr sz="4000" spc="10" dirty="0">
                          <a:latin typeface="Calibri"/>
                          <a:cs typeface="Calibri"/>
                        </a:rPr>
                        <a:t>and</a:t>
                      </a:r>
                      <a:r>
                        <a:rPr sz="4000" spc="30" dirty="0">
                          <a:latin typeface="Calibri"/>
                          <a:cs typeface="Calibri"/>
                        </a:rPr>
                        <a:t> </a:t>
                      </a:r>
                      <a:r>
                        <a:rPr sz="4000" spc="5" dirty="0">
                          <a:latin typeface="Calibri"/>
                          <a:cs typeface="Calibri"/>
                        </a:rPr>
                        <a:t>bypasses</a:t>
                      </a:r>
                      <a:endParaRPr sz="4000">
                        <a:latin typeface="Calibri"/>
                        <a:cs typeface="Calibri"/>
                      </a:endParaRPr>
                    </a:p>
                  </a:txBody>
                  <a:tcPr marL="0" marR="0" marT="1543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2"/>
                  </a:ext>
                </a:extLst>
              </a:tr>
            </a:tbl>
          </a:graphicData>
        </a:graphic>
      </p:graphicFrame>
      <p:sp>
        <p:nvSpPr>
          <p:cNvPr id="5" name="object 5"/>
          <p:cNvSpPr txBox="1"/>
          <p:nvPr/>
        </p:nvSpPr>
        <p:spPr>
          <a:xfrm>
            <a:off x="1034388" y="11214183"/>
            <a:ext cx="17612995" cy="2653030"/>
          </a:xfrm>
          <a:prstGeom prst="rect">
            <a:avLst/>
          </a:prstGeom>
        </p:spPr>
        <p:txBody>
          <a:bodyPr vert="horz" wrap="square" lIns="0" tIns="88265" rIns="0" bIns="0" rtlCol="0">
            <a:spAutoFit/>
          </a:bodyPr>
          <a:lstStyle/>
          <a:p>
            <a:pPr marL="577850" marR="5080" indent="-565150">
              <a:lnSpc>
                <a:spcPts val="4750"/>
              </a:lnSpc>
              <a:spcBef>
                <a:spcPts val="695"/>
              </a:spcBef>
              <a:buFont typeface="Arial"/>
              <a:buChar char="•"/>
              <a:tabLst>
                <a:tab pos="577850" algn="l"/>
                <a:tab pos="578485" algn="l"/>
              </a:tabLst>
            </a:pPr>
            <a:r>
              <a:rPr sz="4400" spc="-5" dirty="0">
                <a:latin typeface="Calibri"/>
                <a:cs typeface="Calibri"/>
              </a:rPr>
              <a:t>Super-2 </a:t>
            </a:r>
            <a:r>
              <a:rPr sz="4400" spc="-30" dirty="0">
                <a:latin typeface="Calibri"/>
                <a:cs typeface="Calibri"/>
              </a:rPr>
              <a:t>highway </a:t>
            </a:r>
            <a:r>
              <a:rPr sz="4400" spc="-15" dirty="0">
                <a:latin typeface="Calibri"/>
                <a:cs typeface="Calibri"/>
              </a:rPr>
              <a:t>style </a:t>
            </a:r>
            <a:r>
              <a:rPr sz="4400" spc="-20" dirty="0">
                <a:latin typeface="Calibri"/>
                <a:cs typeface="Calibri"/>
              </a:rPr>
              <a:t>improvements can provide </a:t>
            </a:r>
            <a:r>
              <a:rPr sz="4400" spc="-10" dirty="0">
                <a:latin typeface="Calibri"/>
                <a:cs typeface="Calibri"/>
              </a:rPr>
              <a:t>significant </a:t>
            </a:r>
            <a:r>
              <a:rPr sz="4400" spc="-35" dirty="0">
                <a:latin typeface="Calibri"/>
                <a:cs typeface="Calibri"/>
              </a:rPr>
              <a:t>safety </a:t>
            </a:r>
            <a:r>
              <a:rPr sz="4400" spc="-10" dirty="0">
                <a:latin typeface="Calibri"/>
                <a:cs typeface="Calibri"/>
              </a:rPr>
              <a:t>benefits  </a:t>
            </a:r>
            <a:r>
              <a:rPr sz="4400" spc="-15" dirty="0">
                <a:latin typeface="Calibri"/>
                <a:cs typeface="Calibri"/>
              </a:rPr>
              <a:t>where </a:t>
            </a:r>
            <a:r>
              <a:rPr sz="4400" spc="-35" dirty="0">
                <a:latin typeface="Calibri"/>
                <a:cs typeface="Calibri"/>
              </a:rPr>
              <a:t>safety </a:t>
            </a:r>
            <a:r>
              <a:rPr sz="4400" spc="-15" dirty="0">
                <a:latin typeface="Calibri"/>
                <a:cs typeface="Calibri"/>
              </a:rPr>
              <a:t>problems</a:t>
            </a:r>
            <a:r>
              <a:rPr sz="4400" spc="55" dirty="0">
                <a:latin typeface="Calibri"/>
                <a:cs typeface="Calibri"/>
              </a:rPr>
              <a:t> </a:t>
            </a:r>
            <a:r>
              <a:rPr sz="4400" spc="-30" dirty="0">
                <a:latin typeface="Calibri"/>
                <a:cs typeface="Calibri"/>
              </a:rPr>
              <a:t>exist</a:t>
            </a:r>
            <a:endParaRPr sz="4400">
              <a:latin typeface="Calibri"/>
              <a:cs typeface="Calibri"/>
            </a:endParaRPr>
          </a:p>
          <a:p>
            <a:pPr marL="1237615" lvl="1" indent="-471170">
              <a:lnSpc>
                <a:spcPct val="100000"/>
              </a:lnSpc>
              <a:spcBef>
                <a:spcPts val="465"/>
              </a:spcBef>
              <a:buFont typeface="Arial"/>
              <a:buChar char="–"/>
              <a:tabLst>
                <a:tab pos="1238250" algn="l"/>
              </a:tabLst>
            </a:pPr>
            <a:r>
              <a:rPr sz="4000" spc="10" dirty="0">
                <a:latin typeface="Calibri"/>
                <a:cs typeface="Calibri"/>
              </a:rPr>
              <a:t>US 169 </a:t>
            </a:r>
            <a:r>
              <a:rPr sz="4000" spc="-5" dirty="0">
                <a:latin typeface="Calibri"/>
                <a:cs typeface="Calibri"/>
              </a:rPr>
              <a:t>Fort </a:t>
            </a:r>
            <a:r>
              <a:rPr sz="4000" spc="5" dirty="0">
                <a:latin typeface="Calibri"/>
                <a:cs typeface="Calibri"/>
              </a:rPr>
              <a:t>Dodge </a:t>
            </a:r>
            <a:r>
              <a:rPr sz="4000" spc="-10" dirty="0">
                <a:latin typeface="Calibri"/>
                <a:cs typeface="Calibri"/>
              </a:rPr>
              <a:t>to </a:t>
            </a:r>
            <a:r>
              <a:rPr sz="4000" spc="10" dirty="0">
                <a:latin typeface="Calibri"/>
                <a:cs typeface="Calibri"/>
              </a:rPr>
              <a:t>Humboldt – </a:t>
            </a:r>
            <a:r>
              <a:rPr sz="4000" spc="15" dirty="0">
                <a:latin typeface="Calibri"/>
                <a:cs typeface="Calibri"/>
              </a:rPr>
              <a:t>67% </a:t>
            </a:r>
            <a:r>
              <a:rPr sz="4000" spc="-5" dirty="0">
                <a:latin typeface="Calibri"/>
                <a:cs typeface="Calibri"/>
              </a:rPr>
              <a:t>crash</a:t>
            </a:r>
            <a:r>
              <a:rPr sz="4000" spc="-20" dirty="0">
                <a:latin typeface="Calibri"/>
                <a:cs typeface="Calibri"/>
              </a:rPr>
              <a:t> </a:t>
            </a:r>
            <a:r>
              <a:rPr sz="4000" dirty="0">
                <a:latin typeface="Calibri"/>
                <a:cs typeface="Calibri"/>
              </a:rPr>
              <a:t>decrease</a:t>
            </a:r>
            <a:endParaRPr sz="4000">
              <a:latin typeface="Calibri"/>
              <a:cs typeface="Calibri"/>
            </a:endParaRPr>
          </a:p>
          <a:p>
            <a:pPr marL="1237615" lvl="1" indent="-471170">
              <a:lnSpc>
                <a:spcPct val="100000"/>
              </a:lnSpc>
              <a:spcBef>
                <a:spcPts val="520"/>
              </a:spcBef>
              <a:buFont typeface="Arial"/>
              <a:buChar char="–"/>
              <a:tabLst>
                <a:tab pos="1238250" algn="l"/>
              </a:tabLst>
            </a:pPr>
            <a:r>
              <a:rPr sz="4000" spc="10" dirty="0">
                <a:latin typeface="Calibri"/>
                <a:cs typeface="Calibri"/>
              </a:rPr>
              <a:t>US 63 </a:t>
            </a:r>
            <a:r>
              <a:rPr sz="4000" dirty="0">
                <a:latin typeface="Calibri"/>
                <a:cs typeface="Calibri"/>
              </a:rPr>
              <a:t>Oskaloosa </a:t>
            </a:r>
            <a:r>
              <a:rPr sz="4000" spc="-10" dirty="0">
                <a:latin typeface="Calibri"/>
                <a:cs typeface="Calibri"/>
              </a:rPr>
              <a:t>to </a:t>
            </a:r>
            <a:r>
              <a:rPr sz="4000" spc="5" dirty="0">
                <a:latin typeface="Calibri"/>
                <a:cs typeface="Calibri"/>
              </a:rPr>
              <a:t>New </a:t>
            </a:r>
            <a:r>
              <a:rPr sz="4000" dirty="0">
                <a:latin typeface="Calibri"/>
                <a:cs typeface="Calibri"/>
              </a:rPr>
              <a:t>Sharon </a:t>
            </a:r>
            <a:r>
              <a:rPr sz="4000" spc="10" dirty="0">
                <a:latin typeface="Calibri"/>
                <a:cs typeface="Calibri"/>
              </a:rPr>
              <a:t>– </a:t>
            </a:r>
            <a:r>
              <a:rPr sz="4000" spc="15" dirty="0">
                <a:latin typeface="Calibri"/>
                <a:cs typeface="Calibri"/>
              </a:rPr>
              <a:t>49% </a:t>
            </a:r>
            <a:r>
              <a:rPr sz="4000" spc="-5" dirty="0">
                <a:latin typeface="Calibri"/>
                <a:cs typeface="Calibri"/>
              </a:rPr>
              <a:t>crash</a:t>
            </a:r>
            <a:r>
              <a:rPr sz="4000" spc="-15" dirty="0">
                <a:latin typeface="Calibri"/>
                <a:cs typeface="Calibri"/>
              </a:rPr>
              <a:t> </a:t>
            </a:r>
            <a:r>
              <a:rPr sz="4000" dirty="0">
                <a:latin typeface="Calibri"/>
                <a:cs typeface="Calibri"/>
              </a:rPr>
              <a:t>decrease</a:t>
            </a:r>
            <a:endParaRPr sz="4000">
              <a:latin typeface="Calibri"/>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4787" y="631833"/>
            <a:ext cx="18004790" cy="2119630"/>
          </a:xfrm>
          <a:prstGeom prst="rect">
            <a:avLst/>
          </a:prstGeom>
        </p:spPr>
        <p:txBody>
          <a:bodyPr vert="horz" wrap="square" lIns="0" tIns="12065" rIns="0" bIns="0" rtlCol="0">
            <a:spAutoFit/>
          </a:bodyPr>
          <a:lstStyle/>
          <a:p>
            <a:pPr marL="12700" marR="5080">
              <a:lnSpc>
                <a:spcPct val="100299"/>
              </a:lnSpc>
              <a:spcBef>
                <a:spcPts val="95"/>
              </a:spcBef>
            </a:pPr>
            <a:r>
              <a:rPr spc="-35" dirty="0"/>
              <a:t>Why </a:t>
            </a:r>
            <a:r>
              <a:rPr spc="5" dirty="0"/>
              <a:t>Super-2 </a:t>
            </a:r>
            <a:r>
              <a:rPr spc="-30" dirty="0"/>
              <a:t>Highway </a:t>
            </a:r>
            <a:r>
              <a:rPr spc="-5" dirty="0"/>
              <a:t>Recommended </a:t>
            </a:r>
            <a:r>
              <a:rPr spc="10" dirty="0"/>
              <a:t>– A </a:t>
            </a:r>
            <a:r>
              <a:rPr spc="5" dirty="0"/>
              <a:t>Super-2  </a:t>
            </a:r>
            <a:r>
              <a:rPr dirty="0"/>
              <a:t>Will </a:t>
            </a:r>
            <a:r>
              <a:rPr spc="-15" dirty="0"/>
              <a:t>Reliably </a:t>
            </a:r>
            <a:r>
              <a:rPr spc="-5" dirty="0"/>
              <a:t>Meet Expected Future </a:t>
            </a:r>
            <a:r>
              <a:rPr spc="-75" dirty="0"/>
              <a:t>Traffic</a:t>
            </a:r>
            <a:r>
              <a:rPr spc="40" dirty="0"/>
              <a:t> </a:t>
            </a:r>
            <a:r>
              <a:rPr dirty="0"/>
              <a:t>Needs</a:t>
            </a:r>
          </a:p>
        </p:txBody>
      </p:sp>
      <p:sp>
        <p:nvSpPr>
          <p:cNvPr id="3" name="object 3"/>
          <p:cNvSpPr txBox="1"/>
          <p:nvPr/>
        </p:nvSpPr>
        <p:spPr>
          <a:xfrm>
            <a:off x="1056666" y="3863015"/>
            <a:ext cx="16717644" cy="7355219"/>
          </a:xfrm>
          <a:prstGeom prst="rect">
            <a:avLst/>
          </a:prstGeom>
        </p:spPr>
        <p:txBody>
          <a:bodyPr vert="horz" wrap="square" lIns="0" tIns="12065" rIns="0" bIns="0" rtlCol="0">
            <a:spAutoFit/>
          </a:bodyPr>
          <a:lstStyle/>
          <a:p>
            <a:pPr marL="577850" marR="1136650" indent="-565150">
              <a:lnSpc>
                <a:spcPct val="100000"/>
              </a:lnSpc>
              <a:spcBef>
                <a:spcPts val="95"/>
              </a:spcBef>
              <a:buFont typeface="Arial"/>
              <a:buChar char="•"/>
              <a:tabLst>
                <a:tab pos="577850" algn="l"/>
                <a:tab pos="578485" algn="l"/>
              </a:tabLst>
            </a:pPr>
            <a:r>
              <a:rPr sz="4400" spc="-5" dirty="0">
                <a:latin typeface="Calibri"/>
                <a:cs typeface="Calibri"/>
              </a:rPr>
              <a:t>A 2-lane </a:t>
            </a:r>
            <a:r>
              <a:rPr sz="4400" spc="-30" dirty="0">
                <a:latin typeface="Calibri"/>
                <a:cs typeface="Calibri"/>
              </a:rPr>
              <a:t>highway </a:t>
            </a:r>
            <a:r>
              <a:rPr sz="4400" spc="-15" dirty="0">
                <a:latin typeface="Calibri"/>
                <a:cs typeface="Calibri"/>
              </a:rPr>
              <a:t>can </a:t>
            </a:r>
            <a:r>
              <a:rPr sz="4400" spc="-30" dirty="0">
                <a:latin typeface="Calibri"/>
                <a:cs typeface="Calibri"/>
              </a:rPr>
              <a:t>effectively </a:t>
            </a:r>
            <a:r>
              <a:rPr sz="4400" spc="-10" dirty="0">
                <a:latin typeface="Calibri"/>
                <a:cs typeface="Calibri"/>
              </a:rPr>
              <a:t>manage </a:t>
            </a:r>
            <a:r>
              <a:rPr sz="4400" spc="-15" dirty="0">
                <a:latin typeface="Calibri"/>
                <a:cs typeface="Calibri"/>
              </a:rPr>
              <a:t>between </a:t>
            </a:r>
            <a:r>
              <a:rPr sz="4400" spc="-5" dirty="0">
                <a:latin typeface="Calibri"/>
                <a:cs typeface="Calibri"/>
              </a:rPr>
              <a:t>8,000 </a:t>
            </a:r>
            <a:r>
              <a:rPr sz="4400" spc="-25" dirty="0">
                <a:latin typeface="Calibri"/>
                <a:cs typeface="Calibri"/>
              </a:rPr>
              <a:t>to </a:t>
            </a:r>
            <a:r>
              <a:rPr sz="4400" spc="-5" dirty="0">
                <a:latin typeface="Calibri"/>
                <a:cs typeface="Calibri"/>
              </a:rPr>
              <a:t>14,300  </a:t>
            </a:r>
            <a:r>
              <a:rPr sz="4400" spc="-15" dirty="0">
                <a:latin typeface="Calibri"/>
                <a:cs typeface="Calibri"/>
              </a:rPr>
              <a:t>vehicles/day </a:t>
            </a:r>
            <a:r>
              <a:rPr sz="4400" spc="-5" dirty="0">
                <a:latin typeface="Calibri"/>
                <a:cs typeface="Calibri"/>
              </a:rPr>
              <a:t>and </a:t>
            </a:r>
            <a:r>
              <a:rPr sz="4400" spc="-20" dirty="0">
                <a:latin typeface="Calibri"/>
                <a:cs typeface="Calibri"/>
              </a:rPr>
              <a:t>provide </a:t>
            </a:r>
            <a:r>
              <a:rPr sz="4400" spc="-10" dirty="0">
                <a:latin typeface="Calibri"/>
                <a:cs typeface="Calibri"/>
              </a:rPr>
              <a:t>smooth </a:t>
            </a:r>
            <a:r>
              <a:rPr sz="4400" spc="-30" dirty="0">
                <a:latin typeface="Calibri"/>
                <a:cs typeface="Calibri"/>
              </a:rPr>
              <a:t>traffic</a:t>
            </a:r>
            <a:r>
              <a:rPr sz="4400" spc="65" dirty="0">
                <a:latin typeface="Calibri"/>
                <a:cs typeface="Calibri"/>
              </a:rPr>
              <a:t> </a:t>
            </a:r>
            <a:r>
              <a:rPr sz="4400" spc="-10" dirty="0">
                <a:latin typeface="Calibri"/>
                <a:cs typeface="Calibri"/>
              </a:rPr>
              <a:t>flow</a:t>
            </a:r>
            <a:endParaRPr lang="en-US" sz="4400" spc="-10" dirty="0">
              <a:latin typeface="Calibri"/>
              <a:cs typeface="Calibri"/>
            </a:endParaRPr>
          </a:p>
          <a:p>
            <a:pPr marL="577850" marR="1136650" indent="-565150">
              <a:lnSpc>
                <a:spcPct val="100000"/>
              </a:lnSpc>
              <a:spcBef>
                <a:spcPts val="95"/>
              </a:spcBef>
              <a:buFont typeface="Arial"/>
              <a:buChar char="•"/>
              <a:tabLst>
                <a:tab pos="577850" algn="l"/>
                <a:tab pos="578485" algn="l"/>
              </a:tabLst>
            </a:pPr>
            <a:endParaRPr sz="4400" dirty="0">
              <a:latin typeface="Calibri"/>
              <a:cs typeface="Calibri"/>
            </a:endParaRPr>
          </a:p>
          <a:p>
            <a:pPr marL="577850" indent="-565150">
              <a:lnSpc>
                <a:spcPct val="100000"/>
              </a:lnSpc>
              <a:spcBef>
                <a:spcPts val="1050"/>
              </a:spcBef>
              <a:buFont typeface="Arial"/>
              <a:buChar char="•"/>
              <a:tabLst>
                <a:tab pos="577850" algn="l"/>
                <a:tab pos="578485" algn="l"/>
              </a:tabLst>
            </a:pPr>
            <a:r>
              <a:rPr sz="4400" spc="-10" dirty="0">
                <a:latin typeface="Calibri"/>
                <a:cs typeface="Calibri"/>
              </a:rPr>
              <a:t>Existing </a:t>
            </a:r>
            <a:r>
              <a:rPr sz="4400" spc="-30" dirty="0">
                <a:latin typeface="Calibri"/>
                <a:cs typeface="Calibri"/>
              </a:rPr>
              <a:t>traffic </a:t>
            </a:r>
            <a:r>
              <a:rPr sz="4400" spc="-35" dirty="0">
                <a:latin typeface="Calibri"/>
                <a:cs typeface="Calibri"/>
              </a:rPr>
              <a:t>for </a:t>
            </a:r>
            <a:r>
              <a:rPr sz="4400" spc="-5" dirty="0">
                <a:latin typeface="Calibri"/>
                <a:cs typeface="Calibri"/>
              </a:rPr>
              <a:t>US 30 </a:t>
            </a:r>
            <a:r>
              <a:rPr sz="4400" spc="-25" dirty="0">
                <a:latin typeface="Calibri"/>
                <a:cs typeface="Calibri"/>
              </a:rPr>
              <a:t>ranges from </a:t>
            </a:r>
            <a:r>
              <a:rPr sz="4400" spc="-5" dirty="0">
                <a:latin typeface="Calibri"/>
                <a:cs typeface="Calibri"/>
              </a:rPr>
              <a:t>2,220 </a:t>
            </a:r>
            <a:r>
              <a:rPr sz="4400" spc="-25" dirty="0">
                <a:latin typeface="Calibri"/>
                <a:cs typeface="Calibri"/>
              </a:rPr>
              <a:t>to </a:t>
            </a:r>
            <a:r>
              <a:rPr sz="4400" spc="-5" dirty="0">
                <a:latin typeface="Calibri"/>
                <a:cs typeface="Calibri"/>
              </a:rPr>
              <a:t>5,580</a:t>
            </a:r>
            <a:r>
              <a:rPr sz="4400" spc="155" dirty="0">
                <a:latin typeface="Calibri"/>
                <a:cs typeface="Calibri"/>
              </a:rPr>
              <a:t> </a:t>
            </a:r>
            <a:r>
              <a:rPr sz="4400" spc="-20" dirty="0">
                <a:latin typeface="Calibri"/>
                <a:cs typeface="Calibri"/>
              </a:rPr>
              <a:t>vehicles/day</a:t>
            </a:r>
            <a:endParaRPr lang="en-US" sz="4400" spc="-20" dirty="0">
              <a:latin typeface="Calibri"/>
              <a:cs typeface="Calibri"/>
            </a:endParaRPr>
          </a:p>
          <a:p>
            <a:pPr marL="577850" indent="-565150">
              <a:lnSpc>
                <a:spcPct val="100000"/>
              </a:lnSpc>
              <a:spcBef>
                <a:spcPts val="1050"/>
              </a:spcBef>
              <a:buFont typeface="Arial"/>
              <a:buChar char="•"/>
              <a:tabLst>
                <a:tab pos="577850" algn="l"/>
                <a:tab pos="578485" algn="l"/>
              </a:tabLst>
            </a:pPr>
            <a:endParaRPr sz="4400" dirty="0">
              <a:latin typeface="Calibri"/>
              <a:cs typeface="Calibri"/>
            </a:endParaRPr>
          </a:p>
          <a:p>
            <a:pPr marL="577850" indent="-565150">
              <a:lnSpc>
                <a:spcPts val="5280"/>
              </a:lnSpc>
              <a:spcBef>
                <a:spcPts val="1050"/>
              </a:spcBef>
              <a:buFont typeface="Arial"/>
              <a:buChar char="•"/>
              <a:tabLst>
                <a:tab pos="577850" algn="l"/>
                <a:tab pos="578485" algn="l"/>
              </a:tabLst>
            </a:pPr>
            <a:r>
              <a:rPr sz="4400" spc="-5" dirty="0">
                <a:latin typeface="Calibri"/>
                <a:cs typeface="Calibri"/>
              </a:rPr>
              <a:t>It is </a:t>
            </a:r>
            <a:r>
              <a:rPr sz="4400" spc="-20" dirty="0">
                <a:latin typeface="Calibri"/>
                <a:cs typeface="Calibri"/>
              </a:rPr>
              <a:t>projected </a:t>
            </a:r>
            <a:r>
              <a:rPr sz="4400" spc="-15" dirty="0">
                <a:latin typeface="Calibri"/>
                <a:cs typeface="Calibri"/>
              </a:rPr>
              <a:t>that </a:t>
            </a:r>
            <a:r>
              <a:rPr sz="4400" spc="-5" dirty="0">
                <a:latin typeface="Calibri"/>
                <a:cs typeface="Calibri"/>
              </a:rPr>
              <a:t>3,000 </a:t>
            </a:r>
            <a:r>
              <a:rPr sz="4400" spc="-25" dirty="0">
                <a:latin typeface="Calibri"/>
                <a:cs typeface="Calibri"/>
              </a:rPr>
              <a:t>to </a:t>
            </a:r>
            <a:r>
              <a:rPr sz="4400" spc="-5" dirty="0">
                <a:latin typeface="Calibri"/>
                <a:cs typeface="Calibri"/>
              </a:rPr>
              <a:t>12,500 </a:t>
            </a:r>
            <a:r>
              <a:rPr sz="4400" spc="-20" dirty="0">
                <a:latin typeface="Calibri"/>
                <a:cs typeface="Calibri"/>
              </a:rPr>
              <a:t>vehicles/day </a:t>
            </a:r>
            <a:r>
              <a:rPr sz="4400" dirty="0">
                <a:latin typeface="Calibri"/>
                <a:cs typeface="Calibri"/>
              </a:rPr>
              <a:t>will </a:t>
            </a:r>
            <a:r>
              <a:rPr sz="4400" spc="-5" dirty="0">
                <a:latin typeface="Calibri"/>
                <a:cs typeface="Calibri"/>
              </a:rPr>
              <a:t>use US 30 </a:t>
            </a:r>
            <a:r>
              <a:rPr sz="4400" spc="-15" dirty="0">
                <a:latin typeface="Calibri"/>
                <a:cs typeface="Calibri"/>
              </a:rPr>
              <a:t>by</a:t>
            </a:r>
            <a:r>
              <a:rPr sz="4400" spc="160" dirty="0">
                <a:latin typeface="Calibri"/>
                <a:cs typeface="Calibri"/>
              </a:rPr>
              <a:t> </a:t>
            </a:r>
            <a:r>
              <a:rPr sz="4400" spc="-10" dirty="0">
                <a:latin typeface="Calibri"/>
                <a:cs typeface="Calibri"/>
              </a:rPr>
              <a:t>2045:</a:t>
            </a:r>
            <a:endParaRPr sz="4400" dirty="0">
              <a:latin typeface="Calibri"/>
              <a:cs typeface="Calibri"/>
            </a:endParaRPr>
          </a:p>
          <a:p>
            <a:pPr marR="83820" algn="ctr">
              <a:lnSpc>
                <a:spcPts val="5280"/>
              </a:lnSpc>
            </a:pPr>
            <a:r>
              <a:rPr sz="4400" b="1" u="heavy" spc="-5" dirty="0">
                <a:uFill>
                  <a:solidFill>
                    <a:srgbClr val="000000"/>
                  </a:solidFill>
                </a:uFill>
                <a:latin typeface="Calibri"/>
                <a:cs typeface="Calibri"/>
              </a:rPr>
              <a:t>a </a:t>
            </a:r>
            <a:r>
              <a:rPr sz="4400" b="1" u="heavy" spc="-10" dirty="0">
                <a:uFill>
                  <a:solidFill>
                    <a:srgbClr val="000000"/>
                  </a:solidFill>
                </a:uFill>
                <a:latin typeface="Calibri"/>
                <a:cs typeface="Calibri"/>
              </a:rPr>
              <a:t>2-lane </a:t>
            </a:r>
            <a:r>
              <a:rPr sz="4400" b="1" u="heavy" spc="-30" dirty="0">
                <a:uFill>
                  <a:solidFill>
                    <a:srgbClr val="000000"/>
                  </a:solidFill>
                </a:uFill>
                <a:latin typeface="Calibri"/>
                <a:cs typeface="Calibri"/>
              </a:rPr>
              <a:t>highway </a:t>
            </a:r>
            <a:r>
              <a:rPr sz="4400" b="1" u="heavy" spc="-5" dirty="0">
                <a:uFill>
                  <a:solidFill>
                    <a:srgbClr val="000000"/>
                  </a:solidFill>
                </a:uFill>
                <a:latin typeface="Calibri"/>
                <a:cs typeface="Calibri"/>
              </a:rPr>
              <a:t>will </a:t>
            </a:r>
            <a:r>
              <a:rPr sz="4400" b="1" u="heavy" spc="-15" dirty="0">
                <a:uFill>
                  <a:solidFill>
                    <a:srgbClr val="000000"/>
                  </a:solidFill>
                </a:uFill>
                <a:latin typeface="Calibri"/>
                <a:cs typeface="Calibri"/>
              </a:rPr>
              <a:t>still efficiently manage future </a:t>
            </a:r>
            <a:r>
              <a:rPr sz="4400" b="1" u="heavy" spc="-25" dirty="0">
                <a:uFill>
                  <a:solidFill>
                    <a:srgbClr val="000000"/>
                  </a:solidFill>
                </a:uFill>
                <a:latin typeface="Calibri"/>
                <a:cs typeface="Calibri"/>
              </a:rPr>
              <a:t>traffic </a:t>
            </a:r>
            <a:r>
              <a:rPr sz="4400" b="1" u="heavy" spc="-5" dirty="0">
                <a:uFill>
                  <a:solidFill>
                    <a:srgbClr val="000000"/>
                  </a:solidFill>
                </a:uFill>
                <a:latin typeface="Calibri"/>
                <a:cs typeface="Calibri"/>
              </a:rPr>
              <a:t>on US</a:t>
            </a:r>
            <a:r>
              <a:rPr sz="4400" b="1" u="heavy" spc="220" dirty="0">
                <a:uFill>
                  <a:solidFill>
                    <a:srgbClr val="000000"/>
                  </a:solidFill>
                </a:uFill>
                <a:latin typeface="Calibri"/>
                <a:cs typeface="Calibri"/>
              </a:rPr>
              <a:t> </a:t>
            </a:r>
            <a:r>
              <a:rPr sz="4400" b="1" u="heavy" spc="-5" dirty="0">
                <a:uFill>
                  <a:solidFill>
                    <a:srgbClr val="000000"/>
                  </a:solidFill>
                </a:uFill>
                <a:latin typeface="Calibri"/>
                <a:cs typeface="Calibri"/>
              </a:rPr>
              <a:t>30</a:t>
            </a:r>
            <a:endParaRPr lang="en-US" sz="4400" b="1" u="heavy" spc="-5" dirty="0">
              <a:uFill>
                <a:solidFill>
                  <a:srgbClr val="000000"/>
                </a:solidFill>
              </a:uFill>
              <a:latin typeface="Calibri"/>
              <a:cs typeface="Calibri"/>
            </a:endParaRPr>
          </a:p>
          <a:p>
            <a:pPr marR="83820" algn="ctr">
              <a:lnSpc>
                <a:spcPts val="5280"/>
              </a:lnSpc>
            </a:pPr>
            <a:endParaRPr sz="4400" dirty="0">
              <a:latin typeface="Calibri"/>
              <a:cs typeface="Calibri"/>
            </a:endParaRPr>
          </a:p>
          <a:p>
            <a:pPr marL="577850" marR="920750" indent="-565150">
              <a:lnSpc>
                <a:spcPct val="100000"/>
              </a:lnSpc>
              <a:spcBef>
                <a:spcPts val="1040"/>
              </a:spcBef>
              <a:buFont typeface="Arial"/>
              <a:buChar char="•"/>
              <a:tabLst>
                <a:tab pos="577850" algn="l"/>
                <a:tab pos="578485" algn="l"/>
              </a:tabLst>
            </a:pPr>
            <a:r>
              <a:rPr sz="4400" spc="-40" dirty="0">
                <a:latin typeface="Calibri"/>
                <a:cs typeface="Calibri"/>
              </a:rPr>
              <a:t>Transition </a:t>
            </a:r>
            <a:r>
              <a:rPr sz="4400" spc="-25" dirty="0">
                <a:latin typeface="Calibri"/>
                <a:cs typeface="Calibri"/>
              </a:rPr>
              <a:t>to </a:t>
            </a:r>
            <a:r>
              <a:rPr sz="4400" spc="-5" dirty="0">
                <a:latin typeface="Calibri"/>
                <a:cs typeface="Calibri"/>
              </a:rPr>
              <a:t>a Super-2 </a:t>
            </a:r>
            <a:r>
              <a:rPr sz="4400" spc="-30" dirty="0">
                <a:latin typeface="Calibri"/>
                <a:cs typeface="Calibri"/>
              </a:rPr>
              <a:t>highway </a:t>
            </a:r>
            <a:r>
              <a:rPr sz="4400" spc="-15" dirty="0">
                <a:latin typeface="Calibri"/>
                <a:cs typeface="Calibri"/>
              </a:rPr>
              <a:t>can </a:t>
            </a:r>
            <a:r>
              <a:rPr sz="4400" spc="-25" dirty="0">
                <a:latin typeface="Calibri"/>
                <a:cs typeface="Calibri"/>
              </a:rPr>
              <a:t>improve </a:t>
            </a:r>
            <a:r>
              <a:rPr sz="4400" spc="-75" dirty="0">
                <a:latin typeface="Calibri"/>
                <a:cs typeface="Calibri"/>
              </a:rPr>
              <a:t>safety, </a:t>
            </a:r>
            <a:r>
              <a:rPr sz="4400" spc="-35" dirty="0">
                <a:latin typeface="Calibri"/>
                <a:cs typeface="Calibri"/>
              </a:rPr>
              <a:t>reliability, </a:t>
            </a:r>
            <a:r>
              <a:rPr sz="4400" spc="-5" dirty="0">
                <a:latin typeface="Calibri"/>
                <a:cs typeface="Calibri"/>
              </a:rPr>
              <a:t>and  </a:t>
            </a:r>
            <a:r>
              <a:rPr sz="4400" spc="-10" dirty="0">
                <a:latin typeface="Calibri"/>
                <a:cs typeface="Calibri"/>
              </a:rPr>
              <a:t>enhance capacity </a:t>
            </a:r>
            <a:r>
              <a:rPr sz="4400" spc="-25" dirty="0">
                <a:latin typeface="Calibri"/>
                <a:cs typeface="Calibri"/>
              </a:rPr>
              <a:t>to </a:t>
            </a:r>
            <a:r>
              <a:rPr sz="4400" spc="-10" dirty="0">
                <a:latin typeface="Calibri"/>
                <a:cs typeface="Calibri"/>
              </a:rPr>
              <a:t>meet </a:t>
            </a:r>
            <a:r>
              <a:rPr sz="4400" spc="-20" dirty="0">
                <a:latin typeface="Calibri"/>
                <a:cs typeface="Calibri"/>
              </a:rPr>
              <a:t>future </a:t>
            </a:r>
            <a:r>
              <a:rPr sz="4400" spc="-15" dirty="0">
                <a:latin typeface="Calibri"/>
                <a:cs typeface="Calibri"/>
              </a:rPr>
              <a:t>transportation </a:t>
            </a:r>
            <a:r>
              <a:rPr sz="4400" spc="-10" dirty="0">
                <a:latin typeface="Calibri"/>
                <a:cs typeface="Calibri"/>
              </a:rPr>
              <a:t>needs </a:t>
            </a:r>
            <a:r>
              <a:rPr sz="4400" spc="-5" dirty="0">
                <a:latin typeface="Calibri"/>
                <a:cs typeface="Calibri"/>
              </a:rPr>
              <a:t>of a</a:t>
            </a:r>
            <a:r>
              <a:rPr sz="4400" spc="150" dirty="0">
                <a:latin typeface="Calibri"/>
                <a:cs typeface="Calibri"/>
              </a:rPr>
              <a:t> </a:t>
            </a:r>
            <a:r>
              <a:rPr sz="4400" spc="-10" dirty="0">
                <a:latin typeface="Calibri"/>
                <a:cs typeface="Calibri"/>
              </a:rPr>
              <a:t>corridor</a:t>
            </a:r>
            <a:endParaRPr sz="4400" dirty="0">
              <a:latin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0988" y="739459"/>
            <a:ext cx="9086215" cy="1072515"/>
          </a:xfrm>
          <a:prstGeom prst="rect">
            <a:avLst/>
          </a:prstGeom>
        </p:spPr>
        <p:txBody>
          <a:bodyPr vert="horz" wrap="square" lIns="0" tIns="15240" rIns="0" bIns="0" rtlCol="0">
            <a:spAutoFit/>
          </a:bodyPr>
          <a:lstStyle/>
          <a:p>
            <a:pPr marL="12700">
              <a:lnSpc>
                <a:spcPct val="100000"/>
              </a:lnSpc>
              <a:spcBef>
                <a:spcPts val="120"/>
              </a:spcBef>
            </a:pPr>
            <a:r>
              <a:rPr spc="-5" dirty="0"/>
              <a:t>Economic</a:t>
            </a:r>
            <a:r>
              <a:rPr spc="-40" dirty="0"/>
              <a:t> </a:t>
            </a:r>
            <a:r>
              <a:rPr spc="-10" dirty="0"/>
              <a:t>Considerations</a:t>
            </a:r>
          </a:p>
        </p:txBody>
      </p:sp>
      <p:sp>
        <p:nvSpPr>
          <p:cNvPr id="4" name="object 4"/>
          <p:cNvSpPr/>
          <p:nvPr/>
        </p:nvSpPr>
        <p:spPr>
          <a:xfrm>
            <a:off x="13406922" y="7547413"/>
            <a:ext cx="5002284" cy="5002988"/>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4762215" y="9800366"/>
            <a:ext cx="2291080" cy="402590"/>
          </a:xfrm>
          <a:prstGeom prst="rect">
            <a:avLst/>
          </a:prstGeom>
        </p:spPr>
        <p:txBody>
          <a:bodyPr vert="horz" wrap="square" lIns="0" tIns="15240" rIns="0" bIns="0" rtlCol="0">
            <a:spAutoFit/>
          </a:bodyPr>
          <a:lstStyle/>
          <a:p>
            <a:pPr marL="12700">
              <a:lnSpc>
                <a:spcPct val="100000"/>
              </a:lnSpc>
              <a:spcBef>
                <a:spcPts val="120"/>
              </a:spcBef>
            </a:pPr>
            <a:r>
              <a:rPr sz="2450" dirty="0">
                <a:solidFill>
                  <a:srgbClr val="FFFFFF"/>
                </a:solidFill>
                <a:latin typeface="Calibri"/>
                <a:cs typeface="Calibri"/>
              </a:rPr>
              <a:t>Economic</a:t>
            </a:r>
            <a:r>
              <a:rPr sz="2450" spc="-40" dirty="0">
                <a:solidFill>
                  <a:srgbClr val="FFFFFF"/>
                </a:solidFill>
                <a:latin typeface="Calibri"/>
                <a:cs typeface="Calibri"/>
              </a:rPr>
              <a:t> </a:t>
            </a:r>
            <a:r>
              <a:rPr sz="2450" dirty="0">
                <a:solidFill>
                  <a:srgbClr val="FFFFFF"/>
                </a:solidFill>
                <a:latin typeface="Calibri"/>
                <a:cs typeface="Calibri"/>
              </a:rPr>
              <a:t>Growth</a:t>
            </a:r>
            <a:endParaRPr sz="2450">
              <a:latin typeface="Calibri"/>
              <a:cs typeface="Calibri"/>
            </a:endParaRPr>
          </a:p>
        </p:txBody>
      </p:sp>
      <p:sp>
        <p:nvSpPr>
          <p:cNvPr id="6" name="object 6"/>
          <p:cNvSpPr/>
          <p:nvPr/>
        </p:nvSpPr>
        <p:spPr>
          <a:xfrm>
            <a:off x="14932180" y="12141340"/>
            <a:ext cx="440475" cy="44047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8688436" y="9561314"/>
            <a:ext cx="440475" cy="44047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6776451" y="13547230"/>
            <a:ext cx="592652" cy="592652"/>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15092734" y="7962758"/>
            <a:ext cx="440475" cy="440475"/>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13785270" y="10394098"/>
            <a:ext cx="440475" cy="440475"/>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12275369" y="7494361"/>
            <a:ext cx="2962561" cy="2656114"/>
          </a:xfrm>
          <a:prstGeom prst="rect">
            <a:avLst/>
          </a:prstGeom>
          <a:blipFill>
            <a:blip r:embed="rId8" cstate="print"/>
            <a:stretch>
              <a:fillRect/>
            </a:stretch>
          </a:blipFill>
        </p:spPr>
        <p:txBody>
          <a:bodyPr wrap="square" lIns="0" tIns="0" rIns="0" bIns="0" rtlCol="0"/>
          <a:lstStyle/>
          <a:p>
            <a:endParaRPr/>
          </a:p>
        </p:txBody>
      </p:sp>
      <p:sp>
        <p:nvSpPr>
          <p:cNvPr id="12" name="object 12"/>
          <p:cNvSpPr txBox="1"/>
          <p:nvPr/>
        </p:nvSpPr>
        <p:spPr>
          <a:xfrm>
            <a:off x="13077969" y="8401060"/>
            <a:ext cx="1357630" cy="747395"/>
          </a:xfrm>
          <a:prstGeom prst="rect">
            <a:avLst/>
          </a:prstGeom>
        </p:spPr>
        <p:txBody>
          <a:bodyPr vert="horz" wrap="square" lIns="0" tIns="50165" rIns="0" bIns="0" rtlCol="0">
            <a:spAutoFit/>
          </a:bodyPr>
          <a:lstStyle/>
          <a:p>
            <a:pPr marL="12700" marR="5080" indent="76200">
              <a:lnSpc>
                <a:spcPts val="2720"/>
              </a:lnSpc>
              <a:spcBef>
                <a:spcPts val="395"/>
              </a:spcBef>
            </a:pPr>
            <a:r>
              <a:rPr sz="2450" spc="-5" dirty="0">
                <a:solidFill>
                  <a:srgbClr val="FFFFFF"/>
                </a:solidFill>
                <a:latin typeface="Calibri"/>
                <a:cs typeface="Calibri"/>
              </a:rPr>
              <a:t>Educated  </a:t>
            </a:r>
            <a:r>
              <a:rPr sz="2450" spc="-90" dirty="0">
                <a:solidFill>
                  <a:srgbClr val="FFFFFF"/>
                </a:solidFill>
                <a:latin typeface="Calibri"/>
                <a:cs typeface="Calibri"/>
              </a:rPr>
              <a:t>W</a:t>
            </a:r>
            <a:r>
              <a:rPr sz="2450" spc="5" dirty="0">
                <a:solidFill>
                  <a:srgbClr val="FFFFFF"/>
                </a:solidFill>
                <a:latin typeface="Calibri"/>
                <a:cs typeface="Calibri"/>
              </a:rPr>
              <a:t>ork</a:t>
            </a:r>
            <a:r>
              <a:rPr sz="2450" spc="-50" dirty="0">
                <a:solidFill>
                  <a:srgbClr val="FFFFFF"/>
                </a:solidFill>
                <a:latin typeface="Calibri"/>
                <a:cs typeface="Calibri"/>
              </a:rPr>
              <a:t>f</a:t>
            </a:r>
            <a:r>
              <a:rPr sz="2450" spc="5" dirty="0">
                <a:solidFill>
                  <a:srgbClr val="FFFFFF"/>
                </a:solidFill>
                <a:latin typeface="Calibri"/>
                <a:cs typeface="Calibri"/>
              </a:rPr>
              <a:t>o</a:t>
            </a:r>
            <a:r>
              <a:rPr sz="2450" spc="-35" dirty="0">
                <a:solidFill>
                  <a:srgbClr val="FFFFFF"/>
                </a:solidFill>
                <a:latin typeface="Calibri"/>
                <a:cs typeface="Calibri"/>
              </a:rPr>
              <a:t>r</a:t>
            </a:r>
            <a:r>
              <a:rPr sz="2450" spc="5" dirty="0">
                <a:solidFill>
                  <a:srgbClr val="FFFFFF"/>
                </a:solidFill>
                <a:latin typeface="Calibri"/>
                <a:cs typeface="Calibri"/>
              </a:rPr>
              <a:t>ce</a:t>
            </a:r>
            <a:endParaRPr sz="2450">
              <a:latin typeface="Calibri"/>
              <a:cs typeface="Calibri"/>
            </a:endParaRPr>
          </a:p>
        </p:txBody>
      </p:sp>
      <p:sp>
        <p:nvSpPr>
          <p:cNvPr id="13" name="object 13"/>
          <p:cNvSpPr/>
          <p:nvPr/>
        </p:nvSpPr>
        <p:spPr>
          <a:xfrm>
            <a:off x="15680501" y="8123312"/>
            <a:ext cx="591952" cy="592651"/>
          </a:xfrm>
          <a:prstGeom prst="rect">
            <a:avLst/>
          </a:prstGeom>
          <a:blipFill>
            <a:blip r:embed="rId9" cstate="print"/>
            <a:stretch>
              <a:fillRect/>
            </a:stretch>
          </a:blipFill>
        </p:spPr>
        <p:txBody>
          <a:bodyPr wrap="square" lIns="0" tIns="0" rIns="0" bIns="0" rtlCol="0"/>
          <a:lstStyle/>
          <a:p>
            <a:endParaRPr/>
          </a:p>
        </p:txBody>
      </p:sp>
      <p:sp>
        <p:nvSpPr>
          <p:cNvPr id="14" name="object 14"/>
          <p:cNvSpPr/>
          <p:nvPr/>
        </p:nvSpPr>
        <p:spPr>
          <a:xfrm>
            <a:off x="12070139" y="10165833"/>
            <a:ext cx="1038013" cy="1038711"/>
          </a:xfrm>
          <a:prstGeom prst="rect">
            <a:avLst/>
          </a:prstGeom>
          <a:blipFill>
            <a:blip r:embed="rId10" cstate="print"/>
            <a:stretch>
              <a:fillRect/>
            </a:stretch>
          </a:blipFill>
        </p:spPr>
        <p:txBody>
          <a:bodyPr wrap="square" lIns="0" tIns="0" rIns="0" bIns="0" rtlCol="0"/>
          <a:lstStyle/>
          <a:p>
            <a:endParaRPr/>
          </a:p>
        </p:txBody>
      </p:sp>
      <p:sp>
        <p:nvSpPr>
          <p:cNvPr id="15" name="object 15"/>
          <p:cNvSpPr/>
          <p:nvPr/>
        </p:nvSpPr>
        <p:spPr>
          <a:xfrm>
            <a:off x="14711595" y="12045706"/>
            <a:ext cx="3058194" cy="1976902"/>
          </a:xfrm>
          <a:prstGeom prst="rect">
            <a:avLst/>
          </a:prstGeom>
          <a:blipFill>
            <a:blip r:embed="rId11" cstate="print"/>
            <a:stretch>
              <a:fillRect/>
            </a:stretch>
          </a:blipFill>
        </p:spPr>
        <p:txBody>
          <a:bodyPr wrap="square" lIns="0" tIns="0" rIns="0" bIns="0" rtlCol="0"/>
          <a:lstStyle/>
          <a:p>
            <a:endParaRPr/>
          </a:p>
        </p:txBody>
      </p:sp>
      <p:sp>
        <p:nvSpPr>
          <p:cNvPr id="16" name="object 16"/>
          <p:cNvSpPr txBox="1"/>
          <p:nvPr/>
        </p:nvSpPr>
        <p:spPr>
          <a:xfrm>
            <a:off x="15370717" y="12568190"/>
            <a:ext cx="1740535" cy="828040"/>
          </a:xfrm>
          <a:prstGeom prst="rect">
            <a:avLst/>
          </a:prstGeom>
        </p:spPr>
        <p:txBody>
          <a:bodyPr vert="horz" wrap="square" lIns="0" tIns="54610" rIns="0" bIns="0" rtlCol="0">
            <a:spAutoFit/>
          </a:bodyPr>
          <a:lstStyle/>
          <a:p>
            <a:pPr marL="290195" marR="5080" indent="-278130">
              <a:lnSpc>
                <a:spcPts val="3020"/>
              </a:lnSpc>
              <a:spcBef>
                <a:spcPts val="430"/>
              </a:spcBef>
            </a:pPr>
            <a:r>
              <a:rPr sz="2750" spc="-15" dirty="0">
                <a:solidFill>
                  <a:srgbClr val="FFFFFF"/>
                </a:solidFill>
                <a:latin typeface="Calibri"/>
                <a:cs typeface="Calibri"/>
              </a:rPr>
              <a:t>Proximity</a:t>
            </a:r>
            <a:r>
              <a:rPr sz="2750" spc="-85" dirty="0">
                <a:solidFill>
                  <a:srgbClr val="FFFFFF"/>
                </a:solidFill>
                <a:latin typeface="Calibri"/>
                <a:cs typeface="Calibri"/>
              </a:rPr>
              <a:t> </a:t>
            </a:r>
            <a:r>
              <a:rPr sz="2750" spc="-20" dirty="0">
                <a:solidFill>
                  <a:srgbClr val="FFFFFF"/>
                </a:solidFill>
                <a:latin typeface="Calibri"/>
                <a:cs typeface="Calibri"/>
              </a:rPr>
              <a:t>to  Markets</a:t>
            </a:r>
            <a:endParaRPr sz="2750">
              <a:latin typeface="Calibri"/>
              <a:cs typeface="Calibri"/>
            </a:endParaRPr>
          </a:p>
        </p:txBody>
      </p:sp>
      <p:sp>
        <p:nvSpPr>
          <p:cNvPr id="17" name="object 17"/>
          <p:cNvSpPr/>
          <p:nvPr/>
        </p:nvSpPr>
        <p:spPr>
          <a:xfrm>
            <a:off x="19177776" y="9908249"/>
            <a:ext cx="591953" cy="593349"/>
          </a:xfrm>
          <a:prstGeom prst="rect">
            <a:avLst/>
          </a:prstGeom>
          <a:blipFill>
            <a:blip r:embed="rId12" cstate="print"/>
            <a:stretch>
              <a:fillRect/>
            </a:stretch>
          </a:blipFill>
        </p:spPr>
        <p:txBody>
          <a:bodyPr wrap="square" lIns="0" tIns="0" rIns="0" bIns="0" rtlCol="0"/>
          <a:lstStyle/>
          <a:p>
            <a:endParaRPr/>
          </a:p>
        </p:txBody>
      </p:sp>
      <p:sp>
        <p:nvSpPr>
          <p:cNvPr id="18" name="object 18"/>
          <p:cNvSpPr/>
          <p:nvPr/>
        </p:nvSpPr>
        <p:spPr>
          <a:xfrm>
            <a:off x="12641150" y="12602058"/>
            <a:ext cx="440475" cy="440475"/>
          </a:xfrm>
          <a:prstGeom prst="rect">
            <a:avLst/>
          </a:prstGeom>
          <a:blipFill>
            <a:blip r:embed="rId13" cstate="print"/>
            <a:stretch>
              <a:fillRect/>
            </a:stretch>
          </a:blipFill>
        </p:spPr>
        <p:txBody>
          <a:bodyPr wrap="square" lIns="0" tIns="0" rIns="0" bIns="0" rtlCol="0"/>
          <a:lstStyle/>
          <a:p>
            <a:endParaRPr/>
          </a:p>
        </p:txBody>
      </p:sp>
      <p:sp>
        <p:nvSpPr>
          <p:cNvPr id="19" name="object 19"/>
          <p:cNvSpPr/>
          <p:nvPr/>
        </p:nvSpPr>
        <p:spPr>
          <a:xfrm>
            <a:off x="15651878" y="11669452"/>
            <a:ext cx="440475" cy="440475"/>
          </a:xfrm>
          <a:prstGeom prst="rect">
            <a:avLst/>
          </a:prstGeom>
          <a:blipFill>
            <a:blip r:embed="rId14" cstate="print"/>
            <a:stretch>
              <a:fillRect/>
            </a:stretch>
          </a:blipFill>
        </p:spPr>
        <p:txBody>
          <a:bodyPr wrap="square" lIns="0" tIns="0" rIns="0" bIns="0" rtlCol="0"/>
          <a:lstStyle/>
          <a:p>
            <a:endParaRPr/>
          </a:p>
        </p:txBody>
      </p:sp>
      <p:sp>
        <p:nvSpPr>
          <p:cNvPr id="20" name="object 20"/>
          <p:cNvSpPr/>
          <p:nvPr/>
        </p:nvSpPr>
        <p:spPr>
          <a:xfrm>
            <a:off x="16835787" y="9844028"/>
            <a:ext cx="3220843" cy="2283350"/>
          </a:xfrm>
          <a:prstGeom prst="rect">
            <a:avLst/>
          </a:prstGeom>
          <a:blipFill>
            <a:blip r:embed="rId15" cstate="print"/>
            <a:stretch>
              <a:fillRect/>
            </a:stretch>
          </a:blipFill>
        </p:spPr>
        <p:txBody>
          <a:bodyPr wrap="square" lIns="0" tIns="0" rIns="0" bIns="0" rtlCol="0"/>
          <a:lstStyle/>
          <a:p>
            <a:endParaRPr/>
          </a:p>
        </p:txBody>
      </p:sp>
      <p:sp>
        <p:nvSpPr>
          <p:cNvPr id="21" name="object 21"/>
          <p:cNvSpPr txBox="1"/>
          <p:nvPr/>
        </p:nvSpPr>
        <p:spPr>
          <a:xfrm>
            <a:off x="17744530" y="10564252"/>
            <a:ext cx="1403985" cy="747395"/>
          </a:xfrm>
          <a:prstGeom prst="rect">
            <a:avLst/>
          </a:prstGeom>
        </p:spPr>
        <p:txBody>
          <a:bodyPr vert="horz" wrap="square" lIns="0" tIns="50165" rIns="0" bIns="0" rtlCol="0">
            <a:spAutoFit/>
          </a:bodyPr>
          <a:lstStyle/>
          <a:p>
            <a:pPr marL="219710" marR="5080" indent="-207645">
              <a:lnSpc>
                <a:spcPts val="2720"/>
              </a:lnSpc>
              <a:spcBef>
                <a:spcPts val="395"/>
              </a:spcBef>
            </a:pPr>
            <a:r>
              <a:rPr sz="2450" spc="-45" dirty="0">
                <a:solidFill>
                  <a:srgbClr val="FFFFFF"/>
                </a:solidFill>
                <a:latin typeface="Calibri"/>
                <a:cs typeface="Calibri"/>
              </a:rPr>
              <a:t>P</a:t>
            </a:r>
            <a:r>
              <a:rPr sz="2450" spc="5" dirty="0">
                <a:solidFill>
                  <a:srgbClr val="FFFFFF"/>
                </a:solidFill>
                <a:latin typeface="Calibri"/>
                <a:cs typeface="Calibri"/>
              </a:rPr>
              <a:t>opul</a:t>
            </a:r>
            <a:r>
              <a:rPr sz="2450" spc="-10" dirty="0">
                <a:solidFill>
                  <a:srgbClr val="FFFFFF"/>
                </a:solidFill>
                <a:latin typeface="Calibri"/>
                <a:cs typeface="Calibri"/>
              </a:rPr>
              <a:t>a</a:t>
            </a:r>
            <a:r>
              <a:rPr sz="2450" spc="5" dirty="0">
                <a:solidFill>
                  <a:srgbClr val="FFFFFF"/>
                </a:solidFill>
                <a:latin typeface="Calibri"/>
                <a:cs typeface="Calibri"/>
              </a:rPr>
              <a:t>t</a:t>
            </a:r>
            <a:r>
              <a:rPr sz="2450" dirty="0">
                <a:solidFill>
                  <a:srgbClr val="FFFFFF"/>
                </a:solidFill>
                <a:latin typeface="Calibri"/>
                <a:cs typeface="Calibri"/>
              </a:rPr>
              <a:t>io</a:t>
            </a:r>
            <a:r>
              <a:rPr sz="2450" spc="5" dirty="0">
                <a:solidFill>
                  <a:srgbClr val="FFFFFF"/>
                </a:solidFill>
                <a:latin typeface="Calibri"/>
                <a:cs typeface="Calibri"/>
              </a:rPr>
              <a:t>n  </a:t>
            </a:r>
            <a:r>
              <a:rPr sz="2450" dirty="0">
                <a:solidFill>
                  <a:srgbClr val="FFFFFF"/>
                </a:solidFill>
                <a:latin typeface="Calibri"/>
                <a:cs typeface="Calibri"/>
              </a:rPr>
              <a:t>Growth</a:t>
            </a:r>
            <a:endParaRPr sz="2450">
              <a:latin typeface="Calibri"/>
              <a:cs typeface="Calibri"/>
            </a:endParaRPr>
          </a:p>
        </p:txBody>
      </p:sp>
      <p:sp>
        <p:nvSpPr>
          <p:cNvPr id="22" name="object 22"/>
          <p:cNvSpPr/>
          <p:nvPr/>
        </p:nvSpPr>
        <p:spPr>
          <a:xfrm>
            <a:off x="18035747" y="11998238"/>
            <a:ext cx="492131" cy="598235"/>
          </a:xfrm>
          <a:prstGeom prst="rect">
            <a:avLst/>
          </a:prstGeom>
          <a:blipFill>
            <a:blip r:embed="rId16" cstate="print"/>
            <a:stretch>
              <a:fillRect/>
            </a:stretch>
          </a:blipFill>
        </p:spPr>
        <p:txBody>
          <a:bodyPr wrap="square" lIns="0" tIns="0" rIns="0" bIns="0" rtlCol="0"/>
          <a:lstStyle/>
          <a:p>
            <a:endParaRPr/>
          </a:p>
        </p:txBody>
      </p:sp>
      <p:sp>
        <p:nvSpPr>
          <p:cNvPr id="23" name="object 23"/>
          <p:cNvSpPr/>
          <p:nvPr/>
        </p:nvSpPr>
        <p:spPr>
          <a:xfrm>
            <a:off x="12305383" y="10874363"/>
            <a:ext cx="2825040" cy="2041822"/>
          </a:xfrm>
          <a:prstGeom prst="rect">
            <a:avLst/>
          </a:prstGeom>
          <a:blipFill>
            <a:blip r:embed="rId17" cstate="print"/>
            <a:stretch>
              <a:fillRect/>
            </a:stretch>
          </a:blipFill>
        </p:spPr>
        <p:txBody>
          <a:bodyPr wrap="square" lIns="0" tIns="0" rIns="0" bIns="0" rtlCol="0"/>
          <a:lstStyle/>
          <a:p>
            <a:endParaRPr/>
          </a:p>
        </p:txBody>
      </p:sp>
      <p:sp>
        <p:nvSpPr>
          <p:cNvPr id="24" name="object 24"/>
          <p:cNvSpPr txBox="1"/>
          <p:nvPr/>
        </p:nvSpPr>
        <p:spPr>
          <a:xfrm>
            <a:off x="13064263" y="11473988"/>
            <a:ext cx="1307465" cy="747395"/>
          </a:xfrm>
          <a:prstGeom prst="rect">
            <a:avLst/>
          </a:prstGeom>
        </p:spPr>
        <p:txBody>
          <a:bodyPr vert="horz" wrap="square" lIns="0" tIns="50165" rIns="0" bIns="0" rtlCol="0">
            <a:spAutoFit/>
          </a:bodyPr>
          <a:lstStyle/>
          <a:p>
            <a:pPr marL="12700" marR="5080" indent="64769">
              <a:lnSpc>
                <a:spcPts val="2720"/>
              </a:lnSpc>
              <a:spcBef>
                <a:spcPts val="395"/>
              </a:spcBef>
            </a:pPr>
            <a:r>
              <a:rPr sz="2450" spc="-5" dirty="0">
                <a:solidFill>
                  <a:srgbClr val="FFFFFF"/>
                </a:solidFill>
                <a:latin typeface="Calibri"/>
                <a:cs typeface="Calibri"/>
              </a:rPr>
              <a:t>Available  </a:t>
            </a:r>
            <a:r>
              <a:rPr sz="2450" spc="10" dirty="0">
                <a:solidFill>
                  <a:srgbClr val="FFFFFF"/>
                </a:solidFill>
                <a:latin typeface="Calibri"/>
                <a:cs typeface="Calibri"/>
              </a:rPr>
              <a:t>Ame</a:t>
            </a:r>
            <a:r>
              <a:rPr sz="2450" dirty="0">
                <a:solidFill>
                  <a:srgbClr val="FFFFFF"/>
                </a:solidFill>
                <a:latin typeface="Calibri"/>
                <a:cs typeface="Calibri"/>
              </a:rPr>
              <a:t>ni</a:t>
            </a:r>
            <a:r>
              <a:rPr sz="2450" spc="5" dirty="0">
                <a:solidFill>
                  <a:srgbClr val="FFFFFF"/>
                </a:solidFill>
                <a:latin typeface="Calibri"/>
                <a:cs typeface="Calibri"/>
              </a:rPr>
              <a:t>t</a:t>
            </a:r>
            <a:r>
              <a:rPr sz="2450" dirty="0">
                <a:solidFill>
                  <a:srgbClr val="FFFFFF"/>
                </a:solidFill>
                <a:latin typeface="Calibri"/>
                <a:cs typeface="Calibri"/>
              </a:rPr>
              <a:t>i</a:t>
            </a:r>
            <a:r>
              <a:rPr sz="2450" spc="10" dirty="0">
                <a:solidFill>
                  <a:srgbClr val="FFFFFF"/>
                </a:solidFill>
                <a:latin typeface="Calibri"/>
                <a:cs typeface="Calibri"/>
              </a:rPr>
              <a:t>es</a:t>
            </a:r>
            <a:endParaRPr sz="2450">
              <a:latin typeface="Calibri"/>
              <a:cs typeface="Calibri"/>
            </a:endParaRPr>
          </a:p>
        </p:txBody>
      </p:sp>
      <p:sp>
        <p:nvSpPr>
          <p:cNvPr id="25" name="object 25"/>
          <p:cNvSpPr/>
          <p:nvPr/>
        </p:nvSpPr>
        <p:spPr>
          <a:xfrm>
            <a:off x="17514999" y="12380076"/>
            <a:ext cx="440470" cy="440475"/>
          </a:xfrm>
          <a:prstGeom prst="rect">
            <a:avLst/>
          </a:prstGeom>
          <a:blipFill>
            <a:blip r:embed="rId18" cstate="print"/>
            <a:stretch>
              <a:fillRect/>
            </a:stretch>
          </a:blipFill>
        </p:spPr>
        <p:txBody>
          <a:bodyPr wrap="square" lIns="0" tIns="0" rIns="0" bIns="0" rtlCol="0"/>
          <a:lstStyle/>
          <a:p>
            <a:endParaRPr/>
          </a:p>
        </p:txBody>
      </p:sp>
      <p:sp>
        <p:nvSpPr>
          <p:cNvPr id="26" name="object 26"/>
          <p:cNvSpPr/>
          <p:nvPr/>
        </p:nvSpPr>
        <p:spPr>
          <a:xfrm>
            <a:off x="14618754" y="5743630"/>
            <a:ext cx="2805498" cy="2224713"/>
          </a:xfrm>
          <a:prstGeom prst="rect">
            <a:avLst/>
          </a:prstGeom>
          <a:blipFill>
            <a:blip r:embed="rId19" cstate="print"/>
            <a:stretch>
              <a:fillRect/>
            </a:stretch>
          </a:blipFill>
        </p:spPr>
        <p:txBody>
          <a:bodyPr wrap="square" lIns="0" tIns="0" rIns="0" bIns="0" rtlCol="0"/>
          <a:lstStyle/>
          <a:p>
            <a:endParaRPr/>
          </a:p>
        </p:txBody>
      </p:sp>
      <p:sp>
        <p:nvSpPr>
          <p:cNvPr id="27" name="object 27"/>
          <p:cNvSpPr txBox="1"/>
          <p:nvPr/>
        </p:nvSpPr>
        <p:spPr>
          <a:xfrm>
            <a:off x="15173586" y="6607220"/>
            <a:ext cx="1696085" cy="402590"/>
          </a:xfrm>
          <a:prstGeom prst="rect">
            <a:avLst/>
          </a:prstGeom>
        </p:spPr>
        <p:txBody>
          <a:bodyPr vert="horz" wrap="square" lIns="0" tIns="15240" rIns="0" bIns="0" rtlCol="0">
            <a:spAutoFit/>
          </a:bodyPr>
          <a:lstStyle/>
          <a:p>
            <a:pPr marL="12700">
              <a:lnSpc>
                <a:spcPct val="100000"/>
              </a:lnSpc>
              <a:spcBef>
                <a:spcPts val="120"/>
              </a:spcBef>
            </a:pPr>
            <a:r>
              <a:rPr sz="2450" dirty="0">
                <a:solidFill>
                  <a:srgbClr val="FFFFFF"/>
                </a:solidFill>
                <a:latin typeface="Calibri"/>
                <a:cs typeface="Calibri"/>
              </a:rPr>
              <a:t>Local</a:t>
            </a:r>
            <a:r>
              <a:rPr sz="2450" spc="-35" dirty="0">
                <a:solidFill>
                  <a:srgbClr val="FFFFFF"/>
                </a:solidFill>
                <a:latin typeface="Calibri"/>
                <a:cs typeface="Calibri"/>
              </a:rPr>
              <a:t> </a:t>
            </a:r>
            <a:r>
              <a:rPr sz="2450" spc="-5" dirty="0">
                <a:solidFill>
                  <a:srgbClr val="FFFFFF"/>
                </a:solidFill>
                <a:latin typeface="Calibri"/>
                <a:cs typeface="Calibri"/>
              </a:rPr>
              <a:t>Policies</a:t>
            </a:r>
            <a:endParaRPr sz="2450">
              <a:latin typeface="Calibri"/>
              <a:cs typeface="Calibri"/>
            </a:endParaRPr>
          </a:p>
        </p:txBody>
      </p:sp>
      <p:sp>
        <p:nvSpPr>
          <p:cNvPr id="28" name="object 28"/>
          <p:cNvSpPr/>
          <p:nvPr/>
        </p:nvSpPr>
        <p:spPr>
          <a:xfrm>
            <a:off x="13511631" y="6985476"/>
            <a:ext cx="440475" cy="440475"/>
          </a:xfrm>
          <a:prstGeom prst="rect">
            <a:avLst/>
          </a:prstGeom>
          <a:blipFill>
            <a:blip r:embed="rId20" cstate="print"/>
            <a:stretch>
              <a:fillRect/>
            </a:stretch>
          </a:blipFill>
        </p:spPr>
        <p:txBody>
          <a:bodyPr wrap="square" lIns="0" tIns="0" rIns="0" bIns="0" rtlCol="0"/>
          <a:lstStyle/>
          <a:p>
            <a:endParaRPr/>
          </a:p>
        </p:txBody>
      </p:sp>
      <p:sp>
        <p:nvSpPr>
          <p:cNvPr id="29" name="object 29"/>
          <p:cNvSpPr/>
          <p:nvPr/>
        </p:nvSpPr>
        <p:spPr>
          <a:xfrm>
            <a:off x="18130687" y="6353035"/>
            <a:ext cx="440475" cy="440475"/>
          </a:xfrm>
          <a:prstGeom prst="rect">
            <a:avLst/>
          </a:prstGeom>
          <a:blipFill>
            <a:blip r:embed="rId21" cstate="print"/>
            <a:stretch>
              <a:fillRect/>
            </a:stretch>
          </a:blipFill>
        </p:spPr>
        <p:txBody>
          <a:bodyPr wrap="square" lIns="0" tIns="0" rIns="0" bIns="0" rtlCol="0"/>
          <a:lstStyle/>
          <a:p>
            <a:endParaRPr/>
          </a:p>
        </p:txBody>
      </p:sp>
      <p:sp>
        <p:nvSpPr>
          <p:cNvPr id="30" name="object 30"/>
          <p:cNvSpPr/>
          <p:nvPr/>
        </p:nvSpPr>
        <p:spPr>
          <a:xfrm>
            <a:off x="16363202" y="7361032"/>
            <a:ext cx="3256444" cy="2105345"/>
          </a:xfrm>
          <a:prstGeom prst="rect">
            <a:avLst/>
          </a:prstGeom>
          <a:blipFill>
            <a:blip r:embed="rId22" cstate="print"/>
            <a:stretch>
              <a:fillRect/>
            </a:stretch>
          </a:blipFill>
        </p:spPr>
        <p:txBody>
          <a:bodyPr wrap="square" lIns="0" tIns="0" rIns="0" bIns="0" rtlCol="0"/>
          <a:lstStyle/>
          <a:p>
            <a:endParaRPr/>
          </a:p>
        </p:txBody>
      </p:sp>
      <p:sp>
        <p:nvSpPr>
          <p:cNvPr id="31" name="object 31"/>
          <p:cNvSpPr txBox="1"/>
          <p:nvPr/>
        </p:nvSpPr>
        <p:spPr>
          <a:xfrm>
            <a:off x="17169900" y="8163140"/>
            <a:ext cx="1898014" cy="402590"/>
          </a:xfrm>
          <a:prstGeom prst="rect">
            <a:avLst/>
          </a:prstGeom>
        </p:spPr>
        <p:txBody>
          <a:bodyPr vert="horz" wrap="square" lIns="0" tIns="15240" rIns="0" bIns="0" rtlCol="0">
            <a:spAutoFit/>
          </a:bodyPr>
          <a:lstStyle/>
          <a:p>
            <a:pPr marL="12700">
              <a:lnSpc>
                <a:spcPct val="100000"/>
              </a:lnSpc>
              <a:spcBef>
                <a:spcPts val="120"/>
              </a:spcBef>
            </a:pPr>
            <a:r>
              <a:rPr sz="2450" spc="-15" dirty="0">
                <a:solidFill>
                  <a:srgbClr val="FFFFFF"/>
                </a:solidFill>
                <a:latin typeface="Calibri"/>
                <a:cs typeface="Calibri"/>
              </a:rPr>
              <a:t>Transportation</a:t>
            </a:r>
            <a:endParaRPr sz="2450">
              <a:latin typeface="Calibri"/>
              <a:cs typeface="Calibri"/>
            </a:endParaRPr>
          </a:p>
        </p:txBody>
      </p:sp>
      <p:sp>
        <p:nvSpPr>
          <p:cNvPr id="32" name="object 32"/>
          <p:cNvSpPr txBox="1">
            <a:spLocks noGrp="1"/>
          </p:cNvSpPr>
          <p:nvPr>
            <p:ph type="body" idx="1"/>
          </p:nvPr>
        </p:nvSpPr>
        <p:spPr>
          <a:xfrm>
            <a:off x="884124" y="2951794"/>
            <a:ext cx="11355070" cy="4069256"/>
          </a:xfrm>
          <a:prstGeom prst="rect">
            <a:avLst/>
          </a:prstGeom>
        </p:spPr>
        <p:txBody>
          <a:bodyPr vert="horz" wrap="square" lIns="0" tIns="12065" rIns="0" bIns="0" rtlCol="0">
            <a:spAutoFit/>
          </a:bodyPr>
          <a:lstStyle/>
          <a:p>
            <a:pPr marL="535940" marR="359410" indent="-523240">
              <a:lnSpc>
                <a:spcPct val="100000"/>
              </a:lnSpc>
              <a:spcBef>
                <a:spcPts val="95"/>
              </a:spcBef>
              <a:buFont typeface="Arial"/>
              <a:buChar char="•"/>
              <a:tabLst>
                <a:tab pos="535940" algn="l"/>
                <a:tab pos="536575" algn="l"/>
              </a:tabLst>
            </a:pPr>
            <a:r>
              <a:rPr spc="-10" dirty="0"/>
              <a:t>Analysis suggests </a:t>
            </a:r>
            <a:r>
              <a:rPr spc="-15" dirty="0"/>
              <a:t>that </a:t>
            </a:r>
            <a:r>
              <a:rPr spc="-20" dirty="0"/>
              <a:t>adequate </a:t>
            </a:r>
            <a:r>
              <a:rPr spc="-30" dirty="0"/>
              <a:t>highways  </a:t>
            </a:r>
            <a:r>
              <a:rPr spc="-10" dirty="0"/>
              <a:t>support economic </a:t>
            </a:r>
            <a:r>
              <a:rPr spc="-20" dirty="0"/>
              <a:t>growth </a:t>
            </a:r>
            <a:r>
              <a:rPr spc="-5" dirty="0"/>
              <a:t>but </a:t>
            </a:r>
            <a:r>
              <a:rPr spc="-15" dirty="0"/>
              <a:t>four-lane  expansion </a:t>
            </a:r>
            <a:r>
              <a:rPr dirty="0"/>
              <a:t>will </a:t>
            </a:r>
            <a:r>
              <a:rPr spc="-5" dirty="0"/>
              <a:t>not </a:t>
            </a:r>
            <a:r>
              <a:rPr spc="-30" dirty="0"/>
              <a:t>create </a:t>
            </a:r>
            <a:r>
              <a:rPr spc="-15" dirty="0"/>
              <a:t>economic </a:t>
            </a:r>
            <a:r>
              <a:rPr spc="-20" dirty="0"/>
              <a:t>growth </a:t>
            </a:r>
            <a:r>
              <a:rPr spc="-10" dirty="0"/>
              <a:t>on  </a:t>
            </a:r>
            <a:r>
              <a:rPr spc="-5" dirty="0"/>
              <a:t>its</a:t>
            </a:r>
            <a:r>
              <a:rPr spc="-10" dirty="0"/>
              <a:t> own</a:t>
            </a:r>
            <a:endParaRPr lang="en-US" spc="-10" dirty="0"/>
          </a:p>
          <a:p>
            <a:pPr marL="12700" marR="359410">
              <a:lnSpc>
                <a:spcPct val="100000"/>
              </a:lnSpc>
              <a:spcBef>
                <a:spcPts val="95"/>
              </a:spcBef>
              <a:tabLst>
                <a:tab pos="535940" algn="l"/>
                <a:tab pos="536575" algn="l"/>
              </a:tabLst>
            </a:pPr>
            <a:endParaRPr spc="-10" dirty="0"/>
          </a:p>
          <a:p>
            <a:pPr marL="535940" indent="-523240">
              <a:lnSpc>
                <a:spcPts val="5265"/>
              </a:lnSpc>
              <a:buFont typeface="Arial"/>
              <a:buChar char="•"/>
              <a:tabLst>
                <a:tab pos="535940" algn="l"/>
                <a:tab pos="536575" algn="l"/>
              </a:tabLst>
            </a:pPr>
            <a:r>
              <a:rPr spc="-15" dirty="0"/>
              <a:t>Economic </a:t>
            </a:r>
            <a:r>
              <a:rPr spc="-20" dirty="0"/>
              <a:t>growth </a:t>
            </a:r>
            <a:r>
              <a:rPr spc="-10" dirty="0"/>
              <a:t>depends </a:t>
            </a:r>
            <a:r>
              <a:rPr spc="-5" dirty="0"/>
              <a:t>on additional</a:t>
            </a:r>
            <a:r>
              <a:rPr spc="75" dirty="0"/>
              <a:t> </a:t>
            </a:r>
            <a:r>
              <a:rPr spc="-25" dirty="0"/>
              <a:t>drivers</a:t>
            </a:r>
          </a:p>
        </p:txBody>
      </p:sp>
      <p:sp>
        <p:nvSpPr>
          <p:cNvPr id="33" name="object 33"/>
          <p:cNvSpPr txBox="1"/>
          <p:nvPr/>
        </p:nvSpPr>
        <p:spPr>
          <a:xfrm>
            <a:off x="1873626" y="6985476"/>
            <a:ext cx="8292465" cy="3097530"/>
          </a:xfrm>
          <a:prstGeom prst="rect">
            <a:avLst/>
          </a:prstGeom>
        </p:spPr>
        <p:txBody>
          <a:bodyPr vert="horz" wrap="square" lIns="0" tIns="15875" rIns="0" bIns="0" rtlCol="0">
            <a:spAutoFit/>
          </a:bodyPr>
          <a:lstStyle/>
          <a:p>
            <a:pPr marL="535940" indent="-523240">
              <a:lnSpc>
                <a:spcPct val="100000"/>
              </a:lnSpc>
              <a:spcBef>
                <a:spcPts val="125"/>
              </a:spcBef>
              <a:buFont typeface="Arial"/>
              <a:buChar char="•"/>
              <a:tabLst>
                <a:tab pos="535940" algn="l"/>
                <a:tab pos="536575" algn="l"/>
              </a:tabLst>
            </a:pPr>
            <a:r>
              <a:rPr sz="4000" spc="-5" dirty="0">
                <a:latin typeface="Calibri"/>
                <a:cs typeface="Calibri"/>
              </a:rPr>
              <a:t>Population</a:t>
            </a:r>
            <a:r>
              <a:rPr sz="4000" spc="10" dirty="0">
                <a:latin typeface="Calibri"/>
                <a:cs typeface="Calibri"/>
              </a:rPr>
              <a:t> </a:t>
            </a:r>
            <a:r>
              <a:rPr sz="4000" dirty="0">
                <a:latin typeface="Calibri"/>
                <a:cs typeface="Calibri"/>
              </a:rPr>
              <a:t>growth</a:t>
            </a:r>
          </a:p>
          <a:p>
            <a:pPr marL="535940" indent="-523240">
              <a:lnSpc>
                <a:spcPct val="100000"/>
              </a:lnSpc>
              <a:spcBef>
                <a:spcPts val="40"/>
              </a:spcBef>
              <a:buFont typeface="Arial"/>
              <a:buChar char="•"/>
              <a:tabLst>
                <a:tab pos="535940" algn="l"/>
                <a:tab pos="536575" algn="l"/>
              </a:tabLst>
            </a:pPr>
            <a:r>
              <a:rPr sz="4000" spc="5" dirty="0">
                <a:latin typeface="Calibri"/>
                <a:cs typeface="Calibri"/>
              </a:rPr>
              <a:t>Presence </a:t>
            </a:r>
            <a:r>
              <a:rPr sz="4000" spc="10" dirty="0">
                <a:latin typeface="Calibri"/>
                <a:cs typeface="Calibri"/>
              </a:rPr>
              <a:t>of an </a:t>
            </a:r>
            <a:r>
              <a:rPr sz="4000" spc="-5" dirty="0">
                <a:latin typeface="Calibri"/>
                <a:cs typeface="Calibri"/>
              </a:rPr>
              <a:t>educated</a:t>
            </a:r>
            <a:r>
              <a:rPr sz="4000" spc="-20" dirty="0">
                <a:latin typeface="Calibri"/>
                <a:cs typeface="Calibri"/>
              </a:rPr>
              <a:t> </a:t>
            </a:r>
            <a:r>
              <a:rPr sz="4000" spc="-10" dirty="0">
                <a:latin typeface="Calibri"/>
                <a:cs typeface="Calibri"/>
              </a:rPr>
              <a:t>workforce</a:t>
            </a:r>
            <a:endParaRPr sz="4000" dirty="0">
              <a:latin typeface="Calibri"/>
              <a:cs typeface="Calibri"/>
            </a:endParaRPr>
          </a:p>
          <a:p>
            <a:pPr marL="535940" indent="-523240">
              <a:lnSpc>
                <a:spcPct val="100000"/>
              </a:lnSpc>
              <a:spcBef>
                <a:spcPts val="40"/>
              </a:spcBef>
              <a:buFont typeface="Arial"/>
              <a:buChar char="•"/>
              <a:tabLst>
                <a:tab pos="535940" algn="l"/>
                <a:tab pos="536575" algn="l"/>
              </a:tabLst>
            </a:pPr>
            <a:r>
              <a:rPr sz="4000" spc="-5" dirty="0">
                <a:latin typeface="Calibri"/>
                <a:cs typeface="Calibri"/>
              </a:rPr>
              <a:t>Proximity </a:t>
            </a:r>
            <a:r>
              <a:rPr sz="4000" spc="-10" dirty="0">
                <a:latin typeface="Calibri"/>
                <a:cs typeface="Calibri"/>
              </a:rPr>
              <a:t>to</a:t>
            </a:r>
            <a:r>
              <a:rPr sz="4000" dirty="0">
                <a:latin typeface="Calibri"/>
                <a:cs typeface="Calibri"/>
              </a:rPr>
              <a:t> </a:t>
            </a:r>
            <a:r>
              <a:rPr sz="4000" spc="-10" dirty="0">
                <a:latin typeface="Calibri"/>
                <a:cs typeface="Calibri"/>
              </a:rPr>
              <a:t>markets</a:t>
            </a:r>
            <a:endParaRPr sz="4000" dirty="0">
              <a:latin typeface="Calibri"/>
              <a:cs typeface="Calibri"/>
            </a:endParaRPr>
          </a:p>
          <a:p>
            <a:pPr marL="535940" indent="-523240">
              <a:lnSpc>
                <a:spcPct val="100000"/>
              </a:lnSpc>
              <a:spcBef>
                <a:spcPts val="40"/>
              </a:spcBef>
              <a:buFont typeface="Arial"/>
              <a:buChar char="•"/>
              <a:tabLst>
                <a:tab pos="535940" algn="l"/>
                <a:tab pos="536575" algn="l"/>
              </a:tabLst>
            </a:pPr>
            <a:r>
              <a:rPr sz="4000" dirty="0">
                <a:latin typeface="Calibri"/>
                <a:cs typeface="Calibri"/>
              </a:rPr>
              <a:t>Local </a:t>
            </a:r>
            <a:r>
              <a:rPr sz="4000" spc="5" dirty="0">
                <a:latin typeface="Calibri"/>
                <a:cs typeface="Calibri"/>
              </a:rPr>
              <a:t>economic </a:t>
            </a:r>
            <a:r>
              <a:rPr sz="4000" dirty="0">
                <a:latin typeface="Calibri"/>
                <a:cs typeface="Calibri"/>
              </a:rPr>
              <a:t>development</a:t>
            </a:r>
            <a:r>
              <a:rPr sz="4000" spc="15" dirty="0">
                <a:latin typeface="Calibri"/>
                <a:cs typeface="Calibri"/>
              </a:rPr>
              <a:t> </a:t>
            </a:r>
            <a:r>
              <a:rPr sz="4000" spc="5" dirty="0">
                <a:latin typeface="Calibri"/>
                <a:cs typeface="Calibri"/>
              </a:rPr>
              <a:t>policies</a:t>
            </a:r>
            <a:endParaRPr sz="4000" dirty="0">
              <a:latin typeface="Calibri"/>
              <a:cs typeface="Calibri"/>
            </a:endParaRPr>
          </a:p>
          <a:p>
            <a:pPr marL="535940" indent="-523240">
              <a:lnSpc>
                <a:spcPct val="100000"/>
              </a:lnSpc>
              <a:spcBef>
                <a:spcPts val="40"/>
              </a:spcBef>
              <a:buFont typeface="Arial"/>
              <a:buChar char="•"/>
              <a:tabLst>
                <a:tab pos="535940" algn="l"/>
                <a:tab pos="536575" algn="l"/>
              </a:tabLst>
            </a:pPr>
            <a:r>
              <a:rPr sz="4000" spc="10" dirty="0">
                <a:latin typeface="Calibri"/>
                <a:cs typeface="Calibri"/>
              </a:rPr>
              <a:t>Amenities</a:t>
            </a:r>
            <a:endParaRPr sz="4000" dirty="0">
              <a:latin typeface="Calibri"/>
              <a:cs typeface="Calibri"/>
            </a:endParaRPr>
          </a:p>
        </p:txBody>
      </p:sp>
      <p:sp>
        <p:nvSpPr>
          <p:cNvPr id="34" name="object 34"/>
          <p:cNvSpPr txBox="1"/>
          <p:nvPr/>
        </p:nvSpPr>
        <p:spPr>
          <a:xfrm>
            <a:off x="751831" y="11003853"/>
            <a:ext cx="11042015" cy="1366400"/>
          </a:xfrm>
          <a:prstGeom prst="rect">
            <a:avLst/>
          </a:prstGeom>
        </p:spPr>
        <p:txBody>
          <a:bodyPr vert="horz" wrap="square" lIns="0" tIns="12065" rIns="0" bIns="0" rtlCol="0">
            <a:spAutoFit/>
          </a:bodyPr>
          <a:lstStyle/>
          <a:p>
            <a:pPr marL="535940" marR="5080" indent="-523240">
              <a:lnSpc>
                <a:spcPct val="100000"/>
              </a:lnSpc>
              <a:spcBef>
                <a:spcPts val="95"/>
              </a:spcBef>
              <a:buFont typeface="Arial"/>
              <a:buChar char="•"/>
              <a:tabLst>
                <a:tab pos="535305" algn="l"/>
                <a:tab pos="536575" algn="l"/>
              </a:tabLst>
            </a:pPr>
            <a:r>
              <a:rPr sz="4400" spc="-5" dirty="0">
                <a:latin typeface="Calibri"/>
                <a:cs typeface="Calibri"/>
              </a:rPr>
              <a:t>Super-2 </a:t>
            </a:r>
            <a:r>
              <a:rPr sz="4400" spc="-30" dirty="0">
                <a:latin typeface="Calibri"/>
                <a:cs typeface="Calibri"/>
              </a:rPr>
              <a:t>highway </a:t>
            </a:r>
            <a:r>
              <a:rPr sz="4400" spc="-25" dirty="0">
                <a:latin typeface="Calibri"/>
                <a:cs typeface="Calibri"/>
              </a:rPr>
              <a:t>investments </a:t>
            </a:r>
            <a:r>
              <a:rPr sz="4400" spc="-15" dirty="0">
                <a:latin typeface="Calibri"/>
                <a:cs typeface="Calibri"/>
              </a:rPr>
              <a:t>can </a:t>
            </a:r>
            <a:r>
              <a:rPr sz="4400" spc="-25" dirty="0">
                <a:latin typeface="Calibri"/>
                <a:cs typeface="Calibri"/>
              </a:rPr>
              <a:t>improve </a:t>
            </a:r>
            <a:r>
              <a:rPr sz="4400" spc="-5" dirty="0">
                <a:latin typeface="Calibri"/>
                <a:cs typeface="Calibri"/>
              </a:rPr>
              <a:t>the  </a:t>
            </a:r>
            <a:r>
              <a:rPr sz="4400" spc="-75" dirty="0">
                <a:latin typeface="Calibri"/>
                <a:cs typeface="Calibri"/>
              </a:rPr>
              <a:t>safety, </a:t>
            </a:r>
            <a:r>
              <a:rPr sz="4400" spc="-35" dirty="0">
                <a:latin typeface="Calibri"/>
                <a:cs typeface="Calibri"/>
              </a:rPr>
              <a:t>reliability, </a:t>
            </a:r>
            <a:r>
              <a:rPr sz="4400" spc="-5" dirty="0">
                <a:latin typeface="Calibri"/>
                <a:cs typeface="Calibri"/>
              </a:rPr>
              <a:t>and </a:t>
            </a:r>
            <a:r>
              <a:rPr sz="4400" spc="-20" dirty="0">
                <a:latin typeface="Calibri"/>
                <a:cs typeface="Calibri"/>
              </a:rPr>
              <a:t>consistency </a:t>
            </a:r>
            <a:r>
              <a:rPr sz="4400" spc="-5" dirty="0">
                <a:latin typeface="Calibri"/>
                <a:cs typeface="Calibri"/>
              </a:rPr>
              <a:t>of </a:t>
            </a:r>
            <a:r>
              <a:rPr sz="4400" spc="-40" dirty="0">
                <a:latin typeface="Calibri"/>
                <a:cs typeface="Calibri"/>
              </a:rPr>
              <a:t>travel</a:t>
            </a:r>
            <a:r>
              <a:rPr lang="en-US" sz="4400" spc="-40" dirty="0">
                <a:latin typeface="Calibri"/>
                <a:cs typeface="Calibri"/>
              </a:rPr>
              <a:t>.</a:t>
            </a:r>
            <a:r>
              <a:rPr sz="4400" spc="-40" dirty="0">
                <a:latin typeface="Calibri"/>
                <a:cs typeface="Calibri"/>
              </a:rPr>
              <a:t> </a:t>
            </a:r>
            <a:endParaRPr sz="4400" dirty="0">
              <a:latin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526265" y="676191"/>
            <a:ext cx="14212569" cy="1072515"/>
          </a:xfrm>
          <a:prstGeom prst="rect">
            <a:avLst/>
          </a:prstGeom>
        </p:spPr>
        <p:txBody>
          <a:bodyPr vert="horz" wrap="square" lIns="0" tIns="15240" rIns="0" bIns="0" rtlCol="0">
            <a:spAutoFit/>
          </a:bodyPr>
          <a:lstStyle/>
          <a:p>
            <a:pPr marL="12700">
              <a:lnSpc>
                <a:spcPct val="100000"/>
              </a:lnSpc>
              <a:spcBef>
                <a:spcPts val="120"/>
              </a:spcBef>
            </a:pPr>
            <a:r>
              <a:rPr spc="-5" dirty="0"/>
              <a:t>Economic </a:t>
            </a:r>
            <a:r>
              <a:rPr spc="-10" dirty="0"/>
              <a:t>Considerations </a:t>
            </a:r>
            <a:r>
              <a:rPr spc="10" dirty="0"/>
              <a:t>– </a:t>
            </a:r>
            <a:r>
              <a:rPr spc="-30" dirty="0"/>
              <a:t>Data</a:t>
            </a:r>
            <a:r>
              <a:rPr spc="-35" dirty="0"/>
              <a:t> </a:t>
            </a:r>
            <a:r>
              <a:rPr spc="-70" dirty="0"/>
              <a:t>Trends</a:t>
            </a:r>
          </a:p>
        </p:txBody>
      </p:sp>
      <p:sp>
        <p:nvSpPr>
          <p:cNvPr id="5" name="object 5"/>
          <p:cNvSpPr txBox="1"/>
          <p:nvPr/>
        </p:nvSpPr>
        <p:spPr>
          <a:xfrm>
            <a:off x="1223755" y="12268362"/>
            <a:ext cx="3448685" cy="2035810"/>
          </a:xfrm>
          <a:prstGeom prst="rect">
            <a:avLst/>
          </a:prstGeom>
        </p:spPr>
        <p:txBody>
          <a:bodyPr vert="horz" wrap="square" lIns="0" tIns="12065" rIns="0" bIns="0" rtlCol="0">
            <a:spAutoFit/>
          </a:bodyPr>
          <a:lstStyle/>
          <a:p>
            <a:pPr marL="12700" marR="5080">
              <a:lnSpc>
                <a:spcPct val="100000"/>
              </a:lnSpc>
              <a:spcBef>
                <a:spcPts val="95"/>
              </a:spcBef>
            </a:pPr>
            <a:r>
              <a:rPr sz="3300" b="1" spc="-5" dirty="0">
                <a:latin typeface="Calibri"/>
                <a:cs typeface="Calibri"/>
              </a:rPr>
              <a:t>US 20 </a:t>
            </a:r>
            <a:r>
              <a:rPr sz="3300" spc="-5" dirty="0">
                <a:latin typeface="Calibri"/>
                <a:cs typeface="Calibri"/>
              </a:rPr>
              <a:t>– </a:t>
            </a:r>
            <a:r>
              <a:rPr sz="3300" spc="-30" dirty="0">
                <a:latin typeface="Calibri"/>
                <a:cs typeface="Calibri"/>
              </a:rPr>
              <a:t>Waterloo </a:t>
            </a:r>
            <a:r>
              <a:rPr sz="3300" spc="-20" dirty="0">
                <a:latin typeface="Calibri"/>
                <a:cs typeface="Calibri"/>
              </a:rPr>
              <a:t>to  </a:t>
            </a:r>
            <a:r>
              <a:rPr sz="3300" spc="-10" dirty="0">
                <a:latin typeface="Calibri"/>
                <a:cs typeface="Calibri"/>
              </a:rPr>
              <a:t>Dubuque</a:t>
            </a:r>
            <a:endParaRPr sz="3300" dirty="0">
              <a:latin typeface="Calibri"/>
              <a:cs typeface="Calibri"/>
            </a:endParaRPr>
          </a:p>
          <a:p>
            <a:pPr marL="12700">
              <a:lnSpc>
                <a:spcPts val="3954"/>
              </a:lnSpc>
            </a:pPr>
            <a:r>
              <a:rPr sz="3300" b="1" spc="-5" dirty="0">
                <a:latin typeface="Calibri"/>
                <a:cs typeface="Calibri"/>
              </a:rPr>
              <a:t>US 18 </a:t>
            </a:r>
            <a:r>
              <a:rPr sz="3300" spc="-5" dirty="0">
                <a:latin typeface="Calibri"/>
                <a:cs typeface="Calibri"/>
              </a:rPr>
              <a:t>– I-35</a:t>
            </a:r>
            <a:r>
              <a:rPr sz="3300" spc="-20" dirty="0">
                <a:latin typeface="Calibri"/>
                <a:cs typeface="Calibri"/>
              </a:rPr>
              <a:t> to</a:t>
            </a:r>
            <a:endParaRPr sz="3300" dirty="0">
              <a:latin typeface="Calibri"/>
              <a:cs typeface="Calibri"/>
            </a:endParaRPr>
          </a:p>
          <a:p>
            <a:pPr marL="12700">
              <a:lnSpc>
                <a:spcPts val="3960"/>
              </a:lnSpc>
            </a:pPr>
            <a:r>
              <a:rPr sz="3300" spc="-5" dirty="0">
                <a:latin typeface="Calibri"/>
                <a:cs typeface="Calibri"/>
              </a:rPr>
              <a:t>Charles</a:t>
            </a:r>
            <a:r>
              <a:rPr sz="3300" dirty="0">
                <a:latin typeface="Calibri"/>
                <a:cs typeface="Calibri"/>
              </a:rPr>
              <a:t> </a:t>
            </a:r>
            <a:r>
              <a:rPr sz="3300" spc="-5" dirty="0">
                <a:latin typeface="Calibri"/>
                <a:cs typeface="Calibri"/>
              </a:rPr>
              <a:t>City</a:t>
            </a:r>
            <a:endParaRPr sz="3300" dirty="0">
              <a:latin typeface="Calibri"/>
              <a:cs typeface="Calibri"/>
            </a:endParaRPr>
          </a:p>
        </p:txBody>
      </p:sp>
      <p:sp>
        <p:nvSpPr>
          <p:cNvPr id="6" name="object 6"/>
          <p:cNvSpPr txBox="1"/>
          <p:nvPr/>
        </p:nvSpPr>
        <p:spPr>
          <a:xfrm>
            <a:off x="5038089" y="12268362"/>
            <a:ext cx="3690095" cy="2035810"/>
          </a:xfrm>
          <a:prstGeom prst="rect">
            <a:avLst/>
          </a:prstGeom>
        </p:spPr>
        <p:txBody>
          <a:bodyPr vert="horz" wrap="square" lIns="0" tIns="12065" rIns="0" bIns="0" rtlCol="0">
            <a:spAutoFit/>
          </a:bodyPr>
          <a:lstStyle/>
          <a:p>
            <a:pPr marL="12700" marR="468630">
              <a:lnSpc>
                <a:spcPct val="100000"/>
              </a:lnSpc>
              <a:spcBef>
                <a:spcPts val="95"/>
              </a:spcBef>
            </a:pPr>
            <a:r>
              <a:rPr sz="3300" b="1" spc="-5" dirty="0">
                <a:latin typeface="Calibri"/>
                <a:cs typeface="Calibri"/>
              </a:rPr>
              <a:t>IA 60 </a:t>
            </a:r>
            <a:r>
              <a:rPr sz="3300" spc="-5" dirty="0">
                <a:latin typeface="Calibri"/>
                <a:cs typeface="Calibri"/>
              </a:rPr>
              <a:t>– </a:t>
            </a:r>
            <a:r>
              <a:rPr sz="3300" spc="-15" dirty="0">
                <a:latin typeface="Calibri"/>
                <a:cs typeface="Calibri"/>
              </a:rPr>
              <a:t>LeMars</a:t>
            </a:r>
            <a:r>
              <a:rPr sz="3300" spc="-70" dirty="0">
                <a:latin typeface="Calibri"/>
                <a:cs typeface="Calibri"/>
              </a:rPr>
              <a:t> </a:t>
            </a:r>
            <a:r>
              <a:rPr sz="3300" spc="-40" dirty="0">
                <a:latin typeface="Calibri"/>
                <a:cs typeface="Calibri"/>
              </a:rPr>
              <a:t>to  </a:t>
            </a:r>
            <a:r>
              <a:rPr sz="3300" spc="-10" dirty="0">
                <a:latin typeface="Calibri"/>
                <a:cs typeface="Calibri"/>
              </a:rPr>
              <a:t>Sibley</a:t>
            </a:r>
            <a:endParaRPr sz="3300" dirty="0">
              <a:latin typeface="Calibri"/>
              <a:cs typeface="Calibri"/>
            </a:endParaRPr>
          </a:p>
          <a:p>
            <a:pPr marL="12700" marR="5080">
              <a:lnSpc>
                <a:spcPts val="3960"/>
              </a:lnSpc>
              <a:spcBef>
                <a:spcPts val="130"/>
              </a:spcBef>
            </a:pPr>
            <a:r>
              <a:rPr sz="3300" b="1" spc="-5" dirty="0">
                <a:latin typeface="Calibri"/>
                <a:cs typeface="Calibri"/>
              </a:rPr>
              <a:t>US 34 </a:t>
            </a:r>
            <a:r>
              <a:rPr sz="3300" spc="-5" dirty="0">
                <a:latin typeface="Calibri"/>
                <a:cs typeface="Calibri"/>
              </a:rPr>
              <a:t>– </a:t>
            </a:r>
            <a:r>
              <a:rPr sz="3300" spc="-20" dirty="0">
                <a:latin typeface="Calibri"/>
                <a:cs typeface="Calibri"/>
              </a:rPr>
              <a:t>Ottumwa</a:t>
            </a:r>
            <a:r>
              <a:rPr sz="3300" spc="-55" dirty="0">
                <a:latin typeface="Calibri"/>
                <a:cs typeface="Calibri"/>
              </a:rPr>
              <a:t> </a:t>
            </a:r>
            <a:r>
              <a:rPr sz="3300" spc="-20" dirty="0">
                <a:latin typeface="Calibri"/>
                <a:cs typeface="Calibri"/>
              </a:rPr>
              <a:t>to  </a:t>
            </a:r>
            <a:r>
              <a:rPr sz="3300" spc="-5" dirty="0">
                <a:latin typeface="Calibri"/>
                <a:cs typeface="Calibri"/>
              </a:rPr>
              <a:t>Mt.</a:t>
            </a:r>
            <a:r>
              <a:rPr sz="3300" spc="-15" dirty="0">
                <a:latin typeface="Calibri"/>
                <a:cs typeface="Calibri"/>
              </a:rPr>
              <a:t> </a:t>
            </a:r>
            <a:r>
              <a:rPr sz="3300" spc="-10" dirty="0">
                <a:latin typeface="Calibri"/>
                <a:cs typeface="Calibri"/>
              </a:rPr>
              <a:t>Pleasant</a:t>
            </a:r>
            <a:endParaRPr sz="3300" dirty="0">
              <a:latin typeface="Calibri"/>
              <a:cs typeface="Calibri"/>
            </a:endParaRPr>
          </a:p>
        </p:txBody>
      </p:sp>
      <p:sp>
        <p:nvSpPr>
          <p:cNvPr id="7" name="object 7"/>
          <p:cNvSpPr txBox="1"/>
          <p:nvPr/>
        </p:nvSpPr>
        <p:spPr>
          <a:xfrm>
            <a:off x="526265" y="1784746"/>
            <a:ext cx="17826355" cy="695960"/>
          </a:xfrm>
          <a:prstGeom prst="rect">
            <a:avLst/>
          </a:prstGeom>
        </p:spPr>
        <p:txBody>
          <a:bodyPr vert="horz" wrap="square" lIns="0" tIns="12065" rIns="0" bIns="0" rtlCol="0">
            <a:spAutoFit/>
          </a:bodyPr>
          <a:lstStyle/>
          <a:p>
            <a:pPr marL="12700">
              <a:lnSpc>
                <a:spcPct val="100000"/>
              </a:lnSpc>
              <a:spcBef>
                <a:spcPts val="95"/>
              </a:spcBef>
            </a:pPr>
            <a:r>
              <a:rPr sz="4400" spc="-15" dirty="0">
                <a:latin typeface="Calibri"/>
                <a:cs typeface="Calibri"/>
              </a:rPr>
              <a:t>Economic performance </a:t>
            </a:r>
            <a:r>
              <a:rPr sz="4400" spc="-5" dirty="0">
                <a:latin typeface="Calibri"/>
                <a:cs typeface="Calibri"/>
              </a:rPr>
              <a:t>along 2-lane </a:t>
            </a:r>
            <a:r>
              <a:rPr sz="4400" spc="-30" dirty="0">
                <a:latin typeface="Calibri"/>
                <a:cs typeface="Calibri"/>
              </a:rPr>
              <a:t>highway </a:t>
            </a:r>
            <a:r>
              <a:rPr sz="4400" spc="-20" dirty="0">
                <a:latin typeface="Calibri"/>
                <a:cs typeface="Calibri"/>
              </a:rPr>
              <a:t>corridors </a:t>
            </a:r>
            <a:r>
              <a:rPr sz="4400" spc="-5" dirty="0">
                <a:latin typeface="Calibri"/>
                <a:cs typeface="Calibri"/>
              </a:rPr>
              <a:t>is similar </a:t>
            </a:r>
            <a:r>
              <a:rPr sz="4400" spc="-45" dirty="0">
                <a:latin typeface="Calibri"/>
                <a:cs typeface="Calibri"/>
              </a:rPr>
              <a:t>to, </a:t>
            </a:r>
            <a:r>
              <a:rPr sz="4400" spc="-135" dirty="0">
                <a:latin typeface="Calibri"/>
                <a:cs typeface="Calibri"/>
              </a:rPr>
              <a:t>or, </a:t>
            </a:r>
            <a:r>
              <a:rPr sz="4400" spc="-5" dirty="0">
                <a:latin typeface="Calibri"/>
                <a:cs typeface="Calibri"/>
              </a:rPr>
              <a:t>in</a:t>
            </a:r>
            <a:r>
              <a:rPr sz="4400" spc="370" dirty="0">
                <a:latin typeface="Calibri"/>
                <a:cs typeface="Calibri"/>
              </a:rPr>
              <a:t> </a:t>
            </a:r>
            <a:r>
              <a:rPr sz="4400" spc="-10" dirty="0">
                <a:latin typeface="Calibri"/>
                <a:cs typeface="Calibri"/>
              </a:rPr>
              <a:t>some</a:t>
            </a:r>
            <a:endParaRPr sz="4400" dirty="0">
              <a:latin typeface="Calibri"/>
              <a:cs typeface="Calibri"/>
            </a:endParaRPr>
          </a:p>
        </p:txBody>
      </p:sp>
      <p:sp>
        <p:nvSpPr>
          <p:cNvPr id="8" name="object 8"/>
          <p:cNvSpPr txBox="1"/>
          <p:nvPr/>
        </p:nvSpPr>
        <p:spPr>
          <a:xfrm>
            <a:off x="526265" y="2465769"/>
            <a:ext cx="8733155" cy="695960"/>
          </a:xfrm>
          <a:prstGeom prst="rect">
            <a:avLst/>
          </a:prstGeom>
        </p:spPr>
        <p:txBody>
          <a:bodyPr vert="horz" wrap="square" lIns="0" tIns="12065" rIns="0" bIns="0" rtlCol="0">
            <a:spAutoFit/>
          </a:bodyPr>
          <a:lstStyle/>
          <a:p>
            <a:pPr marL="12700">
              <a:lnSpc>
                <a:spcPct val="100000"/>
              </a:lnSpc>
              <a:spcBef>
                <a:spcPts val="95"/>
              </a:spcBef>
            </a:pPr>
            <a:r>
              <a:rPr sz="4400" spc="-15" dirty="0">
                <a:latin typeface="Calibri"/>
                <a:cs typeface="Calibri"/>
              </a:rPr>
              <a:t>instances, </a:t>
            </a:r>
            <a:r>
              <a:rPr sz="4400" spc="-30" dirty="0">
                <a:latin typeface="Calibri"/>
                <a:cs typeface="Calibri"/>
              </a:rPr>
              <a:t>better </a:t>
            </a:r>
            <a:r>
              <a:rPr sz="4400" spc="-5" dirty="0">
                <a:latin typeface="Calibri"/>
                <a:cs typeface="Calibri"/>
              </a:rPr>
              <a:t>than 4-lane</a:t>
            </a:r>
            <a:r>
              <a:rPr sz="4400" spc="40" dirty="0">
                <a:latin typeface="Calibri"/>
                <a:cs typeface="Calibri"/>
              </a:rPr>
              <a:t> </a:t>
            </a:r>
            <a:r>
              <a:rPr sz="4400" spc="-30" dirty="0">
                <a:latin typeface="Calibri"/>
                <a:cs typeface="Calibri"/>
              </a:rPr>
              <a:t>highways</a:t>
            </a:r>
            <a:endParaRPr sz="4400" dirty="0">
              <a:latin typeface="Calibri"/>
              <a:cs typeface="Calibri"/>
            </a:endParaRPr>
          </a:p>
        </p:txBody>
      </p:sp>
      <p:sp>
        <p:nvSpPr>
          <p:cNvPr id="11" name="object 11"/>
          <p:cNvSpPr txBox="1"/>
          <p:nvPr/>
        </p:nvSpPr>
        <p:spPr>
          <a:xfrm>
            <a:off x="1223754" y="11647944"/>
            <a:ext cx="7504430" cy="528320"/>
          </a:xfrm>
          <a:prstGeom prst="rect">
            <a:avLst/>
          </a:prstGeom>
        </p:spPr>
        <p:txBody>
          <a:bodyPr vert="horz" wrap="square" lIns="0" tIns="12065" rIns="0" bIns="0" rtlCol="0">
            <a:spAutoFit/>
          </a:bodyPr>
          <a:lstStyle/>
          <a:p>
            <a:pPr marL="12700">
              <a:lnSpc>
                <a:spcPct val="100000"/>
              </a:lnSpc>
              <a:spcBef>
                <a:spcPts val="95"/>
              </a:spcBef>
            </a:pPr>
            <a:r>
              <a:rPr sz="3300" b="1" spc="-5" dirty="0">
                <a:latin typeface="Calibri"/>
                <a:cs typeface="Calibri"/>
              </a:rPr>
              <a:t>4-Lane </a:t>
            </a:r>
            <a:r>
              <a:rPr sz="3300" b="1" spc="-25" dirty="0">
                <a:latin typeface="Calibri"/>
                <a:cs typeface="Calibri"/>
              </a:rPr>
              <a:t>Highways </a:t>
            </a:r>
            <a:r>
              <a:rPr sz="3300" b="1" spc="-20" dirty="0">
                <a:latin typeface="Calibri"/>
                <a:cs typeface="Calibri"/>
              </a:rPr>
              <a:t>Represented </a:t>
            </a:r>
            <a:r>
              <a:rPr sz="3300" b="1" spc="-5" dirty="0">
                <a:latin typeface="Calibri"/>
                <a:cs typeface="Calibri"/>
              </a:rPr>
              <a:t>in the</a:t>
            </a:r>
            <a:r>
              <a:rPr sz="3300" b="1" spc="25" dirty="0">
                <a:latin typeface="Calibri"/>
                <a:cs typeface="Calibri"/>
              </a:rPr>
              <a:t> </a:t>
            </a:r>
            <a:r>
              <a:rPr sz="3300" b="1" spc="-50" dirty="0">
                <a:latin typeface="Calibri"/>
                <a:cs typeface="Calibri"/>
              </a:rPr>
              <a:t>Tables</a:t>
            </a:r>
            <a:endParaRPr sz="3300" dirty="0">
              <a:latin typeface="Calibri"/>
              <a:cs typeface="Calibri"/>
            </a:endParaRPr>
          </a:p>
        </p:txBody>
      </p:sp>
      <p:sp>
        <p:nvSpPr>
          <p:cNvPr id="12" name="object 12"/>
          <p:cNvSpPr/>
          <p:nvPr/>
        </p:nvSpPr>
        <p:spPr>
          <a:xfrm>
            <a:off x="552572" y="3144637"/>
            <a:ext cx="9635490" cy="607060"/>
          </a:xfrm>
          <a:custGeom>
            <a:avLst/>
            <a:gdLst/>
            <a:ahLst/>
            <a:cxnLst/>
            <a:rect l="l" t="t" r="r" b="b"/>
            <a:pathLst>
              <a:path w="9635490" h="607060">
                <a:moveTo>
                  <a:pt x="0" y="0"/>
                </a:moveTo>
                <a:lnTo>
                  <a:pt x="9635308" y="0"/>
                </a:lnTo>
                <a:lnTo>
                  <a:pt x="9635308" y="606613"/>
                </a:lnTo>
                <a:lnTo>
                  <a:pt x="0" y="606613"/>
                </a:lnTo>
                <a:lnTo>
                  <a:pt x="0" y="0"/>
                </a:lnTo>
                <a:close/>
              </a:path>
            </a:pathLst>
          </a:custGeom>
          <a:solidFill>
            <a:srgbClr val="FFFFFF"/>
          </a:solidFill>
        </p:spPr>
        <p:txBody>
          <a:bodyPr wrap="square" lIns="0" tIns="0" rIns="0" bIns="0" rtlCol="0"/>
          <a:lstStyle/>
          <a:p>
            <a:endParaRPr/>
          </a:p>
        </p:txBody>
      </p:sp>
      <p:sp>
        <p:nvSpPr>
          <p:cNvPr id="13" name="object 13"/>
          <p:cNvSpPr txBox="1"/>
          <p:nvPr/>
        </p:nvSpPr>
        <p:spPr>
          <a:xfrm>
            <a:off x="575359" y="3178407"/>
            <a:ext cx="9635490" cy="584200"/>
          </a:xfrm>
          <a:prstGeom prst="rect">
            <a:avLst/>
          </a:prstGeom>
        </p:spPr>
        <p:txBody>
          <a:bodyPr vert="horz" wrap="square" lIns="0" tIns="14604" rIns="0" bIns="0" rtlCol="0">
            <a:spAutoFit/>
          </a:bodyPr>
          <a:lstStyle/>
          <a:p>
            <a:pPr marL="41910">
              <a:lnSpc>
                <a:spcPct val="100000"/>
              </a:lnSpc>
              <a:spcBef>
                <a:spcPts val="114"/>
              </a:spcBef>
            </a:pPr>
            <a:r>
              <a:rPr sz="3650" dirty="0">
                <a:latin typeface="Calibri"/>
                <a:cs typeface="Calibri"/>
              </a:rPr>
              <a:t>Unemployment</a:t>
            </a:r>
          </a:p>
        </p:txBody>
      </p:sp>
      <p:sp>
        <p:nvSpPr>
          <p:cNvPr id="14" name="object 14"/>
          <p:cNvSpPr/>
          <p:nvPr/>
        </p:nvSpPr>
        <p:spPr>
          <a:xfrm>
            <a:off x="575359" y="3762607"/>
            <a:ext cx="16944291" cy="7885337"/>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5113980" y="10540691"/>
            <a:ext cx="558249" cy="349070"/>
          </a:xfrm>
          <a:prstGeom prst="rect">
            <a:avLst/>
          </a:prstGeom>
          <a:blipFill>
            <a:blip r:embed="rId3" cstate="print"/>
            <a:stretch>
              <a:fillRect/>
            </a:stretch>
          </a:blipFill>
        </p:spPr>
        <p:txBody>
          <a:bodyPr wrap="square" lIns="0" tIns="0" rIns="0" bIns="0" rtlCol="0"/>
          <a:lstStyle/>
          <a:p>
            <a:endParaRPr/>
          </a:p>
        </p:txBody>
      </p:sp>
      <p:sp>
        <p:nvSpPr>
          <p:cNvPr id="16" name="object 16"/>
          <p:cNvSpPr txBox="1"/>
          <p:nvPr/>
        </p:nvSpPr>
        <p:spPr>
          <a:xfrm>
            <a:off x="10088043" y="12672534"/>
            <a:ext cx="9877425" cy="1030605"/>
          </a:xfrm>
          <a:prstGeom prst="rect">
            <a:avLst/>
          </a:prstGeom>
        </p:spPr>
        <p:txBody>
          <a:bodyPr vert="horz" wrap="square" lIns="0" tIns="12065" rIns="0" bIns="0" rtlCol="0">
            <a:spAutoFit/>
          </a:bodyPr>
          <a:lstStyle/>
          <a:p>
            <a:pPr marL="12700" marR="5080">
              <a:lnSpc>
                <a:spcPct val="100000"/>
              </a:lnSpc>
              <a:spcBef>
                <a:spcPts val="95"/>
              </a:spcBef>
            </a:pPr>
            <a:r>
              <a:rPr sz="2200" spc="-5" dirty="0">
                <a:latin typeface="Calibri"/>
                <a:cs typeface="Calibri"/>
              </a:rPr>
              <a:t>*Income </a:t>
            </a:r>
            <a:r>
              <a:rPr sz="2200" spc="-20" dirty="0">
                <a:latin typeface="Calibri"/>
                <a:cs typeface="Calibri"/>
              </a:rPr>
              <a:t>data </a:t>
            </a:r>
            <a:r>
              <a:rPr sz="2200" spc="-10" dirty="0">
                <a:latin typeface="Calibri"/>
                <a:cs typeface="Calibri"/>
              </a:rPr>
              <a:t>was </a:t>
            </a:r>
            <a:r>
              <a:rPr sz="2200" spc="-5" dirty="0">
                <a:latin typeface="Calibri"/>
                <a:cs typeface="Calibri"/>
              </a:rPr>
              <a:t>studied </a:t>
            </a:r>
            <a:r>
              <a:rPr sz="2200" spc="-20" dirty="0">
                <a:latin typeface="Calibri"/>
                <a:cs typeface="Calibri"/>
              </a:rPr>
              <a:t>for </a:t>
            </a:r>
            <a:r>
              <a:rPr sz="2200" spc="-5" dirty="0">
                <a:latin typeface="Calibri"/>
                <a:cs typeface="Calibri"/>
              </a:rPr>
              <a:t>a 10-year period </a:t>
            </a:r>
            <a:r>
              <a:rPr sz="2200" spc="-20" dirty="0">
                <a:latin typeface="Calibri"/>
                <a:cs typeface="Calibri"/>
              </a:rPr>
              <a:t>before </a:t>
            </a:r>
            <a:r>
              <a:rPr sz="2200" spc="-5" dirty="0">
                <a:latin typeface="Calibri"/>
                <a:cs typeface="Calibri"/>
              </a:rPr>
              <a:t>and </a:t>
            </a:r>
            <a:r>
              <a:rPr sz="2200" spc="-10" dirty="0">
                <a:latin typeface="Calibri"/>
                <a:cs typeface="Calibri"/>
              </a:rPr>
              <a:t>after </a:t>
            </a:r>
            <a:r>
              <a:rPr sz="2200" spc="-15" dirty="0">
                <a:latin typeface="Calibri"/>
                <a:cs typeface="Calibri"/>
              </a:rPr>
              <a:t>highway </a:t>
            </a:r>
            <a:r>
              <a:rPr sz="2200" spc="-10" dirty="0">
                <a:latin typeface="Calibri"/>
                <a:cs typeface="Calibri"/>
              </a:rPr>
              <a:t>expansion;  </a:t>
            </a:r>
            <a:r>
              <a:rPr sz="2200" spc="-5" dirty="0">
                <a:latin typeface="Calibri"/>
                <a:cs typeface="Calibri"/>
              </a:rPr>
              <a:t>these charts </a:t>
            </a:r>
            <a:r>
              <a:rPr sz="2200" spc="-10" dirty="0">
                <a:latin typeface="Calibri"/>
                <a:cs typeface="Calibri"/>
              </a:rPr>
              <a:t>reflect </a:t>
            </a:r>
            <a:r>
              <a:rPr sz="2200" spc="-5" dirty="0">
                <a:latin typeface="Calibri"/>
                <a:cs typeface="Calibri"/>
              </a:rPr>
              <a:t>the 20 </a:t>
            </a:r>
            <a:r>
              <a:rPr sz="2200" spc="-20" dirty="0">
                <a:latin typeface="Calibri"/>
                <a:cs typeface="Calibri"/>
              </a:rPr>
              <a:t>years </a:t>
            </a:r>
            <a:r>
              <a:rPr sz="2200" spc="-5" dirty="0">
                <a:latin typeface="Calibri"/>
                <a:cs typeface="Calibri"/>
              </a:rPr>
              <a:t>of </a:t>
            </a:r>
            <a:r>
              <a:rPr sz="2200" spc="-15" dirty="0">
                <a:latin typeface="Calibri"/>
                <a:cs typeface="Calibri"/>
              </a:rPr>
              <a:t>before-and-after </a:t>
            </a:r>
            <a:r>
              <a:rPr sz="2200" spc="-20" dirty="0">
                <a:latin typeface="Calibri"/>
                <a:cs typeface="Calibri"/>
              </a:rPr>
              <a:t>data </a:t>
            </a:r>
            <a:r>
              <a:rPr sz="2200" spc="-5" dirty="0">
                <a:latin typeface="Calibri"/>
                <a:cs typeface="Calibri"/>
              </a:rPr>
              <a:t>studied </a:t>
            </a:r>
            <a:r>
              <a:rPr sz="2200" spc="-20" dirty="0">
                <a:latin typeface="Calibri"/>
                <a:cs typeface="Calibri"/>
              </a:rPr>
              <a:t>for </a:t>
            </a:r>
            <a:r>
              <a:rPr sz="2200" spc="-5" dirty="0">
                <a:latin typeface="Calibri"/>
                <a:cs typeface="Calibri"/>
              </a:rPr>
              <a:t>each of the 4-lane  </a:t>
            </a:r>
            <a:r>
              <a:rPr sz="2200" spc="-10" dirty="0">
                <a:latin typeface="Calibri"/>
                <a:cs typeface="Calibri"/>
              </a:rPr>
              <a:t>case study</a:t>
            </a:r>
            <a:r>
              <a:rPr sz="2200" spc="5" dirty="0">
                <a:latin typeface="Calibri"/>
                <a:cs typeface="Calibri"/>
              </a:rPr>
              <a:t> </a:t>
            </a:r>
            <a:r>
              <a:rPr sz="2200" spc="-10" dirty="0">
                <a:latin typeface="Calibri"/>
                <a:cs typeface="Calibri"/>
              </a:rPr>
              <a:t>corridors.</a:t>
            </a:r>
            <a:endParaRPr sz="2200">
              <a:latin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93546" y="662580"/>
            <a:ext cx="13815694" cy="1069524"/>
          </a:xfrm>
          <a:prstGeom prst="rect">
            <a:avLst/>
          </a:prstGeom>
        </p:spPr>
        <p:txBody>
          <a:bodyPr vert="horz" wrap="square" lIns="0" tIns="15240" rIns="0" bIns="0" rtlCol="0">
            <a:spAutoFit/>
          </a:bodyPr>
          <a:lstStyle/>
          <a:p>
            <a:pPr marL="12700">
              <a:lnSpc>
                <a:spcPct val="100000"/>
              </a:lnSpc>
              <a:spcBef>
                <a:spcPts val="120"/>
              </a:spcBef>
            </a:pPr>
            <a:r>
              <a:rPr lang="en-US" spc="-35" dirty="0"/>
              <a:t>To</a:t>
            </a:r>
            <a:r>
              <a:rPr spc="-35" dirty="0"/>
              <a:t> </a:t>
            </a:r>
            <a:r>
              <a:rPr spc="5" dirty="0"/>
              <a:t>Bypass </a:t>
            </a:r>
            <a:r>
              <a:rPr lang="en-US" spc="5" dirty="0"/>
              <a:t>Or</a:t>
            </a:r>
            <a:r>
              <a:rPr spc="-20" dirty="0"/>
              <a:t> </a:t>
            </a:r>
            <a:r>
              <a:rPr spc="5" dirty="0"/>
              <a:t>Not</a:t>
            </a:r>
            <a:r>
              <a:rPr spc="10" dirty="0"/>
              <a:t> </a:t>
            </a:r>
            <a:r>
              <a:rPr lang="en-US" spc="10" dirty="0"/>
              <a:t>to Bypass?</a:t>
            </a:r>
            <a:endParaRPr spc="-5" dirty="0"/>
          </a:p>
        </p:txBody>
      </p:sp>
      <p:sp>
        <p:nvSpPr>
          <p:cNvPr id="3" name="object 3"/>
          <p:cNvSpPr txBox="1"/>
          <p:nvPr/>
        </p:nvSpPr>
        <p:spPr>
          <a:xfrm>
            <a:off x="1034388" y="2414965"/>
            <a:ext cx="8185150" cy="695960"/>
          </a:xfrm>
          <a:prstGeom prst="rect">
            <a:avLst/>
          </a:prstGeom>
        </p:spPr>
        <p:txBody>
          <a:bodyPr vert="horz" wrap="square" lIns="0" tIns="12065" rIns="0" bIns="0" rtlCol="0">
            <a:spAutoFit/>
          </a:bodyPr>
          <a:lstStyle/>
          <a:p>
            <a:pPr marL="577850" indent="-565150">
              <a:lnSpc>
                <a:spcPct val="100000"/>
              </a:lnSpc>
              <a:spcBef>
                <a:spcPts val="95"/>
              </a:spcBef>
              <a:buFont typeface="Arial"/>
              <a:buChar char="•"/>
              <a:tabLst>
                <a:tab pos="577850" algn="l"/>
                <a:tab pos="578485" algn="l"/>
              </a:tabLst>
            </a:pPr>
            <a:r>
              <a:rPr sz="4400" spc="-15" dirty="0">
                <a:latin typeface="Calibri"/>
                <a:cs typeface="Calibri"/>
              </a:rPr>
              <a:t>Bypasses </a:t>
            </a:r>
            <a:r>
              <a:rPr sz="4400" spc="-25" dirty="0">
                <a:latin typeface="Calibri"/>
                <a:cs typeface="Calibri"/>
              </a:rPr>
              <a:t>are </a:t>
            </a:r>
            <a:r>
              <a:rPr sz="4400" spc="-20" dirty="0">
                <a:latin typeface="Calibri"/>
                <a:cs typeface="Calibri"/>
              </a:rPr>
              <a:t>costly </a:t>
            </a:r>
            <a:r>
              <a:rPr sz="4400" spc="-5" dirty="0">
                <a:latin typeface="Calibri"/>
                <a:cs typeface="Calibri"/>
              </a:rPr>
              <a:t>and</a:t>
            </a:r>
            <a:r>
              <a:rPr sz="4400" spc="55" dirty="0">
                <a:latin typeface="Calibri"/>
                <a:cs typeface="Calibri"/>
              </a:rPr>
              <a:t> </a:t>
            </a:r>
            <a:r>
              <a:rPr sz="4400" spc="-5" dirty="0">
                <a:latin typeface="Calibri"/>
                <a:cs typeface="Calibri"/>
              </a:rPr>
              <a:t>impactful</a:t>
            </a:r>
            <a:endParaRPr sz="4400">
              <a:latin typeface="Calibri"/>
              <a:cs typeface="Calibri"/>
            </a:endParaRPr>
          </a:p>
        </p:txBody>
      </p:sp>
      <p:sp>
        <p:nvSpPr>
          <p:cNvPr id="4" name="object 4"/>
          <p:cNvSpPr txBox="1"/>
          <p:nvPr/>
        </p:nvSpPr>
        <p:spPr>
          <a:xfrm>
            <a:off x="1034388" y="3668632"/>
            <a:ext cx="9321165" cy="8886407"/>
          </a:xfrm>
          <a:prstGeom prst="rect">
            <a:avLst/>
          </a:prstGeom>
        </p:spPr>
        <p:txBody>
          <a:bodyPr vert="horz" wrap="square" lIns="0" tIns="88265" rIns="0" bIns="0" rtlCol="0">
            <a:spAutoFit/>
          </a:bodyPr>
          <a:lstStyle/>
          <a:p>
            <a:pPr marL="577850" marR="755650" indent="-471170">
              <a:lnSpc>
                <a:spcPts val="4750"/>
              </a:lnSpc>
              <a:spcBef>
                <a:spcPts val="695"/>
              </a:spcBef>
              <a:buFont typeface="Arial"/>
              <a:buChar char="•"/>
              <a:tabLst>
                <a:tab pos="577850" algn="l"/>
                <a:tab pos="578485" algn="l"/>
              </a:tabLst>
            </a:pPr>
            <a:r>
              <a:rPr sz="4400" spc="-5" dirty="0">
                <a:latin typeface="Calibri"/>
                <a:cs typeface="Calibri"/>
              </a:rPr>
              <a:t>Minimal impact </a:t>
            </a:r>
            <a:r>
              <a:rPr sz="4400" spc="-20" dirty="0">
                <a:latin typeface="Calibri"/>
                <a:cs typeface="Calibri"/>
              </a:rPr>
              <a:t>expected </a:t>
            </a:r>
            <a:r>
              <a:rPr sz="4400" spc="-5" dirty="0">
                <a:latin typeface="Calibri"/>
                <a:cs typeface="Calibri"/>
              </a:rPr>
              <a:t>in  </a:t>
            </a:r>
            <a:r>
              <a:rPr sz="4400" spc="-10" dirty="0">
                <a:latin typeface="Calibri"/>
                <a:cs typeface="Calibri"/>
              </a:rPr>
              <a:t>communities </a:t>
            </a:r>
            <a:r>
              <a:rPr sz="4400" dirty="0">
                <a:latin typeface="Calibri"/>
                <a:cs typeface="Calibri"/>
              </a:rPr>
              <a:t>with </a:t>
            </a:r>
            <a:r>
              <a:rPr sz="4400" spc="-5" dirty="0">
                <a:latin typeface="Calibri"/>
                <a:cs typeface="Calibri"/>
              </a:rPr>
              <a:t>Super-2</a:t>
            </a:r>
            <a:r>
              <a:rPr sz="4400" spc="-30" dirty="0">
                <a:latin typeface="Calibri"/>
                <a:cs typeface="Calibri"/>
              </a:rPr>
              <a:t> highway</a:t>
            </a:r>
            <a:endParaRPr lang="en-US" sz="4400" spc="-30" dirty="0">
              <a:latin typeface="Calibri"/>
              <a:cs typeface="Calibri"/>
            </a:endParaRPr>
          </a:p>
          <a:p>
            <a:pPr marL="106680" marR="755650">
              <a:lnSpc>
                <a:spcPts val="4750"/>
              </a:lnSpc>
              <a:spcBef>
                <a:spcPts val="695"/>
              </a:spcBef>
              <a:tabLst>
                <a:tab pos="577850" algn="l"/>
                <a:tab pos="578485" algn="l"/>
              </a:tabLst>
            </a:pPr>
            <a:endParaRPr sz="4400" dirty="0">
              <a:latin typeface="Calibri"/>
              <a:cs typeface="Calibri"/>
            </a:endParaRPr>
          </a:p>
          <a:p>
            <a:pPr marL="577850" marR="1402715" indent="-471170">
              <a:lnSpc>
                <a:spcPts val="4750"/>
              </a:lnSpc>
              <a:spcBef>
                <a:spcPts val="1055"/>
              </a:spcBef>
              <a:buFont typeface="Arial"/>
              <a:buChar char="•"/>
              <a:tabLst>
                <a:tab pos="577850" algn="l"/>
                <a:tab pos="578485" algn="l"/>
              </a:tabLst>
            </a:pPr>
            <a:r>
              <a:rPr sz="4400" spc="-15" dirty="0">
                <a:latin typeface="Calibri"/>
                <a:cs typeface="Calibri"/>
              </a:rPr>
              <a:t>Following </a:t>
            </a:r>
            <a:r>
              <a:rPr sz="4400" spc="-20" dirty="0">
                <a:latin typeface="Calibri"/>
                <a:cs typeface="Calibri"/>
              </a:rPr>
              <a:t>existing </a:t>
            </a:r>
            <a:r>
              <a:rPr sz="4400" spc="-5" dirty="0">
                <a:latin typeface="Calibri"/>
                <a:cs typeface="Calibri"/>
              </a:rPr>
              <a:t>US 30 has less  impact on </a:t>
            </a:r>
            <a:r>
              <a:rPr sz="4400" spc="-15" dirty="0">
                <a:latin typeface="Calibri"/>
                <a:cs typeface="Calibri"/>
              </a:rPr>
              <a:t>farmland </a:t>
            </a:r>
            <a:r>
              <a:rPr sz="4400" spc="-5" dirty="0">
                <a:latin typeface="Calibri"/>
                <a:cs typeface="Calibri"/>
              </a:rPr>
              <a:t>and  </a:t>
            </a:r>
            <a:r>
              <a:rPr sz="4400" spc="-25" dirty="0">
                <a:latin typeface="Calibri"/>
                <a:cs typeface="Calibri"/>
              </a:rPr>
              <a:t>environmental</a:t>
            </a:r>
            <a:r>
              <a:rPr sz="4400" spc="10" dirty="0">
                <a:latin typeface="Calibri"/>
                <a:cs typeface="Calibri"/>
              </a:rPr>
              <a:t> </a:t>
            </a:r>
            <a:r>
              <a:rPr sz="4400" spc="-20" dirty="0">
                <a:latin typeface="Calibri"/>
                <a:cs typeface="Calibri"/>
              </a:rPr>
              <a:t>resources</a:t>
            </a:r>
            <a:endParaRPr lang="en-US" sz="4400" spc="-20" dirty="0">
              <a:latin typeface="Calibri"/>
              <a:cs typeface="Calibri"/>
            </a:endParaRPr>
          </a:p>
          <a:p>
            <a:pPr marL="106680" marR="1402715">
              <a:lnSpc>
                <a:spcPts val="4750"/>
              </a:lnSpc>
              <a:spcBef>
                <a:spcPts val="1055"/>
              </a:spcBef>
              <a:tabLst>
                <a:tab pos="577850" algn="l"/>
                <a:tab pos="578485" algn="l"/>
              </a:tabLst>
            </a:pPr>
            <a:endParaRPr sz="4400" dirty="0">
              <a:latin typeface="Calibri"/>
              <a:cs typeface="Calibri"/>
            </a:endParaRPr>
          </a:p>
          <a:p>
            <a:pPr marL="577850" marR="5080" indent="-471170">
              <a:lnSpc>
                <a:spcPts val="4750"/>
              </a:lnSpc>
              <a:spcBef>
                <a:spcPts val="1050"/>
              </a:spcBef>
              <a:buFont typeface="Arial"/>
              <a:buChar char="•"/>
              <a:tabLst>
                <a:tab pos="577850" algn="l"/>
                <a:tab pos="578485" algn="l"/>
              </a:tabLst>
            </a:pPr>
            <a:r>
              <a:rPr sz="4400" spc="-15" dirty="0">
                <a:latin typeface="Calibri"/>
                <a:cs typeface="Calibri"/>
              </a:rPr>
              <a:t>Following </a:t>
            </a:r>
            <a:r>
              <a:rPr sz="4400" spc="-20" dirty="0">
                <a:latin typeface="Calibri"/>
                <a:cs typeface="Calibri"/>
              </a:rPr>
              <a:t>existing </a:t>
            </a:r>
            <a:r>
              <a:rPr sz="4400" spc="-5" dirty="0">
                <a:latin typeface="Calibri"/>
                <a:cs typeface="Calibri"/>
              </a:rPr>
              <a:t>US 30 </a:t>
            </a:r>
            <a:r>
              <a:rPr sz="4400" spc="-10" dirty="0">
                <a:latin typeface="Calibri"/>
                <a:cs typeface="Calibri"/>
              </a:rPr>
              <a:t>does </a:t>
            </a:r>
            <a:r>
              <a:rPr sz="4400" spc="-5" dirty="0">
                <a:latin typeface="Calibri"/>
                <a:cs typeface="Calibri"/>
              </a:rPr>
              <a:t>not  </a:t>
            </a:r>
            <a:r>
              <a:rPr sz="4400" spc="-15" dirty="0">
                <a:latin typeface="Calibri"/>
                <a:cs typeface="Calibri"/>
              </a:rPr>
              <a:t>change </a:t>
            </a:r>
            <a:r>
              <a:rPr sz="4400" spc="-10" dirty="0">
                <a:latin typeface="Calibri"/>
                <a:cs typeface="Calibri"/>
              </a:rPr>
              <a:t>local </a:t>
            </a:r>
            <a:r>
              <a:rPr sz="4400" spc="-40" dirty="0">
                <a:latin typeface="Calibri"/>
                <a:cs typeface="Calibri"/>
              </a:rPr>
              <a:t>travel </a:t>
            </a:r>
            <a:r>
              <a:rPr sz="4400" spc="-25" dirty="0">
                <a:latin typeface="Calibri"/>
                <a:cs typeface="Calibri"/>
              </a:rPr>
              <a:t>patterns </a:t>
            </a:r>
            <a:r>
              <a:rPr sz="4400" spc="-5" dirty="0">
                <a:latin typeface="Calibri"/>
                <a:cs typeface="Calibri"/>
              </a:rPr>
              <a:t>or </a:t>
            </a:r>
            <a:r>
              <a:rPr sz="4400" spc="-25" dirty="0">
                <a:latin typeface="Calibri"/>
                <a:cs typeface="Calibri"/>
              </a:rPr>
              <a:t>railroad  </a:t>
            </a:r>
            <a:r>
              <a:rPr sz="4400" spc="-15" dirty="0">
                <a:latin typeface="Calibri"/>
                <a:cs typeface="Calibri"/>
              </a:rPr>
              <a:t>crossing</a:t>
            </a:r>
            <a:r>
              <a:rPr sz="4400" spc="-10" dirty="0">
                <a:latin typeface="Calibri"/>
                <a:cs typeface="Calibri"/>
              </a:rPr>
              <a:t> needs</a:t>
            </a:r>
            <a:endParaRPr lang="en-US" sz="4400" spc="-10" dirty="0">
              <a:latin typeface="Calibri"/>
              <a:cs typeface="Calibri"/>
            </a:endParaRPr>
          </a:p>
          <a:p>
            <a:pPr marL="106680" marR="5080">
              <a:lnSpc>
                <a:spcPts val="4750"/>
              </a:lnSpc>
              <a:spcBef>
                <a:spcPts val="1050"/>
              </a:spcBef>
              <a:tabLst>
                <a:tab pos="577850" algn="l"/>
                <a:tab pos="578485" algn="l"/>
              </a:tabLst>
            </a:pPr>
            <a:endParaRPr sz="4400" dirty="0">
              <a:latin typeface="Calibri"/>
              <a:cs typeface="Calibri"/>
            </a:endParaRPr>
          </a:p>
          <a:p>
            <a:pPr marL="577850" marR="121285" indent="-565150">
              <a:lnSpc>
                <a:spcPts val="4750"/>
              </a:lnSpc>
              <a:spcBef>
                <a:spcPts val="1055"/>
              </a:spcBef>
              <a:buFont typeface="Arial"/>
              <a:buChar char="•"/>
              <a:tabLst>
                <a:tab pos="577850" algn="l"/>
                <a:tab pos="578485" algn="l"/>
              </a:tabLst>
            </a:pPr>
            <a:r>
              <a:rPr sz="4400" spc="-15" dirty="0">
                <a:latin typeface="Calibri"/>
                <a:cs typeface="Calibri"/>
              </a:rPr>
              <a:t>Locations where </a:t>
            </a:r>
            <a:r>
              <a:rPr sz="4400" spc="-5" dirty="0">
                <a:latin typeface="Calibri"/>
                <a:cs typeface="Calibri"/>
              </a:rPr>
              <a:t>a shift of US 30 </a:t>
            </a:r>
            <a:r>
              <a:rPr sz="4400" spc="-15" dirty="0">
                <a:latin typeface="Calibri"/>
                <a:cs typeface="Calibri"/>
              </a:rPr>
              <a:t>could  </a:t>
            </a:r>
            <a:r>
              <a:rPr sz="4400" spc="-5" dirty="0">
                <a:latin typeface="Calibri"/>
                <a:cs typeface="Calibri"/>
              </a:rPr>
              <a:t>be</a:t>
            </a:r>
            <a:r>
              <a:rPr sz="4400" spc="-10" dirty="0">
                <a:latin typeface="Calibri"/>
                <a:cs typeface="Calibri"/>
              </a:rPr>
              <a:t> </a:t>
            </a:r>
            <a:r>
              <a:rPr sz="4400" spc="-15" dirty="0">
                <a:latin typeface="Calibri"/>
                <a:cs typeface="Calibri"/>
              </a:rPr>
              <a:t>considered</a:t>
            </a:r>
            <a:endParaRPr sz="4400" dirty="0">
              <a:latin typeface="Calibri"/>
              <a:cs typeface="Calibri"/>
            </a:endParaRPr>
          </a:p>
        </p:txBody>
      </p:sp>
      <p:sp>
        <p:nvSpPr>
          <p:cNvPr id="10" name="object 10"/>
          <p:cNvSpPr/>
          <p:nvPr/>
        </p:nvSpPr>
        <p:spPr>
          <a:xfrm>
            <a:off x="11904000" y="8210221"/>
            <a:ext cx="6403294" cy="179052"/>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11185000" y="13741640"/>
            <a:ext cx="7855257" cy="175561"/>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11185000" y="12946900"/>
            <a:ext cx="7855257" cy="75739"/>
          </a:xfrm>
          <a:prstGeom prst="rect">
            <a:avLst/>
          </a:prstGeom>
          <a:blipFill>
            <a:blip r:embed="rId4" cstate="print"/>
            <a:stretch>
              <a:fillRect/>
            </a:stretch>
          </a:blipFill>
        </p:spPr>
        <p:txBody>
          <a:bodyPr wrap="square" lIns="0" tIns="0" rIns="0" bIns="0" rtlCol="0"/>
          <a:lstStyle/>
          <a:p>
            <a:endParaRPr/>
          </a:p>
        </p:txBody>
      </p:sp>
      <p:pic>
        <p:nvPicPr>
          <p:cNvPr id="19" name="Picture 18">
            <a:extLst>
              <a:ext uri="{FF2B5EF4-FFF2-40B4-BE49-F238E27FC236}">
                <a16:creationId xmlns:a16="http://schemas.microsoft.com/office/drawing/2014/main" id="{D02370F4-4D28-4E66-89C5-E11C19B71E27}"/>
              </a:ext>
            </a:extLst>
          </p:cNvPr>
          <p:cNvPicPr>
            <a:picLocks noChangeAspect="1"/>
          </p:cNvPicPr>
          <p:nvPr/>
        </p:nvPicPr>
        <p:blipFill>
          <a:blip r:embed="rId5"/>
          <a:stretch>
            <a:fillRect/>
          </a:stretch>
        </p:blipFill>
        <p:spPr>
          <a:xfrm>
            <a:off x="10661650" y="4600820"/>
            <a:ext cx="9426388" cy="682600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FB213E-D8C4-44ED-8E34-29CCABF2B2D2}"/>
              </a:ext>
            </a:extLst>
          </p:cNvPr>
          <p:cNvSpPr>
            <a:spLocks noGrp="1"/>
          </p:cNvSpPr>
          <p:nvPr>
            <p:ph idx="1"/>
          </p:nvPr>
        </p:nvSpPr>
        <p:spPr/>
        <p:txBody>
          <a:bodyPr/>
          <a:lstStyle/>
          <a:p>
            <a:r>
              <a:rPr lang="en-US" dirty="0"/>
              <a:t>Super-2 design is recommended, rather than four-lanes to meet existing and future traffic needs</a:t>
            </a:r>
          </a:p>
          <a:p>
            <a:r>
              <a:rPr lang="en-US" dirty="0"/>
              <a:t>Bypasses are not recommended as part of this Super-2 configuration</a:t>
            </a:r>
          </a:p>
          <a:p>
            <a:r>
              <a:rPr lang="en-US" dirty="0"/>
              <a:t>Include passing lanes to improve opportunities to safely pass slower moving vehicles</a:t>
            </a:r>
          </a:p>
          <a:p>
            <a:r>
              <a:rPr lang="en-US" dirty="0"/>
              <a:t>Two-way left turn lanes and right turn lanes through town to reduce travel delays on US 30</a:t>
            </a:r>
          </a:p>
        </p:txBody>
      </p:sp>
      <p:sp>
        <p:nvSpPr>
          <p:cNvPr id="7" name="Title 5">
            <a:extLst>
              <a:ext uri="{FF2B5EF4-FFF2-40B4-BE49-F238E27FC236}">
                <a16:creationId xmlns:a16="http://schemas.microsoft.com/office/drawing/2014/main" id="{0EEC638E-04BC-4E7C-BCD7-399D17B82BBE}"/>
              </a:ext>
            </a:extLst>
          </p:cNvPr>
          <p:cNvSpPr>
            <a:spLocks noGrp="1"/>
          </p:cNvSpPr>
          <p:nvPr>
            <p:ph type="title"/>
          </p:nvPr>
        </p:nvSpPr>
        <p:spPr>
          <a:xfrm>
            <a:off x="1005205" y="1292225"/>
            <a:ext cx="18093690" cy="1884759"/>
          </a:xfrm>
        </p:spPr>
        <p:txBody>
          <a:bodyPr vert="horz" lIns="201041" tIns="100521" rIns="201041" bIns="100521" rtlCol="0" anchor="ctr">
            <a:normAutofit/>
          </a:bodyPr>
          <a:lstStyle/>
          <a:p>
            <a:pPr algn="l" defTabSz="2010400"/>
            <a:r>
              <a:rPr lang="en-US" sz="9674" b="1" dirty="0">
                <a:solidFill>
                  <a:schemeClr val="accent2">
                    <a:lumMod val="75000"/>
                  </a:schemeClr>
                </a:solidFill>
              </a:rPr>
              <a:t>Recommendations</a:t>
            </a:r>
            <a:endParaRPr lang="en-AU" sz="9674" b="1" dirty="0">
              <a:solidFill>
                <a:schemeClr val="accent2">
                  <a:lumMod val="75000"/>
                </a:schemeClr>
              </a:solidFill>
            </a:endParaRPr>
          </a:p>
        </p:txBody>
      </p:sp>
    </p:spTree>
    <p:extLst>
      <p:ext uri="{BB962C8B-B14F-4D97-AF65-F5344CB8AC3E}">
        <p14:creationId xmlns:p14="http://schemas.microsoft.com/office/powerpoint/2010/main" val="1495393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201041" tIns="100521" rIns="201041" bIns="100521" rtlCol="0" anchor="ctr">
            <a:normAutofit/>
          </a:bodyPr>
          <a:lstStyle/>
          <a:p>
            <a:pPr algn="l" defTabSz="2010400"/>
            <a:r>
              <a:rPr lang="en-US" sz="9674" b="1" dirty="0">
                <a:solidFill>
                  <a:schemeClr val="accent2">
                    <a:lumMod val="75000"/>
                  </a:schemeClr>
                </a:solidFill>
              </a:rPr>
              <a:t>Next Steps</a:t>
            </a:r>
          </a:p>
        </p:txBody>
      </p:sp>
      <p:sp>
        <p:nvSpPr>
          <p:cNvPr id="3" name="Content Placeholder 2"/>
          <p:cNvSpPr>
            <a:spLocks noGrp="1"/>
          </p:cNvSpPr>
          <p:nvPr>
            <p:ph idx="1"/>
          </p:nvPr>
        </p:nvSpPr>
        <p:spPr>
          <a:xfrm>
            <a:off x="1005205" y="4525012"/>
            <a:ext cx="9549448" cy="7463124"/>
          </a:xfrm>
        </p:spPr>
        <p:txBody>
          <a:bodyPr>
            <a:normAutofit fontScale="92500" lnSpcReduction="10000"/>
          </a:bodyPr>
          <a:lstStyle/>
          <a:p>
            <a:r>
              <a:rPr lang="en-US" dirty="0"/>
              <a:t>Economic tech memo in October 2019</a:t>
            </a:r>
          </a:p>
          <a:p>
            <a:pPr marL="0" indent="0">
              <a:buNone/>
            </a:pPr>
            <a:endParaRPr lang="en-US" dirty="0"/>
          </a:p>
          <a:p>
            <a:r>
              <a:rPr lang="en-US" dirty="0"/>
              <a:t>Vision document in November 2019</a:t>
            </a:r>
          </a:p>
          <a:p>
            <a:pPr marL="0" indent="0">
              <a:buNone/>
            </a:pPr>
            <a:endParaRPr lang="en-US" dirty="0"/>
          </a:p>
          <a:p>
            <a:r>
              <a:rPr lang="en-US" dirty="0"/>
              <a:t>PEL Study findings will be incorporated into future environmental and engineering studies.</a:t>
            </a:r>
          </a:p>
          <a:p>
            <a:endParaRPr lang="en-US" dirty="0">
              <a:highlight>
                <a:srgbClr val="FFFF00"/>
              </a:highlight>
            </a:endParaRPr>
          </a:p>
        </p:txBody>
      </p:sp>
      <p:sp>
        <p:nvSpPr>
          <p:cNvPr id="9" name="Slide Number Placeholder 8">
            <a:extLst>
              <a:ext uri="{FF2B5EF4-FFF2-40B4-BE49-F238E27FC236}">
                <a16:creationId xmlns:a16="http://schemas.microsoft.com/office/drawing/2014/main" id="{54B6D9A7-56A6-4DCD-B48E-4CB44847C558}"/>
              </a:ext>
            </a:extLst>
          </p:cNvPr>
          <p:cNvSpPr>
            <a:spLocks noGrp="1"/>
          </p:cNvSpPr>
          <p:nvPr>
            <p:ph type="sldNum" sz="quarter" idx="12"/>
          </p:nvPr>
        </p:nvSpPr>
        <p:spPr/>
        <p:txBody>
          <a:bodyPr/>
          <a:lstStyle/>
          <a:p>
            <a:endParaRPr lang="en-US" dirty="0"/>
          </a:p>
        </p:txBody>
      </p:sp>
      <p:pic>
        <p:nvPicPr>
          <p:cNvPr id="7" name="Picture 6" descr="A picture containing outdoor, grass, tree, nature&#10;&#10;Description generated with very high confidence">
            <a:extLst>
              <a:ext uri="{FF2B5EF4-FFF2-40B4-BE49-F238E27FC236}">
                <a16:creationId xmlns:a16="http://schemas.microsoft.com/office/drawing/2014/main" id="{EB35741F-BE4D-4A7F-BAE0-88D905D9CA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10431533" y="5218073"/>
            <a:ext cx="9875591" cy="5943600"/>
          </a:xfrm>
          <a:prstGeom prst="rect">
            <a:avLst/>
          </a:prstGeom>
          <a:ln w="19050">
            <a:solidFill>
              <a:schemeClr val="accent2">
                <a:lumMod val="75000"/>
              </a:schemeClr>
            </a:solidFill>
          </a:ln>
        </p:spPr>
      </p:pic>
    </p:spTree>
    <p:extLst>
      <p:ext uri="{BB962C8B-B14F-4D97-AF65-F5344CB8AC3E}">
        <p14:creationId xmlns:p14="http://schemas.microsoft.com/office/powerpoint/2010/main" val="2258187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6631" y="0"/>
            <a:ext cx="20104098" cy="1401762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3793252" y="7247249"/>
            <a:ext cx="6360160" cy="2189480"/>
          </a:xfrm>
          <a:custGeom>
            <a:avLst/>
            <a:gdLst/>
            <a:ahLst/>
            <a:cxnLst/>
            <a:rect l="l" t="t" r="r" b="b"/>
            <a:pathLst>
              <a:path w="6360159" h="2189479">
                <a:moveTo>
                  <a:pt x="0" y="0"/>
                </a:moveTo>
                <a:lnTo>
                  <a:pt x="5265234" y="0"/>
                </a:lnTo>
                <a:lnTo>
                  <a:pt x="6359782" y="1094556"/>
                </a:lnTo>
                <a:lnTo>
                  <a:pt x="5265234" y="2189113"/>
                </a:lnTo>
                <a:lnTo>
                  <a:pt x="0" y="2189113"/>
                </a:lnTo>
                <a:lnTo>
                  <a:pt x="1094556" y="1094556"/>
                </a:lnTo>
                <a:lnTo>
                  <a:pt x="0" y="0"/>
                </a:lnTo>
                <a:close/>
              </a:path>
            </a:pathLst>
          </a:custGeom>
          <a:ln w="15822">
            <a:solidFill>
              <a:srgbClr val="FFFFFF"/>
            </a:solidFill>
          </a:ln>
        </p:spPr>
        <p:txBody>
          <a:bodyPr wrap="square" lIns="0" tIns="0" rIns="0" bIns="0" rtlCol="0"/>
          <a:lstStyle/>
          <a:p>
            <a:endParaRPr/>
          </a:p>
        </p:txBody>
      </p:sp>
      <p:sp>
        <p:nvSpPr>
          <p:cNvPr id="11" name="object 11"/>
          <p:cNvSpPr/>
          <p:nvPr/>
        </p:nvSpPr>
        <p:spPr>
          <a:xfrm>
            <a:off x="9602965" y="7247249"/>
            <a:ext cx="5114925" cy="2189480"/>
          </a:xfrm>
          <a:custGeom>
            <a:avLst/>
            <a:gdLst/>
            <a:ahLst/>
            <a:cxnLst/>
            <a:rect l="l" t="t" r="r" b="b"/>
            <a:pathLst>
              <a:path w="5114925" h="2189479">
                <a:moveTo>
                  <a:pt x="0" y="0"/>
                </a:moveTo>
                <a:lnTo>
                  <a:pt x="4019889" y="0"/>
                </a:lnTo>
                <a:lnTo>
                  <a:pt x="5114445" y="1094556"/>
                </a:lnTo>
                <a:lnTo>
                  <a:pt x="4019889" y="2189113"/>
                </a:lnTo>
                <a:lnTo>
                  <a:pt x="0" y="2189113"/>
                </a:lnTo>
                <a:lnTo>
                  <a:pt x="1094556" y="1094556"/>
                </a:lnTo>
                <a:lnTo>
                  <a:pt x="0" y="0"/>
                </a:lnTo>
                <a:close/>
              </a:path>
            </a:pathLst>
          </a:custGeom>
          <a:ln w="15822">
            <a:solidFill>
              <a:srgbClr val="FFFFFF"/>
            </a:solidFill>
          </a:ln>
        </p:spPr>
        <p:txBody>
          <a:bodyPr wrap="square" lIns="0" tIns="0" rIns="0" bIns="0" rtlCol="0"/>
          <a:lstStyle/>
          <a:p>
            <a:endParaRPr/>
          </a:p>
        </p:txBody>
      </p:sp>
      <p:sp>
        <p:nvSpPr>
          <p:cNvPr id="14" name="object 14"/>
          <p:cNvSpPr/>
          <p:nvPr/>
        </p:nvSpPr>
        <p:spPr>
          <a:xfrm>
            <a:off x="14172924" y="7247249"/>
            <a:ext cx="5878195" cy="2189480"/>
          </a:xfrm>
          <a:custGeom>
            <a:avLst/>
            <a:gdLst/>
            <a:ahLst/>
            <a:cxnLst/>
            <a:rect l="l" t="t" r="r" b="b"/>
            <a:pathLst>
              <a:path w="5878194" h="2189479">
                <a:moveTo>
                  <a:pt x="0" y="0"/>
                </a:moveTo>
                <a:lnTo>
                  <a:pt x="4783108" y="0"/>
                </a:lnTo>
                <a:lnTo>
                  <a:pt x="5877656" y="1094556"/>
                </a:lnTo>
                <a:lnTo>
                  <a:pt x="4783108" y="2189113"/>
                </a:lnTo>
                <a:lnTo>
                  <a:pt x="0" y="2189113"/>
                </a:lnTo>
                <a:lnTo>
                  <a:pt x="1094556" y="1094556"/>
                </a:lnTo>
                <a:lnTo>
                  <a:pt x="0" y="0"/>
                </a:lnTo>
                <a:close/>
              </a:path>
            </a:pathLst>
          </a:custGeom>
          <a:ln w="15822">
            <a:solidFill>
              <a:srgbClr val="FFFFFF"/>
            </a:solidFill>
          </a:ln>
        </p:spPr>
        <p:txBody>
          <a:bodyPr wrap="square" lIns="0" tIns="0" rIns="0" bIns="0" rtlCol="0"/>
          <a:lstStyle/>
          <a:p>
            <a:endParaRPr/>
          </a:p>
        </p:txBody>
      </p:sp>
      <p:pic>
        <p:nvPicPr>
          <p:cNvPr id="3" name="Picture 2">
            <a:extLst>
              <a:ext uri="{FF2B5EF4-FFF2-40B4-BE49-F238E27FC236}">
                <a16:creationId xmlns:a16="http://schemas.microsoft.com/office/drawing/2014/main" id="{A52A9335-08EA-421F-8CC0-037AE7380D7F}"/>
              </a:ext>
            </a:extLst>
          </p:cNvPr>
          <p:cNvPicPr>
            <a:picLocks noChangeAspect="1"/>
          </p:cNvPicPr>
          <p:nvPr/>
        </p:nvPicPr>
        <p:blipFill>
          <a:blip r:embed="rId3"/>
          <a:stretch>
            <a:fillRect/>
          </a:stretch>
        </p:blipFill>
        <p:spPr>
          <a:xfrm>
            <a:off x="52981" y="1063625"/>
            <a:ext cx="20152663" cy="11414068"/>
          </a:xfrm>
          <a:prstGeom prst="rect">
            <a:avLst/>
          </a:prstGeom>
        </p:spPr>
      </p:pic>
    </p:spTree>
    <p:extLst>
      <p:ext uri="{BB962C8B-B14F-4D97-AF65-F5344CB8AC3E}">
        <p14:creationId xmlns:p14="http://schemas.microsoft.com/office/powerpoint/2010/main" val="3342192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03650" y="987425"/>
            <a:ext cx="13852145" cy="2119630"/>
          </a:xfrm>
        </p:spPr>
        <p:txBody>
          <a:bodyPr vert="horz" wrap="square" lIns="201041" tIns="100521" rIns="201041" bIns="100521" rtlCol="0" anchor="ctr">
            <a:normAutofit/>
          </a:bodyPr>
          <a:lstStyle/>
          <a:p>
            <a:pPr algn="l" defTabSz="2010400"/>
            <a:r>
              <a:rPr lang="en-US" sz="9674" dirty="0">
                <a:solidFill>
                  <a:schemeClr val="accent2">
                    <a:lumMod val="75000"/>
                  </a:schemeClr>
                </a:solidFill>
              </a:rPr>
              <a:t>US 30 </a:t>
            </a:r>
            <a:r>
              <a:rPr lang="en-US" sz="9674" dirty="0" err="1">
                <a:solidFill>
                  <a:schemeClr val="accent2">
                    <a:lumMod val="75000"/>
                  </a:schemeClr>
                </a:solidFill>
              </a:rPr>
              <a:t>PEL</a:t>
            </a:r>
            <a:r>
              <a:rPr lang="en-US" sz="9674" dirty="0">
                <a:solidFill>
                  <a:schemeClr val="accent2">
                    <a:lumMod val="75000"/>
                  </a:schemeClr>
                </a:solidFill>
              </a:rPr>
              <a:t> </a:t>
            </a:r>
            <a:r>
              <a:rPr lang="en-AU" sz="9674" dirty="0">
                <a:solidFill>
                  <a:schemeClr val="accent2">
                    <a:lumMod val="75000"/>
                  </a:schemeClr>
                </a:solidFill>
              </a:rPr>
              <a:t>Study Area</a:t>
            </a:r>
          </a:p>
        </p:txBody>
      </p:sp>
      <p:sp>
        <p:nvSpPr>
          <p:cNvPr id="9" name="Content Placeholder 8"/>
          <p:cNvSpPr>
            <a:spLocks noGrp="1"/>
          </p:cNvSpPr>
          <p:nvPr>
            <p:ph idx="1"/>
          </p:nvPr>
        </p:nvSpPr>
        <p:spPr>
          <a:xfrm>
            <a:off x="908050" y="4111625"/>
            <a:ext cx="18190845" cy="2926396"/>
          </a:xfrm>
        </p:spPr>
        <p:txBody>
          <a:bodyPr>
            <a:normAutofit/>
          </a:bodyPr>
          <a:lstStyle/>
          <a:p>
            <a:r>
              <a:rPr lang="en-AU" dirty="0"/>
              <a:t>Early planning level study of US 30 between Lisbon and DeWitt </a:t>
            </a:r>
          </a:p>
          <a:p>
            <a:pPr marL="652984" lvl="1"/>
            <a:endParaRPr lang="en-AU" dirty="0"/>
          </a:p>
        </p:txBody>
      </p:sp>
      <p:pic>
        <p:nvPicPr>
          <p:cNvPr id="2" name="Picture 1">
            <a:extLst>
              <a:ext uri="{FF2B5EF4-FFF2-40B4-BE49-F238E27FC236}">
                <a16:creationId xmlns:a16="http://schemas.microsoft.com/office/drawing/2014/main" id="{462BB69B-11C9-441E-8D79-CC6CC3535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450" y="5370583"/>
            <a:ext cx="18670553" cy="7785952"/>
          </a:xfrm>
          <a:prstGeom prst="rect">
            <a:avLst/>
          </a:prstGeom>
          <a:ln w="19050">
            <a:solidFill>
              <a:schemeClr val="accent2">
                <a:lumMod val="75000"/>
              </a:schemeClr>
            </a:solidFill>
          </a:ln>
        </p:spPr>
      </p:pic>
      <p:sp>
        <p:nvSpPr>
          <p:cNvPr id="7" name="Slide Number Placeholder 6">
            <a:extLst>
              <a:ext uri="{FF2B5EF4-FFF2-40B4-BE49-F238E27FC236}">
                <a16:creationId xmlns:a16="http://schemas.microsoft.com/office/drawing/2014/main" id="{0C0B2DB8-C33D-41C4-BCF1-C0B90D4D3620}"/>
              </a:ext>
            </a:extLst>
          </p:cNvPr>
          <p:cNvSpPr>
            <a:spLocks noGrp="1"/>
          </p:cNvSpPr>
          <p:nvPr>
            <p:ph type="sldNum" sz="quarter" idx="12"/>
          </p:nvPr>
        </p:nvSpPr>
        <p:spPr/>
        <p:txBody>
          <a:bodyPr/>
          <a:lstStyle/>
          <a:p>
            <a:fld id="{9B44124D-C471-46D2-803A-34C78BE64E2A}" type="slidenum">
              <a:rPr lang="en-US" smtClean="0"/>
              <a:t>2</a:t>
            </a:fld>
            <a:endParaRPr lang="en-US"/>
          </a:p>
        </p:txBody>
      </p:sp>
    </p:spTree>
    <p:extLst>
      <p:ext uri="{BB962C8B-B14F-4D97-AF65-F5344CB8AC3E}">
        <p14:creationId xmlns:p14="http://schemas.microsoft.com/office/powerpoint/2010/main" val="87972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7671" y="1530339"/>
            <a:ext cx="18428758" cy="1884759"/>
          </a:xfrm>
        </p:spPr>
        <p:txBody>
          <a:bodyPr vert="horz" lIns="201041" tIns="100521" rIns="201041" bIns="100521" rtlCol="0" anchor="ctr">
            <a:normAutofit/>
          </a:bodyPr>
          <a:lstStyle/>
          <a:p>
            <a:pPr algn="l" defTabSz="2010400"/>
            <a:r>
              <a:rPr lang="en-AU" sz="9674" b="1" dirty="0">
                <a:solidFill>
                  <a:schemeClr val="accent2">
                    <a:lumMod val="75000"/>
                  </a:schemeClr>
                </a:solidFill>
              </a:rPr>
              <a:t>Goals &amp; Objectives </a:t>
            </a:r>
          </a:p>
        </p:txBody>
      </p:sp>
      <p:sp>
        <p:nvSpPr>
          <p:cNvPr id="9" name="Content Placeholder 8"/>
          <p:cNvSpPr>
            <a:spLocks noGrp="1"/>
          </p:cNvSpPr>
          <p:nvPr>
            <p:ph idx="1"/>
          </p:nvPr>
        </p:nvSpPr>
        <p:spPr>
          <a:xfrm>
            <a:off x="1006933" y="3854875"/>
            <a:ext cx="18093690" cy="2680544"/>
          </a:xfrm>
        </p:spPr>
        <p:txBody>
          <a:bodyPr>
            <a:normAutofit/>
          </a:bodyPr>
          <a:lstStyle/>
          <a:p>
            <a:pPr marL="0" indent="0">
              <a:buNone/>
            </a:pPr>
            <a:r>
              <a:rPr lang="en-AU" dirty="0">
                <a:solidFill>
                  <a:schemeClr val="accent2">
                    <a:lumMod val="75000"/>
                  </a:schemeClr>
                </a:solidFill>
              </a:rPr>
              <a:t>Goals</a:t>
            </a:r>
          </a:p>
          <a:p>
            <a:pPr marL="652984" lvl="1" indent="0">
              <a:buNone/>
            </a:pPr>
            <a:endParaRPr lang="en-AU" dirty="0"/>
          </a:p>
        </p:txBody>
      </p:sp>
      <p:sp>
        <p:nvSpPr>
          <p:cNvPr id="7" name="Content Placeholder 8">
            <a:extLst>
              <a:ext uri="{FF2B5EF4-FFF2-40B4-BE49-F238E27FC236}">
                <a16:creationId xmlns:a16="http://schemas.microsoft.com/office/drawing/2014/main" id="{05962AFC-9F86-4033-A3B7-B61C0097E04E}"/>
              </a:ext>
            </a:extLst>
          </p:cNvPr>
          <p:cNvSpPr txBox="1">
            <a:spLocks/>
          </p:cNvSpPr>
          <p:nvPr/>
        </p:nvSpPr>
        <p:spPr>
          <a:xfrm>
            <a:off x="1035667" y="4860079"/>
            <a:ext cx="17256019" cy="2936881"/>
          </a:xfrm>
          <a:prstGeom prst="rect">
            <a:avLst/>
          </a:prstGeom>
        </p:spPr>
        <p:txBody>
          <a:bodyPr vert="horz" lIns="201041" tIns="100521" rIns="201041" bIns="100521"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565425" indent="-565425" defTabSz="1507800">
              <a:lnSpc>
                <a:spcPct val="90000"/>
              </a:lnSpc>
            </a:pPr>
            <a:r>
              <a:rPr lang="en-AU" sz="4837" dirty="0">
                <a:solidFill>
                  <a:prstClr val="black"/>
                </a:solidFill>
                <a:latin typeface="Calibri"/>
              </a:rPr>
              <a:t>Identify the number of travel lanes needed and develop a range of possible improvements that accommodate future corridor needs</a:t>
            </a:r>
          </a:p>
          <a:p>
            <a:pPr marL="565425" indent="-565425" defTabSz="1507800">
              <a:lnSpc>
                <a:spcPct val="90000"/>
              </a:lnSpc>
            </a:pPr>
            <a:r>
              <a:rPr lang="en-AU" sz="4837" dirty="0">
                <a:solidFill>
                  <a:prstClr val="black"/>
                </a:solidFill>
                <a:latin typeface="Calibri"/>
              </a:rPr>
              <a:t>Provide recommendations on whether bypasses should be used</a:t>
            </a:r>
          </a:p>
          <a:p>
            <a:pPr marL="565425" indent="-565425" defTabSz="1507800">
              <a:lnSpc>
                <a:spcPct val="90000"/>
              </a:lnSpc>
            </a:pPr>
            <a:r>
              <a:rPr lang="en-AU" sz="4837" dirty="0">
                <a:solidFill>
                  <a:prstClr val="black"/>
                </a:solidFill>
                <a:latin typeface="Calibri"/>
              </a:rPr>
              <a:t>Prioritize needs and possible improvement projects</a:t>
            </a:r>
          </a:p>
        </p:txBody>
      </p:sp>
      <p:sp>
        <p:nvSpPr>
          <p:cNvPr id="8" name="Rectangle 7">
            <a:extLst>
              <a:ext uri="{FF2B5EF4-FFF2-40B4-BE49-F238E27FC236}">
                <a16:creationId xmlns:a16="http://schemas.microsoft.com/office/drawing/2014/main" id="{F1509D38-8259-4A50-AE0C-F30A39DB674E}"/>
              </a:ext>
            </a:extLst>
          </p:cNvPr>
          <p:cNvSpPr/>
          <p:nvPr/>
        </p:nvSpPr>
        <p:spPr>
          <a:xfrm>
            <a:off x="1072860" y="8791825"/>
            <a:ext cx="18763827" cy="3360856"/>
          </a:xfrm>
          <a:prstGeom prst="rect">
            <a:avLst/>
          </a:prstGeom>
        </p:spPr>
        <p:txBody>
          <a:bodyPr wrap="square" anchor="t">
            <a:spAutoFit/>
          </a:bodyPr>
          <a:lstStyle/>
          <a:p>
            <a:pPr defTabSz="1507800">
              <a:spcBef>
                <a:spcPct val="20000"/>
              </a:spcBef>
            </a:pPr>
            <a:r>
              <a:rPr lang="en-US" sz="5277" dirty="0">
                <a:solidFill>
                  <a:srgbClr val="C0504D">
                    <a:lumMod val="75000"/>
                  </a:srgbClr>
                </a:solidFill>
                <a:latin typeface="Calibri"/>
              </a:rPr>
              <a:t>Objectives </a:t>
            </a:r>
          </a:p>
          <a:p>
            <a:pPr marL="565425" indent="-565425" defTabSz="1507800">
              <a:lnSpc>
                <a:spcPct val="90000"/>
              </a:lnSpc>
              <a:spcBef>
                <a:spcPct val="20000"/>
              </a:spcBef>
              <a:buFont typeface="Arial" panose="020B0604020202020204" pitchFamily="34" charset="0"/>
              <a:buChar char="•"/>
            </a:pPr>
            <a:r>
              <a:rPr lang="en-US" sz="4837" dirty="0">
                <a:solidFill>
                  <a:prstClr val="black"/>
                </a:solidFill>
                <a:latin typeface="Calibri"/>
              </a:rPr>
              <a:t>Encourage public involvement and stakeholder input </a:t>
            </a:r>
          </a:p>
          <a:p>
            <a:pPr marL="565425" indent="-565425" defTabSz="1507800">
              <a:lnSpc>
                <a:spcPct val="90000"/>
              </a:lnSpc>
              <a:spcBef>
                <a:spcPct val="20000"/>
              </a:spcBef>
              <a:buFont typeface="Arial" panose="020B0604020202020204" pitchFamily="34" charset="0"/>
              <a:buChar char="•"/>
            </a:pPr>
            <a:r>
              <a:rPr lang="en-US" sz="4837" dirty="0">
                <a:solidFill>
                  <a:prstClr val="black"/>
                </a:solidFill>
                <a:latin typeface="Calibri"/>
              </a:rPr>
              <a:t>Evaluate safety, mobility, and infrastructure conditions</a:t>
            </a:r>
          </a:p>
          <a:p>
            <a:pPr marL="565425" indent="-565425" defTabSz="1507800">
              <a:lnSpc>
                <a:spcPct val="90000"/>
              </a:lnSpc>
              <a:spcBef>
                <a:spcPct val="20000"/>
              </a:spcBef>
              <a:buFont typeface="Arial" panose="020B0604020202020204" pitchFamily="34" charset="0"/>
              <a:buChar char="•"/>
            </a:pPr>
            <a:r>
              <a:rPr lang="en-US" sz="4837" dirty="0">
                <a:solidFill>
                  <a:prstClr val="black"/>
                </a:solidFill>
                <a:latin typeface="Calibri"/>
              </a:rPr>
              <a:t>Establish a vision for the US 30 corridor  </a:t>
            </a:r>
          </a:p>
        </p:txBody>
      </p:sp>
    </p:spTree>
    <p:extLst>
      <p:ext uri="{BB962C8B-B14F-4D97-AF65-F5344CB8AC3E}">
        <p14:creationId xmlns:p14="http://schemas.microsoft.com/office/powerpoint/2010/main" val="3014701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789" y="1139825"/>
            <a:ext cx="8576617" cy="2513013"/>
          </a:xfrm>
        </p:spPr>
        <p:txBody>
          <a:bodyPr>
            <a:normAutofit/>
          </a:bodyPr>
          <a:lstStyle/>
          <a:p>
            <a:r>
              <a:rPr lang="en-US" sz="9600" b="1" dirty="0">
                <a:solidFill>
                  <a:schemeClr val="accent2">
                    <a:lumMod val="75000"/>
                  </a:schemeClr>
                </a:solidFill>
              </a:rPr>
              <a:t>Background</a:t>
            </a:r>
          </a:p>
        </p:txBody>
      </p:sp>
      <p:sp>
        <p:nvSpPr>
          <p:cNvPr id="3" name="Content Placeholder 2"/>
          <p:cNvSpPr>
            <a:spLocks noGrp="1"/>
          </p:cNvSpPr>
          <p:nvPr>
            <p:ph idx="1"/>
          </p:nvPr>
        </p:nvSpPr>
        <p:spPr>
          <a:xfrm>
            <a:off x="1365250" y="4035425"/>
            <a:ext cx="15748212" cy="8928175"/>
          </a:xfrm>
        </p:spPr>
        <p:txBody>
          <a:bodyPr/>
          <a:lstStyle/>
          <a:p>
            <a:pPr>
              <a:spcBef>
                <a:spcPts val="1319"/>
              </a:spcBef>
              <a:spcAft>
                <a:spcPts val="1319"/>
              </a:spcAft>
            </a:pPr>
            <a:r>
              <a:rPr lang="en-US" dirty="0"/>
              <a:t>Three public meetings to date</a:t>
            </a:r>
          </a:p>
          <a:p>
            <a:pPr lvl="1">
              <a:spcBef>
                <a:spcPts val="1319"/>
              </a:spcBef>
              <a:spcAft>
                <a:spcPts val="1319"/>
              </a:spcAft>
            </a:pPr>
            <a:r>
              <a:rPr lang="en-US" dirty="0"/>
              <a:t>April 2019 (On-line)</a:t>
            </a:r>
          </a:p>
          <a:p>
            <a:pPr lvl="2">
              <a:spcBef>
                <a:spcPts val="1319"/>
              </a:spcBef>
              <a:spcAft>
                <a:spcPts val="1319"/>
              </a:spcAft>
            </a:pPr>
            <a:r>
              <a:rPr lang="en-US" dirty="0"/>
              <a:t>Initial technical memos related to existing conditions and safety</a:t>
            </a:r>
          </a:p>
          <a:p>
            <a:pPr lvl="1">
              <a:spcBef>
                <a:spcPts val="1319"/>
              </a:spcBef>
              <a:spcAft>
                <a:spcPts val="1319"/>
              </a:spcAft>
            </a:pPr>
            <a:r>
              <a:rPr lang="en-US" dirty="0"/>
              <a:t>June 2019 (In-person)</a:t>
            </a:r>
          </a:p>
          <a:p>
            <a:pPr lvl="2">
              <a:spcBef>
                <a:spcPts val="1319"/>
              </a:spcBef>
              <a:spcAft>
                <a:spcPts val="1319"/>
              </a:spcAft>
            </a:pPr>
            <a:r>
              <a:rPr lang="en-US" dirty="0"/>
              <a:t>Corridor sizing and preliminary concepts</a:t>
            </a:r>
          </a:p>
          <a:p>
            <a:pPr lvl="2">
              <a:spcBef>
                <a:spcPts val="1319"/>
              </a:spcBef>
              <a:spcAft>
                <a:spcPts val="1319"/>
              </a:spcAft>
            </a:pPr>
            <a:r>
              <a:rPr lang="en-US" dirty="0"/>
              <a:t>272 in attendance</a:t>
            </a:r>
          </a:p>
          <a:p>
            <a:pPr lvl="1">
              <a:spcBef>
                <a:spcPts val="1319"/>
              </a:spcBef>
              <a:spcAft>
                <a:spcPts val="1319"/>
              </a:spcAft>
            </a:pPr>
            <a:r>
              <a:rPr lang="en-US" dirty="0"/>
              <a:t>September 2019 (In-person)</a:t>
            </a:r>
          </a:p>
          <a:p>
            <a:pPr lvl="2">
              <a:spcBef>
                <a:spcPts val="1319"/>
              </a:spcBef>
              <a:spcAft>
                <a:spcPts val="1319"/>
              </a:spcAft>
            </a:pPr>
            <a:r>
              <a:rPr lang="en-US" dirty="0"/>
              <a:t>Final recommendations</a:t>
            </a:r>
          </a:p>
          <a:p>
            <a:pPr lvl="2">
              <a:spcBef>
                <a:spcPts val="1319"/>
              </a:spcBef>
              <a:spcAft>
                <a:spcPts val="1319"/>
              </a:spcAft>
            </a:pPr>
            <a:r>
              <a:rPr lang="en-US" dirty="0"/>
              <a:t>184 in attendance</a:t>
            </a:r>
          </a:p>
        </p:txBody>
      </p:sp>
      <p:pic>
        <p:nvPicPr>
          <p:cNvPr id="7" name="Picture 6" descr="A group of people standing in front of a building&#10;&#10;Description generated with very high confidence">
            <a:extLst>
              <a:ext uri="{FF2B5EF4-FFF2-40B4-BE49-F238E27FC236}">
                <a16:creationId xmlns:a16="http://schemas.microsoft.com/office/drawing/2014/main" id="{55B015C9-7DD2-4EB4-AE55-EAB74AC80E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84051" y="7353375"/>
            <a:ext cx="8020049" cy="6015037"/>
          </a:xfrm>
          <a:prstGeom prst="rect">
            <a:avLst/>
          </a:prstGeom>
        </p:spPr>
      </p:pic>
    </p:spTree>
    <p:extLst>
      <p:ext uri="{BB962C8B-B14F-4D97-AF65-F5344CB8AC3E}">
        <p14:creationId xmlns:p14="http://schemas.microsoft.com/office/powerpoint/2010/main" val="619057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981" y="-1"/>
            <a:ext cx="20104098" cy="14017625"/>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14585244" y="9704416"/>
            <a:ext cx="4514215" cy="2312035"/>
          </a:xfrm>
          <a:prstGeom prst="rect">
            <a:avLst/>
          </a:prstGeom>
          <a:solidFill>
            <a:srgbClr val="C0504D"/>
          </a:solidFill>
          <a:ln w="15822">
            <a:solidFill>
              <a:srgbClr val="8B3836"/>
            </a:solidFill>
          </a:ln>
        </p:spPr>
        <p:txBody>
          <a:bodyPr vert="horz" wrap="square" lIns="0" tIns="15875" rIns="0" bIns="0" rtlCol="0">
            <a:spAutoFit/>
          </a:bodyPr>
          <a:lstStyle/>
          <a:p>
            <a:pPr marL="163195" marR="160020" indent="2540" algn="ctr">
              <a:lnSpc>
                <a:spcPts val="4400"/>
              </a:lnSpc>
              <a:spcBef>
                <a:spcPts val="125"/>
              </a:spcBef>
            </a:pPr>
            <a:r>
              <a:rPr sz="3650" spc="-5" dirty="0">
                <a:solidFill>
                  <a:srgbClr val="FFFFFF"/>
                </a:solidFill>
                <a:latin typeface="Calibri"/>
                <a:cs typeface="Calibri"/>
              </a:rPr>
              <a:t>*There </a:t>
            </a:r>
            <a:r>
              <a:rPr sz="3650" spc="-15" dirty="0">
                <a:solidFill>
                  <a:srgbClr val="FFFFFF"/>
                </a:solidFill>
                <a:latin typeface="Calibri"/>
                <a:cs typeface="Calibri"/>
              </a:rPr>
              <a:t>are </a:t>
            </a:r>
            <a:r>
              <a:rPr sz="3650" spc="-10" dirty="0">
                <a:solidFill>
                  <a:srgbClr val="FFFFFF"/>
                </a:solidFill>
                <a:latin typeface="Calibri"/>
                <a:cs typeface="Calibri"/>
              </a:rPr>
              <a:t>currently  </a:t>
            </a:r>
            <a:r>
              <a:rPr sz="3650" spc="5" dirty="0">
                <a:solidFill>
                  <a:srgbClr val="FFFFFF"/>
                </a:solidFill>
                <a:latin typeface="Calibri"/>
                <a:cs typeface="Calibri"/>
              </a:rPr>
              <a:t>no </a:t>
            </a:r>
            <a:r>
              <a:rPr sz="3650" dirty="0">
                <a:solidFill>
                  <a:srgbClr val="FFFFFF"/>
                </a:solidFill>
                <a:latin typeface="Calibri"/>
                <a:cs typeface="Calibri"/>
              </a:rPr>
              <a:t>corridor-wide  </a:t>
            </a:r>
            <a:r>
              <a:rPr sz="3650" spc="-10" dirty="0">
                <a:solidFill>
                  <a:srgbClr val="FFFFFF"/>
                </a:solidFill>
                <a:latin typeface="Calibri"/>
                <a:cs typeface="Calibri"/>
              </a:rPr>
              <a:t>improvement</a:t>
            </a:r>
            <a:r>
              <a:rPr sz="3650" spc="-85" dirty="0">
                <a:solidFill>
                  <a:srgbClr val="FFFFFF"/>
                </a:solidFill>
                <a:latin typeface="Calibri"/>
                <a:cs typeface="Calibri"/>
              </a:rPr>
              <a:t> </a:t>
            </a:r>
            <a:r>
              <a:rPr sz="3650" spc="-5" dirty="0">
                <a:solidFill>
                  <a:srgbClr val="FFFFFF"/>
                </a:solidFill>
                <a:latin typeface="Calibri"/>
                <a:cs typeface="Calibri"/>
              </a:rPr>
              <a:t>projects  </a:t>
            </a:r>
            <a:r>
              <a:rPr sz="3650" spc="5" dirty="0">
                <a:solidFill>
                  <a:srgbClr val="FFFFFF"/>
                </a:solidFill>
                <a:latin typeface="Calibri"/>
                <a:cs typeface="Calibri"/>
              </a:rPr>
              <a:t>funded</a:t>
            </a:r>
            <a:endParaRPr sz="3650">
              <a:latin typeface="Calibri"/>
              <a:cs typeface="Calibri"/>
            </a:endParaRPr>
          </a:p>
        </p:txBody>
      </p:sp>
      <p:sp>
        <p:nvSpPr>
          <p:cNvPr id="4" name="object 4"/>
          <p:cNvSpPr/>
          <p:nvPr/>
        </p:nvSpPr>
        <p:spPr>
          <a:xfrm>
            <a:off x="192198" y="7247249"/>
            <a:ext cx="4145915" cy="2189480"/>
          </a:xfrm>
          <a:custGeom>
            <a:avLst/>
            <a:gdLst/>
            <a:ahLst/>
            <a:cxnLst/>
            <a:rect l="l" t="t" r="r" b="b"/>
            <a:pathLst>
              <a:path w="4145915" h="2189479">
                <a:moveTo>
                  <a:pt x="3050983" y="0"/>
                </a:moveTo>
                <a:lnTo>
                  <a:pt x="0" y="0"/>
                </a:lnTo>
                <a:lnTo>
                  <a:pt x="1094556" y="1094556"/>
                </a:lnTo>
                <a:lnTo>
                  <a:pt x="0" y="2189113"/>
                </a:lnTo>
                <a:lnTo>
                  <a:pt x="3050983" y="2189113"/>
                </a:lnTo>
                <a:lnTo>
                  <a:pt x="4145539" y="1094556"/>
                </a:lnTo>
                <a:lnTo>
                  <a:pt x="3050983" y="0"/>
                </a:lnTo>
                <a:close/>
              </a:path>
            </a:pathLst>
          </a:custGeom>
          <a:solidFill>
            <a:srgbClr val="C0504D">
              <a:alpha val="90194"/>
            </a:srgbClr>
          </a:solidFill>
        </p:spPr>
        <p:txBody>
          <a:bodyPr wrap="square" lIns="0" tIns="0" rIns="0" bIns="0" rtlCol="0"/>
          <a:lstStyle/>
          <a:p>
            <a:endParaRPr/>
          </a:p>
        </p:txBody>
      </p:sp>
      <p:sp>
        <p:nvSpPr>
          <p:cNvPr id="5" name="object 5"/>
          <p:cNvSpPr/>
          <p:nvPr/>
        </p:nvSpPr>
        <p:spPr>
          <a:xfrm>
            <a:off x="192198" y="7247249"/>
            <a:ext cx="4145915" cy="2189480"/>
          </a:xfrm>
          <a:custGeom>
            <a:avLst/>
            <a:gdLst/>
            <a:ahLst/>
            <a:cxnLst/>
            <a:rect l="l" t="t" r="r" b="b"/>
            <a:pathLst>
              <a:path w="4145915" h="2189479">
                <a:moveTo>
                  <a:pt x="0" y="0"/>
                </a:moveTo>
                <a:lnTo>
                  <a:pt x="3050983" y="0"/>
                </a:lnTo>
                <a:lnTo>
                  <a:pt x="4145539" y="1094556"/>
                </a:lnTo>
                <a:lnTo>
                  <a:pt x="3050983" y="2189113"/>
                </a:lnTo>
                <a:lnTo>
                  <a:pt x="0" y="2189113"/>
                </a:lnTo>
                <a:lnTo>
                  <a:pt x="1094556" y="1094556"/>
                </a:lnTo>
                <a:lnTo>
                  <a:pt x="0" y="0"/>
                </a:lnTo>
                <a:close/>
              </a:path>
            </a:pathLst>
          </a:custGeom>
          <a:ln w="15822">
            <a:solidFill>
              <a:srgbClr val="FFFFFF"/>
            </a:solidFill>
          </a:ln>
        </p:spPr>
        <p:txBody>
          <a:bodyPr wrap="square" lIns="0" tIns="0" rIns="0" bIns="0" rtlCol="0"/>
          <a:lstStyle/>
          <a:p>
            <a:endParaRPr/>
          </a:p>
        </p:txBody>
      </p:sp>
      <p:sp>
        <p:nvSpPr>
          <p:cNvPr id="6" name="object 6"/>
          <p:cNvSpPr txBox="1"/>
          <p:nvPr/>
        </p:nvSpPr>
        <p:spPr>
          <a:xfrm>
            <a:off x="1765958" y="7737988"/>
            <a:ext cx="1095375" cy="1095375"/>
          </a:xfrm>
          <a:prstGeom prst="rect">
            <a:avLst/>
          </a:prstGeom>
        </p:spPr>
        <p:txBody>
          <a:bodyPr vert="horz" wrap="square" lIns="0" tIns="14605" rIns="0" bIns="0" rtlCol="0">
            <a:spAutoFit/>
          </a:bodyPr>
          <a:lstStyle/>
          <a:p>
            <a:pPr algn="ctr">
              <a:lnSpc>
                <a:spcPts val="4200"/>
              </a:lnSpc>
              <a:spcBef>
                <a:spcPts val="115"/>
              </a:spcBef>
            </a:pPr>
            <a:r>
              <a:rPr sz="3650" spc="5" dirty="0">
                <a:solidFill>
                  <a:srgbClr val="FFFFFF"/>
                </a:solidFill>
                <a:latin typeface="Calibri"/>
                <a:cs typeface="Calibri"/>
              </a:rPr>
              <a:t>PEL</a:t>
            </a:r>
            <a:endParaRPr sz="3650" dirty="0">
              <a:latin typeface="Calibri"/>
              <a:cs typeface="Calibri"/>
            </a:endParaRPr>
          </a:p>
          <a:p>
            <a:pPr algn="ctr">
              <a:lnSpc>
                <a:spcPts val="4200"/>
              </a:lnSpc>
            </a:pPr>
            <a:r>
              <a:rPr sz="3650" spc="5" dirty="0">
                <a:solidFill>
                  <a:srgbClr val="FFFFFF"/>
                </a:solidFill>
                <a:latin typeface="Calibri"/>
                <a:cs typeface="Calibri"/>
              </a:rPr>
              <a:t>S</a:t>
            </a:r>
            <a:r>
              <a:rPr sz="3650" spc="-10" dirty="0">
                <a:solidFill>
                  <a:srgbClr val="FFFFFF"/>
                </a:solidFill>
                <a:latin typeface="Calibri"/>
                <a:cs typeface="Calibri"/>
              </a:rPr>
              <a:t>t</a:t>
            </a:r>
            <a:r>
              <a:rPr sz="3650" spc="5" dirty="0">
                <a:solidFill>
                  <a:srgbClr val="FFFFFF"/>
                </a:solidFill>
                <a:latin typeface="Calibri"/>
                <a:cs typeface="Calibri"/>
              </a:rPr>
              <a:t>udy</a:t>
            </a:r>
            <a:endParaRPr sz="3650" dirty="0">
              <a:latin typeface="Calibri"/>
              <a:cs typeface="Calibri"/>
            </a:endParaRPr>
          </a:p>
        </p:txBody>
      </p:sp>
      <p:sp>
        <p:nvSpPr>
          <p:cNvPr id="7" name="object 7"/>
          <p:cNvSpPr/>
          <p:nvPr/>
        </p:nvSpPr>
        <p:spPr>
          <a:xfrm>
            <a:off x="3793252" y="7247249"/>
            <a:ext cx="6360160" cy="2189480"/>
          </a:xfrm>
          <a:custGeom>
            <a:avLst/>
            <a:gdLst/>
            <a:ahLst/>
            <a:cxnLst/>
            <a:rect l="l" t="t" r="r" b="b"/>
            <a:pathLst>
              <a:path w="6360159" h="2189479">
                <a:moveTo>
                  <a:pt x="5265234" y="0"/>
                </a:moveTo>
                <a:lnTo>
                  <a:pt x="0" y="0"/>
                </a:lnTo>
                <a:lnTo>
                  <a:pt x="1094556" y="1094556"/>
                </a:lnTo>
                <a:lnTo>
                  <a:pt x="0" y="2189113"/>
                </a:lnTo>
                <a:lnTo>
                  <a:pt x="5265234" y="2189113"/>
                </a:lnTo>
                <a:lnTo>
                  <a:pt x="6359782" y="1094556"/>
                </a:lnTo>
                <a:lnTo>
                  <a:pt x="5265234" y="0"/>
                </a:lnTo>
                <a:close/>
              </a:path>
            </a:pathLst>
          </a:custGeom>
          <a:solidFill>
            <a:srgbClr val="C0504D">
              <a:alpha val="76863"/>
            </a:srgbClr>
          </a:solidFill>
        </p:spPr>
        <p:txBody>
          <a:bodyPr wrap="square" lIns="0" tIns="0" rIns="0" bIns="0" rtlCol="0"/>
          <a:lstStyle/>
          <a:p>
            <a:endParaRPr/>
          </a:p>
        </p:txBody>
      </p:sp>
      <p:sp>
        <p:nvSpPr>
          <p:cNvPr id="8" name="object 8"/>
          <p:cNvSpPr/>
          <p:nvPr/>
        </p:nvSpPr>
        <p:spPr>
          <a:xfrm>
            <a:off x="3793252" y="7247249"/>
            <a:ext cx="6360160" cy="2189480"/>
          </a:xfrm>
          <a:custGeom>
            <a:avLst/>
            <a:gdLst/>
            <a:ahLst/>
            <a:cxnLst/>
            <a:rect l="l" t="t" r="r" b="b"/>
            <a:pathLst>
              <a:path w="6360159" h="2189479">
                <a:moveTo>
                  <a:pt x="0" y="0"/>
                </a:moveTo>
                <a:lnTo>
                  <a:pt x="5265234" y="0"/>
                </a:lnTo>
                <a:lnTo>
                  <a:pt x="6359782" y="1094556"/>
                </a:lnTo>
                <a:lnTo>
                  <a:pt x="5265234" y="2189113"/>
                </a:lnTo>
                <a:lnTo>
                  <a:pt x="0" y="2189113"/>
                </a:lnTo>
                <a:lnTo>
                  <a:pt x="1094556" y="1094556"/>
                </a:lnTo>
                <a:lnTo>
                  <a:pt x="0" y="0"/>
                </a:lnTo>
                <a:close/>
              </a:path>
            </a:pathLst>
          </a:custGeom>
          <a:ln w="15822">
            <a:solidFill>
              <a:srgbClr val="FFFFFF"/>
            </a:solidFill>
          </a:ln>
        </p:spPr>
        <p:txBody>
          <a:bodyPr wrap="square" lIns="0" tIns="0" rIns="0" bIns="0" rtlCol="0"/>
          <a:lstStyle/>
          <a:p>
            <a:endParaRPr/>
          </a:p>
        </p:txBody>
      </p:sp>
      <p:sp>
        <p:nvSpPr>
          <p:cNvPr id="9" name="object 9"/>
          <p:cNvSpPr txBox="1"/>
          <p:nvPr/>
        </p:nvSpPr>
        <p:spPr>
          <a:xfrm>
            <a:off x="5633310" y="7737988"/>
            <a:ext cx="2775585" cy="1095375"/>
          </a:xfrm>
          <a:prstGeom prst="rect">
            <a:avLst/>
          </a:prstGeom>
        </p:spPr>
        <p:txBody>
          <a:bodyPr vert="horz" wrap="square" lIns="0" tIns="69215" rIns="0" bIns="0" rtlCol="0">
            <a:spAutoFit/>
          </a:bodyPr>
          <a:lstStyle/>
          <a:p>
            <a:pPr marL="571500" marR="5080" indent="-559435">
              <a:lnSpc>
                <a:spcPts val="4020"/>
              </a:lnSpc>
              <a:spcBef>
                <a:spcPts val="545"/>
              </a:spcBef>
            </a:pPr>
            <a:r>
              <a:rPr sz="3650" dirty="0">
                <a:solidFill>
                  <a:srgbClr val="FFFFFF"/>
                </a:solidFill>
                <a:latin typeface="Calibri"/>
                <a:cs typeface="Calibri"/>
              </a:rPr>
              <a:t>E</a:t>
            </a:r>
            <a:r>
              <a:rPr sz="3650" spc="-55" dirty="0">
                <a:solidFill>
                  <a:srgbClr val="FFFFFF"/>
                </a:solidFill>
                <a:latin typeface="Calibri"/>
                <a:cs typeface="Calibri"/>
              </a:rPr>
              <a:t>n</a:t>
            </a:r>
            <a:r>
              <a:rPr sz="3650" dirty="0">
                <a:solidFill>
                  <a:srgbClr val="FFFFFF"/>
                </a:solidFill>
                <a:latin typeface="Calibri"/>
                <a:cs typeface="Calibri"/>
              </a:rPr>
              <a:t>vi</a:t>
            </a:r>
            <a:r>
              <a:rPr sz="3650" spc="-60" dirty="0">
                <a:solidFill>
                  <a:srgbClr val="FFFFFF"/>
                </a:solidFill>
                <a:latin typeface="Calibri"/>
                <a:cs typeface="Calibri"/>
              </a:rPr>
              <a:t>r</a:t>
            </a:r>
            <a:r>
              <a:rPr sz="3650" spc="5" dirty="0">
                <a:solidFill>
                  <a:srgbClr val="FFFFFF"/>
                </a:solidFill>
                <a:latin typeface="Calibri"/>
                <a:cs typeface="Calibri"/>
              </a:rPr>
              <a:t>onme</a:t>
            </a:r>
            <a:r>
              <a:rPr sz="3650" spc="-30" dirty="0">
                <a:solidFill>
                  <a:srgbClr val="FFFFFF"/>
                </a:solidFill>
                <a:latin typeface="Calibri"/>
                <a:cs typeface="Calibri"/>
              </a:rPr>
              <a:t>n</a:t>
            </a:r>
            <a:r>
              <a:rPr sz="3650" spc="-50" dirty="0">
                <a:solidFill>
                  <a:srgbClr val="FFFFFF"/>
                </a:solidFill>
                <a:latin typeface="Calibri"/>
                <a:cs typeface="Calibri"/>
              </a:rPr>
              <a:t>t</a:t>
            </a:r>
            <a:r>
              <a:rPr sz="3650" dirty="0">
                <a:solidFill>
                  <a:srgbClr val="FFFFFF"/>
                </a:solidFill>
                <a:latin typeface="Calibri"/>
                <a:cs typeface="Calibri"/>
              </a:rPr>
              <a:t>al  </a:t>
            </a:r>
            <a:r>
              <a:rPr sz="3650" spc="5" dirty="0">
                <a:solidFill>
                  <a:srgbClr val="FFFFFF"/>
                </a:solidFill>
                <a:latin typeface="Calibri"/>
                <a:cs typeface="Calibri"/>
              </a:rPr>
              <a:t>Planning</a:t>
            </a:r>
            <a:endParaRPr sz="3650">
              <a:latin typeface="Calibri"/>
              <a:cs typeface="Calibri"/>
            </a:endParaRPr>
          </a:p>
        </p:txBody>
      </p:sp>
      <p:sp>
        <p:nvSpPr>
          <p:cNvPr id="10" name="object 10"/>
          <p:cNvSpPr/>
          <p:nvPr/>
        </p:nvSpPr>
        <p:spPr>
          <a:xfrm>
            <a:off x="9602965" y="7247249"/>
            <a:ext cx="5114925" cy="2189480"/>
          </a:xfrm>
          <a:custGeom>
            <a:avLst/>
            <a:gdLst/>
            <a:ahLst/>
            <a:cxnLst/>
            <a:rect l="l" t="t" r="r" b="b"/>
            <a:pathLst>
              <a:path w="5114925" h="2189479">
                <a:moveTo>
                  <a:pt x="4019889" y="0"/>
                </a:moveTo>
                <a:lnTo>
                  <a:pt x="0" y="0"/>
                </a:lnTo>
                <a:lnTo>
                  <a:pt x="1094556" y="1094556"/>
                </a:lnTo>
                <a:lnTo>
                  <a:pt x="0" y="2189113"/>
                </a:lnTo>
                <a:lnTo>
                  <a:pt x="4019889" y="2189113"/>
                </a:lnTo>
                <a:lnTo>
                  <a:pt x="5114445" y="1094556"/>
                </a:lnTo>
                <a:lnTo>
                  <a:pt x="4019889" y="0"/>
                </a:lnTo>
                <a:close/>
              </a:path>
            </a:pathLst>
          </a:custGeom>
          <a:solidFill>
            <a:srgbClr val="C0504D">
              <a:alpha val="63136"/>
            </a:srgbClr>
          </a:solidFill>
        </p:spPr>
        <p:txBody>
          <a:bodyPr wrap="square" lIns="0" tIns="0" rIns="0" bIns="0" rtlCol="0"/>
          <a:lstStyle/>
          <a:p>
            <a:endParaRPr/>
          </a:p>
        </p:txBody>
      </p:sp>
      <p:sp>
        <p:nvSpPr>
          <p:cNvPr id="11" name="object 11"/>
          <p:cNvSpPr/>
          <p:nvPr/>
        </p:nvSpPr>
        <p:spPr>
          <a:xfrm>
            <a:off x="9602965" y="7247249"/>
            <a:ext cx="5114925" cy="2189480"/>
          </a:xfrm>
          <a:custGeom>
            <a:avLst/>
            <a:gdLst/>
            <a:ahLst/>
            <a:cxnLst/>
            <a:rect l="l" t="t" r="r" b="b"/>
            <a:pathLst>
              <a:path w="5114925" h="2189479">
                <a:moveTo>
                  <a:pt x="0" y="0"/>
                </a:moveTo>
                <a:lnTo>
                  <a:pt x="4019889" y="0"/>
                </a:lnTo>
                <a:lnTo>
                  <a:pt x="5114445" y="1094556"/>
                </a:lnTo>
                <a:lnTo>
                  <a:pt x="4019889" y="2189113"/>
                </a:lnTo>
                <a:lnTo>
                  <a:pt x="0" y="2189113"/>
                </a:lnTo>
                <a:lnTo>
                  <a:pt x="1094556" y="1094556"/>
                </a:lnTo>
                <a:lnTo>
                  <a:pt x="0" y="0"/>
                </a:lnTo>
                <a:close/>
              </a:path>
            </a:pathLst>
          </a:custGeom>
          <a:ln w="15822">
            <a:solidFill>
              <a:srgbClr val="FFFFFF"/>
            </a:solidFill>
          </a:ln>
        </p:spPr>
        <p:txBody>
          <a:bodyPr wrap="square" lIns="0" tIns="0" rIns="0" bIns="0" rtlCol="0"/>
          <a:lstStyle/>
          <a:p>
            <a:endParaRPr/>
          </a:p>
        </p:txBody>
      </p:sp>
      <p:sp>
        <p:nvSpPr>
          <p:cNvPr id="12" name="object 12"/>
          <p:cNvSpPr txBox="1"/>
          <p:nvPr/>
        </p:nvSpPr>
        <p:spPr>
          <a:xfrm>
            <a:off x="11076459" y="7993633"/>
            <a:ext cx="2263775" cy="584200"/>
          </a:xfrm>
          <a:prstGeom prst="rect">
            <a:avLst/>
          </a:prstGeom>
        </p:spPr>
        <p:txBody>
          <a:bodyPr vert="horz" wrap="square" lIns="0" tIns="14605" rIns="0" bIns="0" rtlCol="0">
            <a:spAutoFit/>
          </a:bodyPr>
          <a:lstStyle/>
          <a:p>
            <a:pPr marL="12700">
              <a:lnSpc>
                <a:spcPct val="100000"/>
              </a:lnSpc>
              <a:spcBef>
                <a:spcPts val="115"/>
              </a:spcBef>
            </a:pPr>
            <a:r>
              <a:rPr sz="3650" dirty="0">
                <a:solidFill>
                  <a:srgbClr val="FFFFFF"/>
                </a:solidFill>
                <a:latin typeface="Calibri"/>
                <a:cs typeface="Calibri"/>
              </a:rPr>
              <a:t>Engineering</a:t>
            </a:r>
            <a:endParaRPr sz="3650">
              <a:latin typeface="Calibri"/>
              <a:cs typeface="Calibri"/>
            </a:endParaRPr>
          </a:p>
        </p:txBody>
      </p:sp>
      <p:sp>
        <p:nvSpPr>
          <p:cNvPr id="13" name="object 13"/>
          <p:cNvSpPr/>
          <p:nvPr/>
        </p:nvSpPr>
        <p:spPr>
          <a:xfrm>
            <a:off x="14172924" y="7247249"/>
            <a:ext cx="5878195" cy="2189480"/>
          </a:xfrm>
          <a:custGeom>
            <a:avLst/>
            <a:gdLst/>
            <a:ahLst/>
            <a:cxnLst/>
            <a:rect l="l" t="t" r="r" b="b"/>
            <a:pathLst>
              <a:path w="5878194" h="2189479">
                <a:moveTo>
                  <a:pt x="4783108" y="0"/>
                </a:moveTo>
                <a:lnTo>
                  <a:pt x="0" y="0"/>
                </a:lnTo>
                <a:lnTo>
                  <a:pt x="1094556" y="1094556"/>
                </a:lnTo>
                <a:lnTo>
                  <a:pt x="0" y="2189113"/>
                </a:lnTo>
                <a:lnTo>
                  <a:pt x="4783108" y="2189113"/>
                </a:lnTo>
                <a:lnTo>
                  <a:pt x="5877656" y="1094556"/>
                </a:lnTo>
                <a:lnTo>
                  <a:pt x="4783108" y="0"/>
                </a:lnTo>
                <a:close/>
              </a:path>
            </a:pathLst>
          </a:custGeom>
          <a:solidFill>
            <a:srgbClr val="C0504D">
              <a:alpha val="50195"/>
            </a:srgbClr>
          </a:solidFill>
        </p:spPr>
        <p:txBody>
          <a:bodyPr wrap="square" lIns="0" tIns="0" rIns="0" bIns="0" rtlCol="0"/>
          <a:lstStyle/>
          <a:p>
            <a:endParaRPr/>
          </a:p>
        </p:txBody>
      </p:sp>
      <p:sp>
        <p:nvSpPr>
          <p:cNvPr id="14" name="object 14"/>
          <p:cNvSpPr/>
          <p:nvPr/>
        </p:nvSpPr>
        <p:spPr>
          <a:xfrm>
            <a:off x="14172924" y="7247249"/>
            <a:ext cx="5878195" cy="2189480"/>
          </a:xfrm>
          <a:custGeom>
            <a:avLst/>
            <a:gdLst/>
            <a:ahLst/>
            <a:cxnLst/>
            <a:rect l="l" t="t" r="r" b="b"/>
            <a:pathLst>
              <a:path w="5878194" h="2189479">
                <a:moveTo>
                  <a:pt x="0" y="0"/>
                </a:moveTo>
                <a:lnTo>
                  <a:pt x="4783108" y="0"/>
                </a:lnTo>
                <a:lnTo>
                  <a:pt x="5877656" y="1094556"/>
                </a:lnTo>
                <a:lnTo>
                  <a:pt x="4783108" y="2189113"/>
                </a:lnTo>
                <a:lnTo>
                  <a:pt x="0" y="2189113"/>
                </a:lnTo>
                <a:lnTo>
                  <a:pt x="1094556" y="1094556"/>
                </a:lnTo>
                <a:lnTo>
                  <a:pt x="0" y="0"/>
                </a:lnTo>
                <a:close/>
              </a:path>
            </a:pathLst>
          </a:custGeom>
          <a:ln w="15822">
            <a:solidFill>
              <a:srgbClr val="FFFFFF"/>
            </a:solidFill>
          </a:ln>
        </p:spPr>
        <p:txBody>
          <a:bodyPr wrap="square" lIns="0" tIns="0" rIns="0" bIns="0" rtlCol="0"/>
          <a:lstStyle/>
          <a:p>
            <a:endParaRPr/>
          </a:p>
        </p:txBody>
      </p:sp>
      <p:sp>
        <p:nvSpPr>
          <p:cNvPr id="15" name="object 15"/>
          <p:cNvSpPr txBox="1"/>
          <p:nvPr/>
        </p:nvSpPr>
        <p:spPr>
          <a:xfrm>
            <a:off x="15817524" y="7993633"/>
            <a:ext cx="2684780" cy="584200"/>
          </a:xfrm>
          <a:prstGeom prst="rect">
            <a:avLst/>
          </a:prstGeom>
        </p:spPr>
        <p:txBody>
          <a:bodyPr vert="horz" wrap="square" lIns="0" tIns="14605" rIns="0" bIns="0" rtlCol="0">
            <a:spAutoFit/>
          </a:bodyPr>
          <a:lstStyle/>
          <a:p>
            <a:pPr marL="12700">
              <a:lnSpc>
                <a:spcPct val="100000"/>
              </a:lnSpc>
              <a:spcBef>
                <a:spcPts val="115"/>
              </a:spcBef>
            </a:pPr>
            <a:r>
              <a:rPr sz="3650" dirty="0">
                <a:solidFill>
                  <a:srgbClr val="FFFFFF"/>
                </a:solidFill>
                <a:latin typeface="Calibri"/>
                <a:cs typeface="Calibri"/>
              </a:rPr>
              <a:t>Construction*</a:t>
            </a:r>
            <a:endParaRPr sz="3650">
              <a:latin typeface="Calibri"/>
              <a:cs typeface="Calibri"/>
            </a:endParaRPr>
          </a:p>
        </p:txBody>
      </p:sp>
      <p:sp>
        <p:nvSpPr>
          <p:cNvPr id="16" name="object 16"/>
          <p:cNvSpPr/>
          <p:nvPr/>
        </p:nvSpPr>
        <p:spPr>
          <a:xfrm>
            <a:off x="2187717" y="9704417"/>
            <a:ext cx="2820670" cy="3001010"/>
          </a:xfrm>
          <a:custGeom>
            <a:avLst/>
            <a:gdLst/>
            <a:ahLst/>
            <a:cxnLst/>
            <a:rect l="l" t="t" r="r" b="b"/>
            <a:pathLst>
              <a:path w="2820670" h="3001009">
                <a:moveTo>
                  <a:pt x="2115118" y="1410079"/>
                </a:moveTo>
                <a:lnTo>
                  <a:pt x="705039" y="1410079"/>
                </a:lnTo>
                <a:lnTo>
                  <a:pt x="705039" y="3000722"/>
                </a:lnTo>
                <a:lnTo>
                  <a:pt x="2115118" y="3000722"/>
                </a:lnTo>
                <a:lnTo>
                  <a:pt x="2115118" y="1410079"/>
                </a:lnTo>
                <a:close/>
              </a:path>
              <a:path w="2820670" h="3001009">
                <a:moveTo>
                  <a:pt x="1410079" y="0"/>
                </a:moveTo>
                <a:lnTo>
                  <a:pt x="0" y="1410079"/>
                </a:lnTo>
                <a:lnTo>
                  <a:pt x="2820158" y="1410079"/>
                </a:lnTo>
                <a:lnTo>
                  <a:pt x="1410079" y="0"/>
                </a:lnTo>
                <a:close/>
              </a:path>
            </a:pathLst>
          </a:custGeom>
          <a:solidFill>
            <a:srgbClr val="FFFFFF"/>
          </a:solidFill>
        </p:spPr>
        <p:txBody>
          <a:bodyPr wrap="square" lIns="0" tIns="0" rIns="0" bIns="0" rtlCol="0"/>
          <a:lstStyle/>
          <a:p>
            <a:endParaRPr/>
          </a:p>
        </p:txBody>
      </p:sp>
      <p:sp>
        <p:nvSpPr>
          <p:cNvPr id="17" name="object 17"/>
          <p:cNvSpPr/>
          <p:nvPr/>
        </p:nvSpPr>
        <p:spPr>
          <a:xfrm>
            <a:off x="2187717" y="9704418"/>
            <a:ext cx="2820670" cy="3001010"/>
          </a:xfrm>
          <a:custGeom>
            <a:avLst/>
            <a:gdLst/>
            <a:ahLst/>
            <a:cxnLst/>
            <a:rect l="l" t="t" r="r" b="b"/>
            <a:pathLst>
              <a:path w="2820670" h="3001009">
                <a:moveTo>
                  <a:pt x="0" y="1410079"/>
                </a:moveTo>
                <a:lnTo>
                  <a:pt x="1410079" y="0"/>
                </a:lnTo>
                <a:lnTo>
                  <a:pt x="2820158" y="1410079"/>
                </a:lnTo>
                <a:lnTo>
                  <a:pt x="2115118" y="1410079"/>
                </a:lnTo>
                <a:lnTo>
                  <a:pt x="2115118" y="3000722"/>
                </a:lnTo>
                <a:lnTo>
                  <a:pt x="705039" y="3000722"/>
                </a:lnTo>
                <a:lnTo>
                  <a:pt x="705039" y="1410079"/>
                </a:lnTo>
                <a:lnTo>
                  <a:pt x="0" y="1410079"/>
                </a:lnTo>
                <a:close/>
              </a:path>
            </a:pathLst>
          </a:custGeom>
          <a:ln w="15822">
            <a:solidFill>
              <a:srgbClr val="C0504D"/>
            </a:solidFill>
          </a:ln>
        </p:spPr>
        <p:txBody>
          <a:bodyPr wrap="square" lIns="0" tIns="0" rIns="0" bIns="0" rtlCol="0"/>
          <a:lstStyle/>
          <a:p>
            <a:endParaRPr/>
          </a:p>
        </p:txBody>
      </p:sp>
      <p:sp>
        <p:nvSpPr>
          <p:cNvPr id="18" name="object 18"/>
          <p:cNvSpPr txBox="1"/>
          <p:nvPr/>
        </p:nvSpPr>
        <p:spPr>
          <a:xfrm>
            <a:off x="2977514" y="10387396"/>
            <a:ext cx="1231265" cy="2259330"/>
          </a:xfrm>
          <a:prstGeom prst="rect">
            <a:avLst/>
          </a:prstGeom>
        </p:spPr>
        <p:txBody>
          <a:bodyPr vert="horz" wrap="square" lIns="0" tIns="12065" rIns="0" bIns="0" rtlCol="0">
            <a:spAutoFit/>
          </a:bodyPr>
          <a:lstStyle/>
          <a:p>
            <a:pPr marL="12700" marR="5080" indent="-13970" algn="ctr">
              <a:lnSpc>
                <a:spcPct val="100699"/>
              </a:lnSpc>
              <a:spcBef>
                <a:spcPts val="95"/>
              </a:spcBef>
            </a:pPr>
            <a:r>
              <a:rPr sz="4850" spc="-155" dirty="0">
                <a:latin typeface="Calibri"/>
                <a:cs typeface="Calibri"/>
              </a:rPr>
              <a:t>We  </a:t>
            </a:r>
            <a:r>
              <a:rPr sz="4850" spc="-30" dirty="0">
                <a:latin typeface="Calibri"/>
                <a:cs typeface="Calibri"/>
              </a:rPr>
              <a:t>are  </a:t>
            </a:r>
            <a:r>
              <a:rPr sz="4850" spc="20" dirty="0">
                <a:latin typeface="Calibri"/>
                <a:cs typeface="Calibri"/>
              </a:rPr>
              <a:t>He</a:t>
            </a:r>
            <a:r>
              <a:rPr sz="4850" spc="-50" dirty="0">
                <a:latin typeface="Calibri"/>
                <a:cs typeface="Calibri"/>
              </a:rPr>
              <a:t>re</a:t>
            </a:r>
            <a:endParaRPr sz="4850" dirty="0">
              <a:latin typeface="Calibri"/>
              <a:cs typeface="Calibri"/>
            </a:endParaRPr>
          </a:p>
        </p:txBody>
      </p:sp>
      <p:sp>
        <p:nvSpPr>
          <p:cNvPr id="19" name="object 19"/>
          <p:cNvSpPr txBox="1"/>
          <p:nvPr/>
        </p:nvSpPr>
        <p:spPr>
          <a:xfrm>
            <a:off x="284307" y="1494603"/>
            <a:ext cx="19175095" cy="3671518"/>
          </a:xfrm>
          <a:prstGeom prst="rect">
            <a:avLst/>
          </a:prstGeom>
        </p:spPr>
        <p:txBody>
          <a:bodyPr vert="horz" wrap="square" lIns="0" tIns="13970" rIns="0" bIns="0" rtlCol="0">
            <a:spAutoFit/>
          </a:bodyPr>
          <a:lstStyle/>
          <a:p>
            <a:pPr marL="1480820">
              <a:lnSpc>
                <a:spcPct val="100000"/>
              </a:lnSpc>
              <a:spcBef>
                <a:spcPts val="110"/>
              </a:spcBef>
            </a:pPr>
            <a:r>
              <a:rPr sz="10800" b="1" spc="-20" dirty="0">
                <a:solidFill>
                  <a:srgbClr val="943735"/>
                </a:solidFill>
                <a:latin typeface="Calibri"/>
                <a:cs typeface="Calibri"/>
              </a:rPr>
              <a:t>Project Development</a:t>
            </a:r>
            <a:r>
              <a:rPr sz="10800" b="1" spc="-10" dirty="0">
                <a:solidFill>
                  <a:srgbClr val="943735"/>
                </a:solidFill>
                <a:latin typeface="Calibri"/>
                <a:cs typeface="Calibri"/>
              </a:rPr>
              <a:t> </a:t>
            </a:r>
            <a:r>
              <a:rPr sz="10800" b="1" spc="-15" dirty="0">
                <a:solidFill>
                  <a:srgbClr val="943735"/>
                </a:solidFill>
                <a:latin typeface="Calibri"/>
                <a:cs typeface="Calibri"/>
              </a:rPr>
              <a:t>Process</a:t>
            </a:r>
            <a:endParaRPr sz="10800" dirty="0">
              <a:latin typeface="Calibri"/>
              <a:cs typeface="Calibri"/>
            </a:endParaRPr>
          </a:p>
          <a:p>
            <a:pPr marL="12700" marR="5080">
              <a:lnSpc>
                <a:spcPct val="100000"/>
              </a:lnSpc>
              <a:spcBef>
                <a:spcPts val="4965"/>
              </a:spcBef>
            </a:pPr>
            <a:r>
              <a:rPr sz="4400" spc="-5" dirty="0">
                <a:latin typeface="Calibri"/>
                <a:cs typeface="Calibri"/>
              </a:rPr>
              <a:t>A Planning and </a:t>
            </a:r>
            <a:r>
              <a:rPr sz="4400" spc="-25" dirty="0">
                <a:latin typeface="Calibri"/>
                <a:cs typeface="Calibri"/>
              </a:rPr>
              <a:t>Environmental </a:t>
            </a:r>
            <a:r>
              <a:rPr sz="4400" spc="-20" dirty="0">
                <a:latin typeface="Calibri"/>
                <a:cs typeface="Calibri"/>
              </a:rPr>
              <a:t>Linkages </a:t>
            </a:r>
            <a:r>
              <a:rPr sz="4400" spc="-5" dirty="0">
                <a:latin typeface="Calibri"/>
                <a:cs typeface="Calibri"/>
              </a:rPr>
              <a:t>- or PEL Study</a:t>
            </a:r>
            <a:r>
              <a:rPr lang="en-US" sz="4400" spc="-5" dirty="0">
                <a:latin typeface="Calibri"/>
                <a:cs typeface="Calibri"/>
              </a:rPr>
              <a:t>,</a:t>
            </a:r>
            <a:r>
              <a:rPr sz="4400" spc="-5" dirty="0">
                <a:latin typeface="Calibri"/>
                <a:cs typeface="Calibri"/>
              </a:rPr>
              <a:t> </a:t>
            </a:r>
            <a:r>
              <a:rPr lang="en-US" sz="4400" spc="-5" dirty="0">
                <a:latin typeface="Calibri"/>
                <a:cs typeface="Calibri"/>
              </a:rPr>
              <a:t>allows </a:t>
            </a:r>
            <a:r>
              <a:rPr sz="4400" spc="-5" dirty="0">
                <a:latin typeface="Calibri"/>
                <a:cs typeface="Calibri"/>
              </a:rPr>
              <a:t>early planning</a:t>
            </a:r>
            <a:r>
              <a:rPr lang="en-US" sz="4400" spc="-5" dirty="0">
                <a:latin typeface="Calibri"/>
                <a:cs typeface="Calibri"/>
              </a:rPr>
              <a:t>-</a:t>
            </a:r>
            <a:r>
              <a:rPr sz="4400" spc="-15" dirty="0">
                <a:latin typeface="Calibri"/>
                <a:cs typeface="Calibri"/>
              </a:rPr>
              <a:t>level</a:t>
            </a:r>
            <a:r>
              <a:rPr lang="en-US" sz="4400" spc="-15" dirty="0">
                <a:latin typeface="Calibri"/>
                <a:cs typeface="Calibri"/>
              </a:rPr>
              <a:t> decisions to be carried forward into subsequent projects.</a:t>
            </a:r>
            <a:endParaRPr sz="4400" dirty="0">
              <a:latin typeface="Calibri"/>
              <a:cs typeface="Calibri"/>
            </a:endParaRPr>
          </a:p>
        </p:txBody>
      </p:sp>
      <p:sp>
        <p:nvSpPr>
          <p:cNvPr id="20" name="object 20"/>
          <p:cNvSpPr txBox="1">
            <a:spLocks noGrp="1"/>
          </p:cNvSpPr>
          <p:nvPr>
            <p:ph type="title"/>
          </p:nvPr>
        </p:nvSpPr>
        <p:spPr>
          <a:xfrm>
            <a:off x="4483425" y="0"/>
            <a:ext cx="11113135" cy="1812925"/>
          </a:xfrm>
          <a:prstGeom prst="rect">
            <a:avLst/>
          </a:prstGeom>
        </p:spPr>
        <p:txBody>
          <a:bodyPr vert="horz" wrap="square" lIns="0" tIns="15875" rIns="0" bIns="0" rtlCol="0">
            <a:spAutoFit/>
          </a:bodyPr>
          <a:lstStyle/>
          <a:p>
            <a:pPr marL="12700">
              <a:lnSpc>
                <a:spcPct val="100000"/>
              </a:lnSpc>
              <a:spcBef>
                <a:spcPts val="125"/>
              </a:spcBef>
            </a:pPr>
            <a:r>
              <a:rPr sz="11700" spc="5" dirty="0"/>
              <a:t>PEL </a:t>
            </a:r>
            <a:r>
              <a:rPr sz="11700" spc="10" dirty="0"/>
              <a:t>Study </a:t>
            </a:r>
            <a:r>
              <a:rPr sz="11700" spc="15" dirty="0"/>
              <a:t>and</a:t>
            </a:r>
            <a:r>
              <a:rPr sz="11700" spc="-65" dirty="0"/>
              <a:t> </a:t>
            </a:r>
            <a:r>
              <a:rPr sz="11700" spc="15" dirty="0"/>
              <a:t>the</a:t>
            </a:r>
            <a:endParaRPr sz="11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20104098" cy="1386522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193546" y="18479"/>
            <a:ext cx="8955405" cy="1673225"/>
          </a:xfrm>
          <a:prstGeom prst="rect">
            <a:avLst/>
          </a:prstGeom>
        </p:spPr>
        <p:txBody>
          <a:bodyPr vert="horz" wrap="square" lIns="0" tIns="13970" rIns="0" bIns="0" rtlCol="0">
            <a:spAutoFit/>
          </a:bodyPr>
          <a:lstStyle/>
          <a:p>
            <a:pPr marL="12700">
              <a:lnSpc>
                <a:spcPct val="100000"/>
              </a:lnSpc>
              <a:spcBef>
                <a:spcPts val="110"/>
              </a:spcBef>
            </a:pPr>
            <a:r>
              <a:rPr sz="10800" dirty="0"/>
              <a:t>PEL Study</a:t>
            </a:r>
            <a:r>
              <a:rPr sz="10800" spc="-55" dirty="0"/>
              <a:t> </a:t>
            </a:r>
            <a:r>
              <a:rPr sz="10800" spc="-35" dirty="0"/>
              <a:t>Steps</a:t>
            </a:r>
            <a:endParaRPr sz="10800"/>
          </a:p>
        </p:txBody>
      </p:sp>
      <p:sp>
        <p:nvSpPr>
          <p:cNvPr id="4" name="object 4"/>
          <p:cNvSpPr/>
          <p:nvPr/>
        </p:nvSpPr>
        <p:spPr>
          <a:xfrm>
            <a:off x="684563" y="3016080"/>
            <a:ext cx="6675755" cy="1340485"/>
          </a:xfrm>
          <a:custGeom>
            <a:avLst/>
            <a:gdLst/>
            <a:ahLst/>
            <a:cxnLst/>
            <a:rect l="l" t="t" r="r" b="b"/>
            <a:pathLst>
              <a:path w="6675755" h="1340485">
                <a:moveTo>
                  <a:pt x="6005176" y="0"/>
                </a:moveTo>
                <a:lnTo>
                  <a:pt x="0" y="0"/>
                </a:lnTo>
                <a:lnTo>
                  <a:pt x="0" y="1340273"/>
                </a:lnTo>
                <a:lnTo>
                  <a:pt x="6005176" y="1340273"/>
                </a:lnTo>
                <a:lnTo>
                  <a:pt x="6675305" y="670144"/>
                </a:lnTo>
                <a:lnTo>
                  <a:pt x="6005176" y="0"/>
                </a:lnTo>
                <a:close/>
              </a:path>
            </a:pathLst>
          </a:custGeom>
          <a:solidFill>
            <a:srgbClr val="A6A6A6"/>
          </a:solidFill>
        </p:spPr>
        <p:txBody>
          <a:bodyPr wrap="square" lIns="0" tIns="0" rIns="0" bIns="0" rtlCol="0"/>
          <a:lstStyle/>
          <a:p>
            <a:endParaRPr/>
          </a:p>
        </p:txBody>
      </p:sp>
      <p:sp>
        <p:nvSpPr>
          <p:cNvPr id="5" name="object 5"/>
          <p:cNvSpPr/>
          <p:nvPr/>
        </p:nvSpPr>
        <p:spPr>
          <a:xfrm>
            <a:off x="684563" y="3016080"/>
            <a:ext cx="6675755" cy="1340485"/>
          </a:xfrm>
          <a:custGeom>
            <a:avLst/>
            <a:gdLst/>
            <a:ahLst/>
            <a:cxnLst/>
            <a:rect l="l" t="t" r="r" b="b"/>
            <a:pathLst>
              <a:path w="6675755" h="1340485">
                <a:moveTo>
                  <a:pt x="0" y="0"/>
                </a:moveTo>
                <a:lnTo>
                  <a:pt x="6005176" y="0"/>
                </a:lnTo>
                <a:lnTo>
                  <a:pt x="6675305" y="670144"/>
                </a:lnTo>
                <a:lnTo>
                  <a:pt x="6005176" y="1340273"/>
                </a:lnTo>
                <a:lnTo>
                  <a:pt x="0" y="1340273"/>
                </a:lnTo>
                <a:lnTo>
                  <a:pt x="0" y="0"/>
                </a:lnTo>
                <a:close/>
              </a:path>
            </a:pathLst>
          </a:custGeom>
          <a:ln w="15822">
            <a:solidFill>
              <a:srgbClr val="FFFFFF"/>
            </a:solidFill>
          </a:ln>
        </p:spPr>
        <p:txBody>
          <a:bodyPr wrap="square" lIns="0" tIns="0" rIns="0" bIns="0" rtlCol="0"/>
          <a:lstStyle/>
          <a:p>
            <a:endParaRPr/>
          </a:p>
        </p:txBody>
      </p:sp>
      <p:sp>
        <p:nvSpPr>
          <p:cNvPr id="6" name="object 6"/>
          <p:cNvSpPr txBox="1"/>
          <p:nvPr/>
        </p:nvSpPr>
        <p:spPr>
          <a:xfrm>
            <a:off x="906013" y="2964599"/>
            <a:ext cx="3034030" cy="1308735"/>
          </a:xfrm>
          <a:prstGeom prst="rect">
            <a:avLst/>
          </a:prstGeom>
        </p:spPr>
        <p:txBody>
          <a:bodyPr vert="horz" wrap="square" lIns="0" tIns="12065" rIns="0" bIns="0" rtlCol="0">
            <a:spAutoFit/>
          </a:bodyPr>
          <a:lstStyle/>
          <a:p>
            <a:pPr marL="12700">
              <a:lnSpc>
                <a:spcPts val="5055"/>
              </a:lnSpc>
              <a:spcBef>
                <a:spcPts val="95"/>
              </a:spcBef>
            </a:pPr>
            <a:r>
              <a:rPr sz="4400" spc="-30" dirty="0">
                <a:solidFill>
                  <a:srgbClr val="FFFFFF"/>
                </a:solidFill>
                <a:latin typeface="Calibri"/>
                <a:cs typeface="Calibri"/>
              </a:rPr>
              <a:t>May </a:t>
            </a:r>
            <a:r>
              <a:rPr sz="4400" spc="-5" dirty="0">
                <a:solidFill>
                  <a:srgbClr val="FFFFFF"/>
                </a:solidFill>
                <a:latin typeface="Calibri"/>
                <a:cs typeface="Calibri"/>
              </a:rPr>
              <a:t>2018</a:t>
            </a:r>
            <a:r>
              <a:rPr sz="4400" spc="-15" dirty="0">
                <a:solidFill>
                  <a:srgbClr val="FFFFFF"/>
                </a:solidFill>
                <a:latin typeface="Calibri"/>
                <a:cs typeface="Calibri"/>
              </a:rPr>
              <a:t> </a:t>
            </a:r>
            <a:r>
              <a:rPr sz="4400" spc="-5" dirty="0">
                <a:solidFill>
                  <a:srgbClr val="FFFFFF"/>
                </a:solidFill>
                <a:latin typeface="Calibri"/>
                <a:cs typeface="Calibri"/>
              </a:rPr>
              <a:t>–</a:t>
            </a:r>
            <a:endParaRPr sz="4400">
              <a:latin typeface="Calibri"/>
              <a:cs typeface="Calibri"/>
            </a:endParaRPr>
          </a:p>
          <a:p>
            <a:pPr marL="12700">
              <a:lnSpc>
                <a:spcPts val="5055"/>
              </a:lnSpc>
            </a:pPr>
            <a:r>
              <a:rPr sz="4400" spc="-5" dirty="0">
                <a:solidFill>
                  <a:srgbClr val="FFFFFF"/>
                </a:solidFill>
                <a:latin typeface="Calibri"/>
                <a:cs typeface="Calibri"/>
              </a:rPr>
              <a:t>January</a:t>
            </a:r>
            <a:r>
              <a:rPr sz="4400" spc="-50" dirty="0">
                <a:solidFill>
                  <a:srgbClr val="FFFFFF"/>
                </a:solidFill>
                <a:latin typeface="Calibri"/>
                <a:cs typeface="Calibri"/>
              </a:rPr>
              <a:t> </a:t>
            </a:r>
            <a:r>
              <a:rPr sz="4400" spc="-5" dirty="0">
                <a:solidFill>
                  <a:srgbClr val="FFFFFF"/>
                </a:solidFill>
                <a:latin typeface="Calibri"/>
                <a:cs typeface="Calibri"/>
              </a:rPr>
              <a:t>2019</a:t>
            </a:r>
            <a:endParaRPr sz="4400">
              <a:latin typeface="Calibri"/>
              <a:cs typeface="Calibri"/>
            </a:endParaRPr>
          </a:p>
        </p:txBody>
      </p:sp>
      <p:sp>
        <p:nvSpPr>
          <p:cNvPr id="7" name="object 7"/>
          <p:cNvSpPr/>
          <p:nvPr/>
        </p:nvSpPr>
        <p:spPr>
          <a:xfrm>
            <a:off x="5599829" y="3016080"/>
            <a:ext cx="7362190" cy="1340485"/>
          </a:xfrm>
          <a:custGeom>
            <a:avLst/>
            <a:gdLst/>
            <a:ahLst/>
            <a:cxnLst/>
            <a:rect l="l" t="t" r="r" b="b"/>
            <a:pathLst>
              <a:path w="7362190" h="1340485">
                <a:moveTo>
                  <a:pt x="6692058" y="0"/>
                </a:moveTo>
                <a:lnTo>
                  <a:pt x="0" y="0"/>
                </a:lnTo>
                <a:lnTo>
                  <a:pt x="670136" y="670136"/>
                </a:lnTo>
                <a:lnTo>
                  <a:pt x="0" y="1340273"/>
                </a:lnTo>
                <a:lnTo>
                  <a:pt x="6692058" y="1340273"/>
                </a:lnTo>
                <a:lnTo>
                  <a:pt x="7362195" y="670136"/>
                </a:lnTo>
                <a:lnTo>
                  <a:pt x="6692058" y="0"/>
                </a:lnTo>
                <a:close/>
              </a:path>
            </a:pathLst>
          </a:custGeom>
          <a:solidFill>
            <a:srgbClr val="A6A6A6"/>
          </a:solidFill>
        </p:spPr>
        <p:txBody>
          <a:bodyPr wrap="square" lIns="0" tIns="0" rIns="0" bIns="0" rtlCol="0"/>
          <a:lstStyle/>
          <a:p>
            <a:endParaRPr/>
          </a:p>
        </p:txBody>
      </p:sp>
      <p:sp>
        <p:nvSpPr>
          <p:cNvPr id="8" name="object 8"/>
          <p:cNvSpPr/>
          <p:nvPr/>
        </p:nvSpPr>
        <p:spPr>
          <a:xfrm>
            <a:off x="5599829" y="3016080"/>
            <a:ext cx="7362190" cy="1340485"/>
          </a:xfrm>
          <a:custGeom>
            <a:avLst/>
            <a:gdLst/>
            <a:ahLst/>
            <a:cxnLst/>
            <a:rect l="l" t="t" r="r" b="b"/>
            <a:pathLst>
              <a:path w="7362190" h="1340485">
                <a:moveTo>
                  <a:pt x="0" y="0"/>
                </a:moveTo>
                <a:lnTo>
                  <a:pt x="6692058" y="0"/>
                </a:lnTo>
                <a:lnTo>
                  <a:pt x="7362195" y="670136"/>
                </a:lnTo>
                <a:lnTo>
                  <a:pt x="6692058" y="1340273"/>
                </a:lnTo>
                <a:lnTo>
                  <a:pt x="0" y="1340273"/>
                </a:lnTo>
                <a:lnTo>
                  <a:pt x="670136" y="670136"/>
                </a:lnTo>
                <a:lnTo>
                  <a:pt x="0" y="0"/>
                </a:lnTo>
                <a:close/>
              </a:path>
            </a:pathLst>
          </a:custGeom>
          <a:ln w="15822">
            <a:solidFill>
              <a:srgbClr val="FFFFFF"/>
            </a:solidFill>
          </a:ln>
        </p:spPr>
        <p:txBody>
          <a:bodyPr wrap="square" lIns="0" tIns="0" rIns="0" bIns="0" rtlCol="0"/>
          <a:lstStyle/>
          <a:p>
            <a:endParaRPr/>
          </a:p>
        </p:txBody>
      </p:sp>
      <p:sp>
        <p:nvSpPr>
          <p:cNvPr id="9" name="object 9"/>
          <p:cNvSpPr/>
          <p:nvPr/>
        </p:nvSpPr>
        <p:spPr>
          <a:xfrm>
            <a:off x="11204778" y="3016080"/>
            <a:ext cx="4211955" cy="1340485"/>
          </a:xfrm>
          <a:custGeom>
            <a:avLst/>
            <a:gdLst/>
            <a:ahLst/>
            <a:cxnLst/>
            <a:rect l="l" t="t" r="r" b="b"/>
            <a:pathLst>
              <a:path w="4211955" h="1340485">
                <a:moveTo>
                  <a:pt x="3541485" y="0"/>
                </a:moveTo>
                <a:lnTo>
                  <a:pt x="0" y="0"/>
                </a:lnTo>
                <a:lnTo>
                  <a:pt x="670136" y="670136"/>
                </a:lnTo>
                <a:lnTo>
                  <a:pt x="0" y="1340273"/>
                </a:lnTo>
                <a:lnTo>
                  <a:pt x="3541485" y="1340273"/>
                </a:lnTo>
                <a:lnTo>
                  <a:pt x="4211622" y="670136"/>
                </a:lnTo>
                <a:lnTo>
                  <a:pt x="3541485" y="0"/>
                </a:lnTo>
                <a:close/>
              </a:path>
            </a:pathLst>
          </a:custGeom>
          <a:solidFill>
            <a:srgbClr val="D99593"/>
          </a:solidFill>
        </p:spPr>
        <p:txBody>
          <a:bodyPr wrap="square" lIns="0" tIns="0" rIns="0" bIns="0" rtlCol="0"/>
          <a:lstStyle/>
          <a:p>
            <a:endParaRPr/>
          </a:p>
        </p:txBody>
      </p:sp>
      <p:sp>
        <p:nvSpPr>
          <p:cNvPr id="10" name="object 10"/>
          <p:cNvSpPr/>
          <p:nvPr/>
        </p:nvSpPr>
        <p:spPr>
          <a:xfrm>
            <a:off x="11204778" y="3016080"/>
            <a:ext cx="4211955" cy="1340485"/>
          </a:xfrm>
          <a:custGeom>
            <a:avLst/>
            <a:gdLst/>
            <a:ahLst/>
            <a:cxnLst/>
            <a:rect l="l" t="t" r="r" b="b"/>
            <a:pathLst>
              <a:path w="4211955" h="1340485">
                <a:moveTo>
                  <a:pt x="0" y="0"/>
                </a:moveTo>
                <a:lnTo>
                  <a:pt x="3541485" y="0"/>
                </a:lnTo>
                <a:lnTo>
                  <a:pt x="4211622" y="670136"/>
                </a:lnTo>
                <a:lnTo>
                  <a:pt x="3541485" y="1340273"/>
                </a:lnTo>
                <a:lnTo>
                  <a:pt x="0" y="1340273"/>
                </a:lnTo>
                <a:lnTo>
                  <a:pt x="670136" y="670136"/>
                </a:lnTo>
                <a:lnTo>
                  <a:pt x="0" y="0"/>
                </a:lnTo>
                <a:close/>
              </a:path>
            </a:pathLst>
          </a:custGeom>
          <a:ln w="15822">
            <a:solidFill>
              <a:srgbClr val="FFFFFF"/>
            </a:solidFill>
          </a:ln>
        </p:spPr>
        <p:txBody>
          <a:bodyPr wrap="square" lIns="0" tIns="0" rIns="0" bIns="0" rtlCol="0"/>
          <a:lstStyle/>
          <a:p>
            <a:endParaRPr/>
          </a:p>
        </p:txBody>
      </p:sp>
      <p:sp>
        <p:nvSpPr>
          <p:cNvPr id="11" name="object 11"/>
          <p:cNvSpPr txBox="1"/>
          <p:nvPr/>
        </p:nvSpPr>
        <p:spPr>
          <a:xfrm>
            <a:off x="12037290" y="2964599"/>
            <a:ext cx="1939925" cy="1311898"/>
          </a:xfrm>
          <a:prstGeom prst="rect">
            <a:avLst/>
          </a:prstGeom>
        </p:spPr>
        <p:txBody>
          <a:bodyPr vert="horz" wrap="square" lIns="0" tIns="80010" rIns="0" bIns="0" rtlCol="0">
            <a:spAutoFit/>
          </a:bodyPr>
          <a:lstStyle/>
          <a:p>
            <a:pPr marL="12700" marR="5080">
              <a:lnSpc>
                <a:spcPts val="4830"/>
              </a:lnSpc>
              <a:spcBef>
                <a:spcPts val="630"/>
              </a:spcBef>
            </a:pPr>
            <a:r>
              <a:rPr lang="en-US" sz="4400" spc="-5" dirty="0">
                <a:solidFill>
                  <a:srgbClr val="FFFFFF"/>
                </a:solidFill>
                <a:latin typeface="Calibri"/>
                <a:cs typeface="Calibri"/>
              </a:rPr>
              <a:t>Fall</a:t>
            </a:r>
            <a:r>
              <a:rPr sz="4400" spc="-5" dirty="0">
                <a:solidFill>
                  <a:srgbClr val="FFFFFF"/>
                </a:solidFill>
                <a:latin typeface="Calibri"/>
                <a:cs typeface="Calibri"/>
              </a:rPr>
              <a:t>  2019</a:t>
            </a:r>
            <a:endParaRPr sz="4400" dirty="0">
              <a:latin typeface="Calibri"/>
              <a:cs typeface="Calibri"/>
            </a:endParaRPr>
          </a:p>
        </p:txBody>
      </p:sp>
      <p:sp>
        <p:nvSpPr>
          <p:cNvPr id="12" name="object 12"/>
          <p:cNvSpPr/>
          <p:nvPr/>
        </p:nvSpPr>
        <p:spPr>
          <a:xfrm>
            <a:off x="678048" y="4634646"/>
            <a:ext cx="14743430" cy="838200"/>
          </a:xfrm>
          <a:custGeom>
            <a:avLst/>
            <a:gdLst/>
            <a:ahLst/>
            <a:cxnLst/>
            <a:rect l="l" t="t" r="r" b="b"/>
            <a:pathLst>
              <a:path w="14743430" h="838200">
                <a:moveTo>
                  <a:pt x="14324178" y="0"/>
                </a:moveTo>
                <a:lnTo>
                  <a:pt x="0" y="0"/>
                </a:lnTo>
                <a:lnTo>
                  <a:pt x="0" y="837670"/>
                </a:lnTo>
                <a:lnTo>
                  <a:pt x="14324178" y="837670"/>
                </a:lnTo>
                <a:lnTo>
                  <a:pt x="14743006" y="418835"/>
                </a:lnTo>
                <a:lnTo>
                  <a:pt x="14324178" y="0"/>
                </a:lnTo>
                <a:close/>
              </a:path>
            </a:pathLst>
          </a:custGeom>
          <a:solidFill>
            <a:srgbClr val="C0504D"/>
          </a:solidFill>
        </p:spPr>
        <p:txBody>
          <a:bodyPr wrap="square" lIns="0" tIns="0" rIns="0" bIns="0" rtlCol="0"/>
          <a:lstStyle/>
          <a:p>
            <a:endParaRPr/>
          </a:p>
        </p:txBody>
      </p:sp>
      <p:sp>
        <p:nvSpPr>
          <p:cNvPr id="13" name="object 13"/>
          <p:cNvSpPr/>
          <p:nvPr/>
        </p:nvSpPr>
        <p:spPr>
          <a:xfrm>
            <a:off x="678048" y="4634646"/>
            <a:ext cx="14743430" cy="838200"/>
          </a:xfrm>
          <a:custGeom>
            <a:avLst/>
            <a:gdLst/>
            <a:ahLst/>
            <a:cxnLst/>
            <a:rect l="l" t="t" r="r" b="b"/>
            <a:pathLst>
              <a:path w="14743430" h="838200">
                <a:moveTo>
                  <a:pt x="0" y="0"/>
                </a:moveTo>
                <a:lnTo>
                  <a:pt x="14324178" y="0"/>
                </a:lnTo>
                <a:lnTo>
                  <a:pt x="14743006" y="418835"/>
                </a:lnTo>
                <a:lnTo>
                  <a:pt x="14324178" y="837670"/>
                </a:lnTo>
                <a:lnTo>
                  <a:pt x="0" y="837670"/>
                </a:lnTo>
                <a:lnTo>
                  <a:pt x="0" y="0"/>
                </a:lnTo>
                <a:close/>
              </a:path>
            </a:pathLst>
          </a:custGeom>
          <a:ln w="15822">
            <a:solidFill>
              <a:srgbClr val="8B3836"/>
            </a:solidFill>
          </a:ln>
        </p:spPr>
        <p:txBody>
          <a:bodyPr wrap="square" lIns="0" tIns="0" rIns="0" bIns="0" rtlCol="0"/>
          <a:lstStyle/>
          <a:p>
            <a:endParaRPr/>
          </a:p>
        </p:txBody>
      </p:sp>
      <p:sp>
        <p:nvSpPr>
          <p:cNvPr id="14" name="object 14"/>
          <p:cNvSpPr txBox="1"/>
          <p:nvPr/>
        </p:nvSpPr>
        <p:spPr>
          <a:xfrm>
            <a:off x="4050100" y="2964599"/>
            <a:ext cx="7790815" cy="2640330"/>
          </a:xfrm>
          <a:prstGeom prst="rect">
            <a:avLst/>
          </a:prstGeom>
        </p:spPr>
        <p:txBody>
          <a:bodyPr vert="horz" wrap="square" lIns="0" tIns="12065" rIns="0" bIns="0" rtlCol="0">
            <a:spAutoFit/>
          </a:bodyPr>
          <a:lstStyle/>
          <a:p>
            <a:pPr marL="2454275">
              <a:lnSpc>
                <a:spcPts val="5055"/>
              </a:lnSpc>
              <a:spcBef>
                <a:spcPts val="95"/>
              </a:spcBef>
            </a:pPr>
            <a:r>
              <a:rPr sz="4400" spc="-10" dirty="0">
                <a:solidFill>
                  <a:srgbClr val="FFFFFF"/>
                </a:solidFill>
                <a:latin typeface="Calibri"/>
                <a:cs typeface="Calibri"/>
              </a:rPr>
              <a:t>February </a:t>
            </a:r>
            <a:r>
              <a:rPr sz="4400" spc="-5" dirty="0">
                <a:solidFill>
                  <a:srgbClr val="FFFFFF"/>
                </a:solidFill>
                <a:latin typeface="Calibri"/>
                <a:cs typeface="Calibri"/>
              </a:rPr>
              <a:t>2019</a:t>
            </a:r>
            <a:r>
              <a:rPr sz="4400" spc="5" dirty="0">
                <a:solidFill>
                  <a:srgbClr val="FFFFFF"/>
                </a:solidFill>
                <a:latin typeface="Calibri"/>
                <a:cs typeface="Calibri"/>
              </a:rPr>
              <a:t> </a:t>
            </a:r>
            <a:r>
              <a:rPr sz="4400" spc="-5" dirty="0">
                <a:solidFill>
                  <a:srgbClr val="FFFFFF"/>
                </a:solidFill>
                <a:latin typeface="Calibri"/>
                <a:cs typeface="Calibri"/>
              </a:rPr>
              <a:t>–</a:t>
            </a:r>
            <a:endParaRPr sz="4400">
              <a:latin typeface="Calibri"/>
              <a:cs typeface="Calibri"/>
            </a:endParaRPr>
          </a:p>
          <a:p>
            <a:pPr marL="2454275">
              <a:lnSpc>
                <a:spcPts val="5055"/>
              </a:lnSpc>
            </a:pPr>
            <a:r>
              <a:rPr sz="4400" spc="-5" dirty="0">
                <a:solidFill>
                  <a:srgbClr val="FFFFFF"/>
                </a:solidFill>
                <a:latin typeface="Calibri"/>
                <a:cs typeface="Calibri"/>
              </a:rPr>
              <a:t>June 2019</a:t>
            </a:r>
            <a:endParaRPr sz="4400">
              <a:latin typeface="Calibri"/>
              <a:cs typeface="Calibri"/>
            </a:endParaRPr>
          </a:p>
          <a:p>
            <a:pPr marL="12700">
              <a:lnSpc>
                <a:spcPct val="100000"/>
              </a:lnSpc>
              <a:spcBef>
                <a:spcPts val="994"/>
              </a:spcBef>
            </a:pPr>
            <a:r>
              <a:rPr sz="7900" spc="5" dirty="0">
                <a:solidFill>
                  <a:srgbClr val="FFFFFF"/>
                </a:solidFill>
                <a:latin typeface="Calibri"/>
                <a:cs typeface="Calibri"/>
              </a:rPr>
              <a:t>Public</a:t>
            </a:r>
            <a:r>
              <a:rPr sz="7900" spc="-50" dirty="0">
                <a:solidFill>
                  <a:srgbClr val="FFFFFF"/>
                </a:solidFill>
                <a:latin typeface="Calibri"/>
                <a:cs typeface="Calibri"/>
              </a:rPr>
              <a:t> </a:t>
            </a:r>
            <a:r>
              <a:rPr sz="7900" spc="-30" dirty="0">
                <a:solidFill>
                  <a:srgbClr val="FFFFFF"/>
                </a:solidFill>
                <a:latin typeface="Calibri"/>
                <a:cs typeface="Calibri"/>
              </a:rPr>
              <a:t>Involvement</a:t>
            </a:r>
            <a:endParaRPr sz="7900">
              <a:latin typeface="Calibri"/>
              <a:cs typeface="Calibri"/>
            </a:endParaRPr>
          </a:p>
        </p:txBody>
      </p:sp>
      <p:sp>
        <p:nvSpPr>
          <p:cNvPr id="15" name="object 15"/>
          <p:cNvSpPr txBox="1"/>
          <p:nvPr/>
        </p:nvSpPr>
        <p:spPr>
          <a:xfrm>
            <a:off x="678047" y="5567253"/>
            <a:ext cx="4277995" cy="5876290"/>
          </a:xfrm>
          <a:prstGeom prst="rect">
            <a:avLst/>
          </a:prstGeom>
          <a:solidFill>
            <a:srgbClr val="FFFFFF"/>
          </a:solidFill>
          <a:ln w="15822">
            <a:solidFill>
              <a:srgbClr val="7E7E7E"/>
            </a:solidFill>
          </a:ln>
        </p:spPr>
        <p:txBody>
          <a:bodyPr vert="horz" wrap="square" lIns="0" tIns="0" rIns="0" bIns="0" rtlCol="0">
            <a:spAutoFit/>
          </a:bodyPr>
          <a:lstStyle/>
          <a:p>
            <a:pPr marL="55244">
              <a:lnSpc>
                <a:spcPts val="11200"/>
              </a:lnSpc>
            </a:pPr>
            <a:r>
              <a:rPr sz="9650" b="1" spc="-15" dirty="0">
                <a:solidFill>
                  <a:srgbClr val="7E7E7E"/>
                </a:solidFill>
                <a:latin typeface="Calibri"/>
                <a:cs typeface="Calibri"/>
              </a:rPr>
              <a:t>STEP</a:t>
            </a:r>
            <a:r>
              <a:rPr sz="9650" b="1" spc="-35" dirty="0">
                <a:solidFill>
                  <a:srgbClr val="7E7E7E"/>
                </a:solidFill>
                <a:latin typeface="Calibri"/>
                <a:cs typeface="Calibri"/>
              </a:rPr>
              <a:t> </a:t>
            </a:r>
            <a:r>
              <a:rPr sz="9650" b="1" spc="10" dirty="0">
                <a:solidFill>
                  <a:srgbClr val="7E7E7E"/>
                </a:solidFill>
                <a:latin typeface="Calibri"/>
                <a:cs typeface="Calibri"/>
              </a:rPr>
              <a:t>1</a:t>
            </a:r>
            <a:endParaRPr sz="9650" dirty="0">
              <a:latin typeface="Calibri"/>
              <a:cs typeface="Calibri"/>
            </a:endParaRPr>
          </a:p>
          <a:p>
            <a:pPr marL="683260" marR="1224280" indent="-628015">
              <a:lnSpc>
                <a:spcPct val="100499"/>
              </a:lnSpc>
              <a:spcBef>
                <a:spcPts val="390"/>
              </a:spcBef>
              <a:buFont typeface="Arial"/>
              <a:buChar char="•"/>
              <a:tabLst>
                <a:tab pos="683260" algn="l"/>
                <a:tab pos="683895" algn="l"/>
              </a:tabLst>
            </a:pPr>
            <a:r>
              <a:rPr sz="3500" dirty="0">
                <a:solidFill>
                  <a:srgbClr val="585858"/>
                </a:solidFill>
                <a:latin typeface="Calibri"/>
                <a:cs typeface="Calibri"/>
              </a:rPr>
              <a:t>Agency  Coo</a:t>
            </a:r>
            <a:r>
              <a:rPr sz="3500" spc="-55" dirty="0">
                <a:solidFill>
                  <a:srgbClr val="585858"/>
                </a:solidFill>
                <a:latin typeface="Calibri"/>
                <a:cs typeface="Calibri"/>
              </a:rPr>
              <a:t>r</a:t>
            </a:r>
            <a:r>
              <a:rPr sz="3500" dirty="0">
                <a:solidFill>
                  <a:srgbClr val="585858"/>
                </a:solidFill>
                <a:latin typeface="Calibri"/>
                <a:cs typeface="Calibri"/>
              </a:rPr>
              <a:t>din</a:t>
            </a:r>
            <a:r>
              <a:rPr sz="3500" spc="-30" dirty="0">
                <a:solidFill>
                  <a:srgbClr val="585858"/>
                </a:solidFill>
                <a:latin typeface="Calibri"/>
                <a:cs typeface="Calibri"/>
              </a:rPr>
              <a:t>a</a:t>
            </a:r>
            <a:r>
              <a:rPr sz="3500" spc="5" dirty="0">
                <a:solidFill>
                  <a:srgbClr val="585858"/>
                </a:solidFill>
                <a:latin typeface="Calibri"/>
                <a:cs typeface="Calibri"/>
              </a:rPr>
              <a:t>tion</a:t>
            </a:r>
            <a:endParaRPr sz="3500" dirty="0">
              <a:latin typeface="Calibri"/>
              <a:cs typeface="Calibri"/>
            </a:endParaRPr>
          </a:p>
          <a:p>
            <a:pPr marL="683260" indent="-628015">
              <a:lnSpc>
                <a:spcPct val="100000"/>
              </a:lnSpc>
              <a:spcBef>
                <a:spcPts val="20"/>
              </a:spcBef>
              <a:buFont typeface="Arial"/>
              <a:buChar char="•"/>
              <a:tabLst>
                <a:tab pos="683260" algn="l"/>
                <a:tab pos="683895" algn="l"/>
              </a:tabLst>
            </a:pPr>
            <a:r>
              <a:rPr sz="3500" spc="-15" dirty="0">
                <a:solidFill>
                  <a:srgbClr val="585858"/>
                </a:solidFill>
                <a:latin typeface="Calibri"/>
                <a:cs typeface="Calibri"/>
              </a:rPr>
              <a:t>Data</a:t>
            </a:r>
            <a:r>
              <a:rPr sz="3500" spc="-5" dirty="0">
                <a:solidFill>
                  <a:srgbClr val="585858"/>
                </a:solidFill>
                <a:latin typeface="Calibri"/>
                <a:cs typeface="Calibri"/>
              </a:rPr>
              <a:t> </a:t>
            </a:r>
            <a:r>
              <a:rPr sz="3500" dirty="0">
                <a:solidFill>
                  <a:srgbClr val="585858"/>
                </a:solidFill>
                <a:latin typeface="Calibri"/>
                <a:cs typeface="Calibri"/>
              </a:rPr>
              <a:t>Collection</a:t>
            </a:r>
            <a:endParaRPr sz="3500" dirty="0">
              <a:latin typeface="Calibri"/>
              <a:cs typeface="Calibri"/>
            </a:endParaRPr>
          </a:p>
          <a:p>
            <a:pPr marL="683260" marR="705485" indent="-628015">
              <a:lnSpc>
                <a:spcPct val="100499"/>
              </a:lnSpc>
              <a:buFont typeface="Arial"/>
              <a:buChar char="•"/>
              <a:tabLst>
                <a:tab pos="683260" algn="l"/>
                <a:tab pos="683895" algn="l"/>
              </a:tabLst>
            </a:pPr>
            <a:r>
              <a:rPr sz="3500" spc="-10" dirty="0">
                <a:solidFill>
                  <a:srgbClr val="585858"/>
                </a:solidFill>
                <a:latin typeface="Calibri"/>
                <a:cs typeface="Calibri"/>
              </a:rPr>
              <a:t>Analyze</a:t>
            </a:r>
            <a:r>
              <a:rPr sz="3500" spc="-70" dirty="0">
                <a:solidFill>
                  <a:srgbClr val="585858"/>
                </a:solidFill>
                <a:latin typeface="Calibri"/>
                <a:cs typeface="Calibri"/>
              </a:rPr>
              <a:t> </a:t>
            </a:r>
            <a:r>
              <a:rPr sz="3500" dirty="0">
                <a:solidFill>
                  <a:srgbClr val="585858"/>
                </a:solidFill>
                <a:latin typeface="Calibri"/>
                <a:cs typeface="Calibri"/>
              </a:rPr>
              <a:t>Existing  Conditions </a:t>
            </a:r>
            <a:r>
              <a:rPr sz="3500" spc="5" dirty="0">
                <a:solidFill>
                  <a:srgbClr val="585858"/>
                </a:solidFill>
                <a:latin typeface="Calibri"/>
                <a:cs typeface="Calibri"/>
              </a:rPr>
              <a:t>and  </a:t>
            </a:r>
            <a:r>
              <a:rPr sz="3500" spc="-10" dirty="0">
                <a:solidFill>
                  <a:srgbClr val="585858"/>
                </a:solidFill>
                <a:latin typeface="Calibri"/>
                <a:cs typeface="Calibri"/>
              </a:rPr>
              <a:t>Constraints</a:t>
            </a:r>
            <a:endParaRPr sz="3500" dirty="0">
              <a:latin typeface="Calibri"/>
              <a:cs typeface="Calibri"/>
            </a:endParaRPr>
          </a:p>
          <a:p>
            <a:pPr marL="683260" indent="-628015">
              <a:lnSpc>
                <a:spcPct val="100000"/>
              </a:lnSpc>
              <a:spcBef>
                <a:spcPts val="20"/>
              </a:spcBef>
              <a:buFont typeface="Arial"/>
              <a:buChar char="•"/>
              <a:tabLst>
                <a:tab pos="683260" algn="l"/>
                <a:tab pos="683895" algn="l"/>
              </a:tabLst>
            </a:pPr>
            <a:r>
              <a:rPr sz="3500" spc="-10" dirty="0">
                <a:solidFill>
                  <a:srgbClr val="585858"/>
                </a:solidFill>
                <a:latin typeface="Calibri"/>
                <a:cs typeface="Calibri"/>
              </a:rPr>
              <a:t>Crash </a:t>
            </a:r>
            <a:r>
              <a:rPr sz="3500" dirty="0">
                <a:solidFill>
                  <a:srgbClr val="585858"/>
                </a:solidFill>
                <a:latin typeface="Calibri"/>
                <a:cs typeface="Calibri"/>
              </a:rPr>
              <a:t>Analysis</a:t>
            </a:r>
            <a:endParaRPr sz="3500" dirty="0">
              <a:latin typeface="Calibri"/>
              <a:cs typeface="Calibri"/>
            </a:endParaRPr>
          </a:p>
          <a:p>
            <a:pPr marL="683260" indent="-628015">
              <a:lnSpc>
                <a:spcPct val="100000"/>
              </a:lnSpc>
              <a:spcBef>
                <a:spcPts val="25"/>
              </a:spcBef>
              <a:buFont typeface="Arial"/>
              <a:buChar char="•"/>
              <a:tabLst>
                <a:tab pos="683260" algn="l"/>
                <a:tab pos="683895" algn="l"/>
              </a:tabLst>
            </a:pPr>
            <a:r>
              <a:rPr sz="3500" spc="-10" dirty="0">
                <a:solidFill>
                  <a:srgbClr val="585858"/>
                </a:solidFill>
                <a:latin typeface="Calibri"/>
                <a:cs typeface="Calibri"/>
              </a:rPr>
              <a:t>Historical</a:t>
            </a:r>
            <a:r>
              <a:rPr sz="3500" dirty="0">
                <a:solidFill>
                  <a:srgbClr val="585858"/>
                </a:solidFill>
                <a:latin typeface="Calibri"/>
                <a:cs typeface="Calibri"/>
              </a:rPr>
              <a:t> Survey</a:t>
            </a:r>
            <a:endParaRPr sz="3500" dirty="0">
              <a:latin typeface="Calibri"/>
              <a:cs typeface="Calibri"/>
            </a:endParaRPr>
          </a:p>
        </p:txBody>
      </p:sp>
      <p:sp>
        <p:nvSpPr>
          <p:cNvPr id="16" name="object 16"/>
          <p:cNvSpPr/>
          <p:nvPr/>
        </p:nvSpPr>
        <p:spPr>
          <a:xfrm>
            <a:off x="5067908" y="7778239"/>
            <a:ext cx="896307" cy="902821"/>
          </a:xfrm>
          <a:prstGeom prst="rect">
            <a:avLst/>
          </a:prstGeom>
          <a:blipFill>
            <a:blip r:embed="rId4" cstate="print"/>
            <a:stretch>
              <a:fillRect/>
            </a:stretch>
          </a:blipFill>
        </p:spPr>
        <p:txBody>
          <a:bodyPr wrap="square" lIns="0" tIns="0" rIns="0" bIns="0" rtlCol="0"/>
          <a:lstStyle/>
          <a:p>
            <a:endParaRPr/>
          </a:p>
        </p:txBody>
      </p:sp>
      <p:sp>
        <p:nvSpPr>
          <p:cNvPr id="17" name="object 17"/>
          <p:cNvSpPr/>
          <p:nvPr/>
        </p:nvSpPr>
        <p:spPr>
          <a:xfrm>
            <a:off x="5096761" y="7798715"/>
            <a:ext cx="837670" cy="837670"/>
          </a:xfrm>
          <a:prstGeom prst="rect">
            <a:avLst/>
          </a:prstGeom>
          <a:blipFill>
            <a:blip r:embed="rId5" cstate="print"/>
            <a:stretch>
              <a:fillRect/>
            </a:stretch>
          </a:blipFill>
        </p:spPr>
        <p:txBody>
          <a:bodyPr wrap="square" lIns="0" tIns="0" rIns="0" bIns="0" rtlCol="0"/>
          <a:lstStyle/>
          <a:p>
            <a:endParaRPr/>
          </a:p>
        </p:txBody>
      </p:sp>
      <p:sp>
        <p:nvSpPr>
          <p:cNvPr id="18" name="object 18"/>
          <p:cNvSpPr/>
          <p:nvPr/>
        </p:nvSpPr>
        <p:spPr>
          <a:xfrm>
            <a:off x="5096761" y="8008133"/>
            <a:ext cx="26670" cy="419100"/>
          </a:xfrm>
          <a:custGeom>
            <a:avLst/>
            <a:gdLst/>
            <a:ahLst/>
            <a:cxnLst/>
            <a:rect l="l" t="t" r="r" b="b"/>
            <a:pathLst>
              <a:path w="26670" h="419100">
                <a:moveTo>
                  <a:pt x="0" y="0"/>
                </a:moveTo>
                <a:lnTo>
                  <a:pt x="26177" y="0"/>
                </a:lnTo>
                <a:lnTo>
                  <a:pt x="26177" y="418835"/>
                </a:lnTo>
                <a:lnTo>
                  <a:pt x="0" y="418835"/>
                </a:lnTo>
                <a:lnTo>
                  <a:pt x="0" y="0"/>
                </a:lnTo>
                <a:close/>
              </a:path>
            </a:pathLst>
          </a:custGeom>
          <a:ln w="5584">
            <a:solidFill>
              <a:srgbClr val="000000"/>
            </a:solidFill>
          </a:ln>
        </p:spPr>
        <p:txBody>
          <a:bodyPr wrap="square" lIns="0" tIns="0" rIns="0" bIns="0" rtlCol="0"/>
          <a:lstStyle/>
          <a:p>
            <a:endParaRPr/>
          </a:p>
        </p:txBody>
      </p:sp>
      <p:sp>
        <p:nvSpPr>
          <p:cNvPr id="19" name="object 19"/>
          <p:cNvSpPr/>
          <p:nvPr/>
        </p:nvSpPr>
        <p:spPr>
          <a:xfrm>
            <a:off x="5149115" y="8008133"/>
            <a:ext cx="52705" cy="419100"/>
          </a:xfrm>
          <a:custGeom>
            <a:avLst/>
            <a:gdLst/>
            <a:ahLst/>
            <a:cxnLst/>
            <a:rect l="l" t="t" r="r" b="b"/>
            <a:pathLst>
              <a:path w="52704" h="419100">
                <a:moveTo>
                  <a:pt x="0" y="0"/>
                </a:moveTo>
                <a:lnTo>
                  <a:pt x="52354" y="0"/>
                </a:lnTo>
                <a:lnTo>
                  <a:pt x="52354" y="418835"/>
                </a:lnTo>
                <a:lnTo>
                  <a:pt x="0" y="418835"/>
                </a:lnTo>
                <a:lnTo>
                  <a:pt x="0" y="0"/>
                </a:lnTo>
                <a:close/>
              </a:path>
            </a:pathLst>
          </a:custGeom>
          <a:ln w="5584">
            <a:solidFill>
              <a:srgbClr val="000000"/>
            </a:solidFill>
          </a:ln>
        </p:spPr>
        <p:txBody>
          <a:bodyPr wrap="square" lIns="0" tIns="0" rIns="0" bIns="0" rtlCol="0"/>
          <a:lstStyle/>
          <a:p>
            <a:endParaRPr/>
          </a:p>
        </p:txBody>
      </p:sp>
      <p:sp>
        <p:nvSpPr>
          <p:cNvPr id="20" name="object 20"/>
          <p:cNvSpPr/>
          <p:nvPr/>
        </p:nvSpPr>
        <p:spPr>
          <a:xfrm>
            <a:off x="5227647" y="7798715"/>
            <a:ext cx="707390" cy="838200"/>
          </a:xfrm>
          <a:custGeom>
            <a:avLst/>
            <a:gdLst/>
            <a:ahLst/>
            <a:cxnLst/>
            <a:rect l="l" t="t" r="r" b="b"/>
            <a:pathLst>
              <a:path w="707389" h="838200">
                <a:moveTo>
                  <a:pt x="0" y="209417"/>
                </a:moveTo>
                <a:lnTo>
                  <a:pt x="287949" y="209417"/>
                </a:lnTo>
                <a:lnTo>
                  <a:pt x="287949" y="0"/>
                </a:lnTo>
                <a:lnTo>
                  <a:pt x="706784" y="418835"/>
                </a:lnTo>
                <a:lnTo>
                  <a:pt x="287949" y="837670"/>
                </a:lnTo>
                <a:lnTo>
                  <a:pt x="287949" y="628253"/>
                </a:lnTo>
                <a:lnTo>
                  <a:pt x="0" y="628253"/>
                </a:lnTo>
                <a:lnTo>
                  <a:pt x="0" y="209417"/>
                </a:lnTo>
                <a:close/>
              </a:path>
            </a:pathLst>
          </a:custGeom>
          <a:ln w="5584">
            <a:solidFill>
              <a:srgbClr val="000000"/>
            </a:solidFill>
          </a:ln>
        </p:spPr>
        <p:txBody>
          <a:bodyPr wrap="square" lIns="0" tIns="0" rIns="0" bIns="0" rtlCol="0"/>
          <a:lstStyle/>
          <a:p>
            <a:endParaRPr/>
          </a:p>
        </p:txBody>
      </p:sp>
      <p:sp>
        <p:nvSpPr>
          <p:cNvPr id="21" name="object 21"/>
          <p:cNvSpPr txBox="1"/>
          <p:nvPr/>
        </p:nvSpPr>
        <p:spPr>
          <a:xfrm>
            <a:off x="6013080" y="5567253"/>
            <a:ext cx="4549775" cy="5876290"/>
          </a:xfrm>
          <a:prstGeom prst="rect">
            <a:avLst/>
          </a:prstGeom>
          <a:solidFill>
            <a:srgbClr val="FFFFFF"/>
          </a:solidFill>
          <a:ln w="15822">
            <a:solidFill>
              <a:srgbClr val="C0504D"/>
            </a:solidFill>
          </a:ln>
        </p:spPr>
        <p:txBody>
          <a:bodyPr vert="horz" wrap="square" lIns="0" tIns="0" rIns="0" bIns="0" rtlCol="0">
            <a:spAutoFit/>
          </a:bodyPr>
          <a:lstStyle/>
          <a:p>
            <a:pPr marL="55244">
              <a:lnSpc>
                <a:spcPts val="11200"/>
              </a:lnSpc>
            </a:pPr>
            <a:r>
              <a:rPr sz="9650" b="1" spc="-15" dirty="0">
                <a:solidFill>
                  <a:srgbClr val="7E7E7E"/>
                </a:solidFill>
                <a:latin typeface="Calibri"/>
                <a:cs typeface="Calibri"/>
              </a:rPr>
              <a:t>STEP</a:t>
            </a:r>
            <a:r>
              <a:rPr sz="9650" b="1" spc="-30" dirty="0">
                <a:solidFill>
                  <a:srgbClr val="7E7E7E"/>
                </a:solidFill>
                <a:latin typeface="Calibri"/>
                <a:cs typeface="Calibri"/>
              </a:rPr>
              <a:t> </a:t>
            </a:r>
            <a:r>
              <a:rPr sz="9650" b="1" spc="10" dirty="0">
                <a:solidFill>
                  <a:srgbClr val="7E7E7E"/>
                </a:solidFill>
                <a:latin typeface="Calibri"/>
                <a:cs typeface="Calibri"/>
              </a:rPr>
              <a:t>2</a:t>
            </a:r>
            <a:endParaRPr sz="9650" dirty="0">
              <a:latin typeface="Calibri"/>
              <a:cs typeface="Calibri"/>
            </a:endParaRPr>
          </a:p>
          <a:p>
            <a:pPr marL="683895" indent="-628650">
              <a:lnSpc>
                <a:spcPct val="100000"/>
              </a:lnSpc>
              <a:spcBef>
                <a:spcPts val="409"/>
              </a:spcBef>
              <a:buFont typeface="Arial"/>
              <a:buChar char="•"/>
              <a:tabLst>
                <a:tab pos="683260" algn="l"/>
                <a:tab pos="683895" algn="l"/>
              </a:tabLst>
            </a:pPr>
            <a:r>
              <a:rPr sz="3500" dirty="0">
                <a:solidFill>
                  <a:srgbClr val="585858"/>
                </a:solidFill>
                <a:latin typeface="Calibri"/>
                <a:cs typeface="Calibri"/>
              </a:rPr>
              <a:t>Vision </a:t>
            </a:r>
            <a:r>
              <a:rPr sz="3500" spc="5" dirty="0">
                <a:solidFill>
                  <a:srgbClr val="585858"/>
                </a:solidFill>
                <a:latin typeface="Calibri"/>
                <a:cs typeface="Calibri"/>
              </a:rPr>
              <a:t>and</a:t>
            </a:r>
            <a:r>
              <a:rPr sz="3500" spc="-10" dirty="0">
                <a:solidFill>
                  <a:srgbClr val="585858"/>
                </a:solidFill>
                <a:latin typeface="Calibri"/>
                <a:cs typeface="Calibri"/>
              </a:rPr>
              <a:t> </a:t>
            </a:r>
            <a:r>
              <a:rPr sz="3500" spc="5" dirty="0">
                <a:solidFill>
                  <a:srgbClr val="585858"/>
                </a:solidFill>
                <a:latin typeface="Calibri"/>
                <a:cs typeface="Calibri"/>
              </a:rPr>
              <a:t>Goals</a:t>
            </a:r>
            <a:endParaRPr sz="3500" dirty="0">
              <a:latin typeface="Calibri"/>
              <a:cs typeface="Calibri"/>
            </a:endParaRPr>
          </a:p>
          <a:p>
            <a:pPr marL="683895" indent="-628650">
              <a:lnSpc>
                <a:spcPct val="100000"/>
              </a:lnSpc>
              <a:spcBef>
                <a:spcPts val="20"/>
              </a:spcBef>
              <a:buFont typeface="Arial"/>
              <a:buChar char="•"/>
              <a:tabLst>
                <a:tab pos="683260" algn="l"/>
                <a:tab pos="683895" algn="l"/>
              </a:tabLst>
            </a:pPr>
            <a:r>
              <a:rPr sz="3500" dirty="0">
                <a:solidFill>
                  <a:srgbClr val="585858"/>
                </a:solidFill>
                <a:latin typeface="Calibri"/>
                <a:cs typeface="Calibri"/>
              </a:rPr>
              <a:t>Geometric</a:t>
            </a:r>
            <a:r>
              <a:rPr sz="3500" spc="-15" dirty="0">
                <a:solidFill>
                  <a:srgbClr val="585858"/>
                </a:solidFill>
                <a:latin typeface="Calibri"/>
                <a:cs typeface="Calibri"/>
              </a:rPr>
              <a:t> </a:t>
            </a:r>
            <a:r>
              <a:rPr sz="3500" dirty="0">
                <a:solidFill>
                  <a:srgbClr val="585858"/>
                </a:solidFill>
                <a:latin typeface="Calibri"/>
                <a:cs typeface="Calibri"/>
              </a:rPr>
              <a:t>Analysis</a:t>
            </a:r>
            <a:endParaRPr sz="3500" dirty="0">
              <a:latin typeface="Calibri"/>
              <a:cs typeface="Calibri"/>
            </a:endParaRPr>
          </a:p>
          <a:p>
            <a:pPr marL="683895" marR="1219835" indent="-628650">
              <a:lnSpc>
                <a:spcPct val="100499"/>
              </a:lnSpc>
              <a:buFont typeface="Arial"/>
              <a:buChar char="•"/>
              <a:tabLst>
                <a:tab pos="683260" algn="l"/>
                <a:tab pos="683895" algn="l"/>
              </a:tabLst>
            </a:pPr>
            <a:r>
              <a:rPr sz="3500" dirty="0">
                <a:solidFill>
                  <a:srgbClr val="585858"/>
                </a:solidFill>
                <a:latin typeface="Calibri"/>
                <a:cs typeface="Calibri"/>
              </a:rPr>
              <a:t>E</a:t>
            </a:r>
            <a:r>
              <a:rPr sz="3500" spc="-60" dirty="0">
                <a:solidFill>
                  <a:srgbClr val="585858"/>
                </a:solidFill>
                <a:latin typeface="Calibri"/>
                <a:cs typeface="Calibri"/>
              </a:rPr>
              <a:t>n</a:t>
            </a:r>
            <a:r>
              <a:rPr sz="3500" spc="5" dirty="0">
                <a:solidFill>
                  <a:srgbClr val="585858"/>
                </a:solidFill>
                <a:latin typeface="Calibri"/>
                <a:cs typeface="Calibri"/>
              </a:rPr>
              <a:t>vi</a:t>
            </a:r>
            <a:r>
              <a:rPr sz="3500" spc="-60" dirty="0">
                <a:solidFill>
                  <a:srgbClr val="585858"/>
                </a:solidFill>
                <a:latin typeface="Calibri"/>
                <a:cs typeface="Calibri"/>
              </a:rPr>
              <a:t>r</a:t>
            </a:r>
            <a:r>
              <a:rPr sz="3500" dirty="0">
                <a:solidFill>
                  <a:srgbClr val="585858"/>
                </a:solidFill>
                <a:latin typeface="Calibri"/>
                <a:cs typeface="Calibri"/>
              </a:rPr>
              <a:t>onm</a:t>
            </a:r>
            <a:r>
              <a:rPr sz="3500" spc="5" dirty="0">
                <a:solidFill>
                  <a:srgbClr val="585858"/>
                </a:solidFill>
                <a:latin typeface="Calibri"/>
                <a:cs typeface="Calibri"/>
              </a:rPr>
              <a:t>e</a:t>
            </a:r>
            <a:r>
              <a:rPr sz="3500" spc="-25" dirty="0">
                <a:solidFill>
                  <a:srgbClr val="585858"/>
                </a:solidFill>
                <a:latin typeface="Calibri"/>
                <a:cs typeface="Calibri"/>
              </a:rPr>
              <a:t>n</a:t>
            </a:r>
            <a:r>
              <a:rPr sz="3500" spc="-40" dirty="0">
                <a:solidFill>
                  <a:srgbClr val="585858"/>
                </a:solidFill>
                <a:latin typeface="Calibri"/>
                <a:cs typeface="Calibri"/>
              </a:rPr>
              <a:t>t</a:t>
            </a:r>
            <a:r>
              <a:rPr sz="3500" spc="5" dirty="0">
                <a:solidFill>
                  <a:srgbClr val="585858"/>
                </a:solidFill>
                <a:latin typeface="Calibri"/>
                <a:cs typeface="Calibri"/>
              </a:rPr>
              <a:t>al  </a:t>
            </a:r>
            <a:r>
              <a:rPr sz="3500" dirty="0">
                <a:solidFill>
                  <a:srgbClr val="585858"/>
                </a:solidFill>
                <a:latin typeface="Calibri"/>
                <a:cs typeface="Calibri"/>
              </a:rPr>
              <a:t>Analyses</a:t>
            </a:r>
            <a:endParaRPr sz="3500" dirty="0">
              <a:latin typeface="Calibri"/>
              <a:cs typeface="Calibri"/>
            </a:endParaRPr>
          </a:p>
          <a:p>
            <a:pPr marL="683895" indent="-628650">
              <a:lnSpc>
                <a:spcPct val="100000"/>
              </a:lnSpc>
              <a:spcBef>
                <a:spcPts val="20"/>
              </a:spcBef>
              <a:buFont typeface="Arial"/>
              <a:buChar char="•"/>
              <a:tabLst>
                <a:tab pos="683260" algn="l"/>
                <a:tab pos="683895" algn="l"/>
              </a:tabLst>
            </a:pPr>
            <a:r>
              <a:rPr sz="3500" spc="-50" dirty="0">
                <a:solidFill>
                  <a:srgbClr val="585858"/>
                </a:solidFill>
                <a:latin typeface="Calibri"/>
                <a:cs typeface="Calibri"/>
              </a:rPr>
              <a:t>Traffic</a:t>
            </a:r>
            <a:r>
              <a:rPr sz="3500" spc="25" dirty="0">
                <a:solidFill>
                  <a:srgbClr val="585858"/>
                </a:solidFill>
                <a:latin typeface="Calibri"/>
                <a:cs typeface="Calibri"/>
              </a:rPr>
              <a:t> </a:t>
            </a:r>
            <a:r>
              <a:rPr sz="3500" spc="5" dirty="0">
                <a:solidFill>
                  <a:srgbClr val="585858"/>
                </a:solidFill>
                <a:latin typeface="Calibri"/>
                <a:cs typeface="Calibri"/>
              </a:rPr>
              <a:t>Study</a:t>
            </a:r>
            <a:endParaRPr sz="3500" dirty="0">
              <a:latin typeface="Calibri"/>
              <a:cs typeface="Calibri"/>
            </a:endParaRPr>
          </a:p>
          <a:p>
            <a:pPr marL="683895" marR="626110" indent="-628650">
              <a:lnSpc>
                <a:spcPct val="100499"/>
              </a:lnSpc>
              <a:spcBef>
                <a:spcPts val="5"/>
              </a:spcBef>
              <a:buFont typeface="Arial"/>
              <a:buChar char="•"/>
              <a:tabLst>
                <a:tab pos="683260" algn="l"/>
                <a:tab pos="683895" algn="l"/>
              </a:tabLst>
            </a:pPr>
            <a:r>
              <a:rPr sz="3500" spc="-10" dirty="0">
                <a:solidFill>
                  <a:srgbClr val="585858"/>
                </a:solidFill>
                <a:latin typeface="Calibri"/>
                <a:cs typeface="Calibri"/>
              </a:rPr>
              <a:t>Improvement  </a:t>
            </a:r>
            <a:r>
              <a:rPr sz="3500" dirty="0">
                <a:solidFill>
                  <a:srgbClr val="585858"/>
                </a:solidFill>
                <a:latin typeface="Calibri"/>
                <a:cs typeface="Calibri"/>
              </a:rPr>
              <a:t>Development</a:t>
            </a:r>
            <a:r>
              <a:rPr sz="3500" spc="-95" dirty="0">
                <a:solidFill>
                  <a:srgbClr val="585858"/>
                </a:solidFill>
                <a:latin typeface="Calibri"/>
                <a:cs typeface="Calibri"/>
              </a:rPr>
              <a:t> </a:t>
            </a:r>
            <a:r>
              <a:rPr sz="3500" spc="5" dirty="0">
                <a:solidFill>
                  <a:srgbClr val="585858"/>
                </a:solidFill>
                <a:latin typeface="Calibri"/>
                <a:cs typeface="Calibri"/>
              </a:rPr>
              <a:t>and  </a:t>
            </a:r>
            <a:r>
              <a:rPr sz="3500" spc="-10" dirty="0">
                <a:solidFill>
                  <a:srgbClr val="585858"/>
                </a:solidFill>
                <a:latin typeface="Calibri"/>
                <a:cs typeface="Calibri"/>
              </a:rPr>
              <a:t>Refinement</a:t>
            </a:r>
            <a:endParaRPr sz="3500" dirty="0">
              <a:latin typeface="Calibri"/>
              <a:cs typeface="Calibri"/>
            </a:endParaRPr>
          </a:p>
        </p:txBody>
      </p:sp>
      <p:sp>
        <p:nvSpPr>
          <p:cNvPr id="22" name="object 22"/>
          <p:cNvSpPr txBox="1"/>
          <p:nvPr/>
        </p:nvSpPr>
        <p:spPr>
          <a:xfrm>
            <a:off x="11567768" y="5549569"/>
            <a:ext cx="3853815" cy="5876290"/>
          </a:xfrm>
          <a:prstGeom prst="rect">
            <a:avLst/>
          </a:prstGeom>
          <a:solidFill>
            <a:srgbClr val="FFFFFF"/>
          </a:solidFill>
          <a:ln w="15822">
            <a:solidFill>
              <a:srgbClr val="C0504D"/>
            </a:solidFill>
          </a:ln>
        </p:spPr>
        <p:txBody>
          <a:bodyPr vert="horz" wrap="square" lIns="0" tIns="0" rIns="0" bIns="0" rtlCol="0">
            <a:spAutoFit/>
          </a:bodyPr>
          <a:lstStyle/>
          <a:p>
            <a:pPr marL="55244">
              <a:lnSpc>
                <a:spcPts val="11205"/>
              </a:lnSpc>
            </a:pPr>
            <a:r>
              <a:rPr sz="9650" b="1" spc="-15" dirty="0">
                <a:solidFill>
                  <a:srgbClr val="943735"/>
                </a:solidFill>
                <a:latin typeface="Calibri"/>
                <a:cs typeface="Calibri"/>
              </a:rPr>
              <a:t>STEP</a:t>
            </a:r>
            <a:r>
              <a:rPr sz="9650" b="1" spc="-50" dirty="0">
                <a:solidFill>
                  <a:srgbClr val="943735"/>
                </a:solidFill>
                <a:latin typeface="Calibri"/>
                <a:cs typeface="Calibri"/>
              </a:rPr>
              <a:t> </a:t>
            </a:r>
            <a:r>
              <a:rPr sz="9650" b="1" spc="10" dirty="0">
                <a:solidFill>
                  <a:srgbClr val="943735"/>
                </a:solidFill>
                <a:latin typeface="Calibri"/>
                <a:cs typeface="Calibri"/>
              </a:rPr>
              <a:t>3</a:t>
            </a:r>
            <a:endParaRPr sz="9650" dirty="0">
              <a:latin typeface="Calibri"/>
              <a:cs typeface="Calibri"/>
            </a:endParaRPr>
          </a:p>
          <a:p>
            <a:pPr marL="683260" marR="505459" indent="-628015">
              <a:lnSpc>
                <a:spcPct val="100499"/>
              </a:lnSpc>
              <a:spcBef>
                <a:spcPts val="390"/>
              </a:spcBef>
              <a:buFont typeface="Arial"/>
              <a:buChar char="•"/>
              <a:tabLst>
                <a:tab pos="683260" algn="l"/>
                <a:tab pos="683895" algn="l"/>
              </a:tabLst>
            </a:pPr>
            <a:r>
              <a:rPr sz="3500" dirty="0">
                <a:latin typeface="Calibri"/>
                <a:cs typeface="Calibri"/>
              </a:rPr>
              <a:t>Identify </a:t>
            </a:r>
            <a:r>
              <a:rPr sz="3500" spc="10" dirty="0">
                <a:latin typeface="Calibri"/>
                <a:cs typeface="Calibri"/>
              </a:rPr>
              <a:t>&amp;  </a:t>
            </a:r>
            <a:r>
              <a:rPr sz="3500" spc="-10" dirty="0">
                <a:latin typeface="Calibri"/>
                <a:cs typeface="Calibri"/>
              </a:rPr>
              <a:t>prioritize  </a:t>
            </a:r>
            <a:r>
              <a:rPr sz="3500" spc="-45" dirty="0">
                <a:latin typeface="Calibri"/>
                <a:cs typeface="Calibri"/>
              </a:rPr>
              <a:t>r</a:t>
            </a:r>
            <a:r>
              <a:rPr sz="3500" spc="5" dirty="0">
                <a:latin typeface="Calibri"/>
                <a:cs typeface="Calibri"/>
              </a:rPr>
              <a:t>e</a:t>
            </a:r>
            <a:r>
              <a:rPr sz="3500" spc="-25" dirty="0">
                <a:latin typeface="Calibri"/>
                <a:cs typeface="Calibri"/>
              </a:rPr>
              <a:t>c</a:t>
            </a:r>
            <a:r>
              <a:rPr sz="3500" dirty="0">
                <a:latin typeface="Calibri"/>
                <a:cs typeface="Calibri"/>
              </a:rPr>
              <a:t>om</a:t>
            </a:r>
            <a:r>
              <a:rPr sz="3500" spc="5" dirty="0">
                <a:latin typeface="Calibri"/>
                <a:cs typeface="Calibri"/>
              </a:rPr>
              <a:t>mended  </a:t>
            </a:r>
            <a:r>
              <a:rPr sz="3500" spc="-10" dirty="0">
                <a:latin typeface="Calibri"/>
                <a:cs typeface="Calibri"/>
              </a:rPr>
              <a:t>Improvements</a:t>
            </a:r>
            <a:endParaRPr sz="3500" dirty="0">
              <a:latin typeface="Calibri"/>
              <a:cs typeface="Calibri"/>
            </a:endParaRPr>
          </a:p>
          <a:p>
            <a:pPr marL="683260" marR="252729" indent="-628015">
              <a:lnSpc>
                <a:spcPct val="100499"/>
              </a:lnSpc>
              <a:buFont typeface="Arial"/>
              <a:buChar char="•"/>
              <a:tabLst>
                <a:tab pos="683260" algn="l"/>
                <a:tab pos="683895" algn="l"/>
              </a:tabLst>
            </a:pPr>
            <a:r>
              <a:rPr sz="3500" spc="-5" dirty="0">
                <a:latin typeface="Calibri"/>
                <a:cs typeface="Calibri"/>
              </a:rPr>
              <a:t>Present</a:t>
            </a:r>
            <a:r>
              <a:rPr sz="3500" spc="-85" dirty="0">
                <a:latin typeface="Calibri"/>
                <a:cs typeface="Calibri"/>
              </a:rPr>
              <a:t> </a:t>
            </a:r>
            <a:r>
              <a:rPr sz="3500" dirty="0">
                <a:latin typeface="Calibri"/>
                <a:cs typeface="Calibri"/>
              </a:rPr>
              <a:t>findings  in </a:t>
            </a:r>
            <a:r>
              <a:rPr sz="3500" b="1" i="1" spc="5" dirty="0">
                <a:latin typeface="Calibri"/>
                <a:cs typeface="Calibri"/>
              </a:rPr>
              <a:t>Vision  </a:t>
            </a:r>
            <a:r>
              <a:rPr sz="3500" b="1" i="1" dirty="0">
                <a:latin typeface="Calibri"/>
                <a:cs typeface="Calibri"/>
              </a:rPr>
              <a:t>Document</a:t>
            </a:r>
            <a:endParaRPr sz="3500" dirty="0">
              <a:latin typeface="Calibri"/>
              <a:cs typeface="Calibri"/>
            </a:endParaRPr>
          </a:p>
        </p:txBody>
      </p:sp>
      <p:sp>
        <p:nvSpPr>
          <p:cNvPr id="23" name="object 23"/>
          <p:cNvSpPr/>
          <p:nvPr/>
        </p:nvSpPr>
        <p:spPr>
          <a:xfrm>
            <a:off x="10700779" y="7778239"/>
            <a:ext cx="896307" cy="902821"/>
          </a:xfrm>
          <a:prstGeom prst="rect">
            <a:avLst/>
          </a:prstGeom>
          <a:blipFill>
            <a:blip r:embed="rId4" cstate="print"/>
            <a:stretch>
              <a:fillRect/>
            </a:stretch>
          </a:blipFill>
        </p:spPr>
        <p:txBody>
          <a:bodyPr wrap="square" lIns="0" tIns="0" rIns="0" bIns="0" rtlCol="0"/>
          <a:lstStyle/>
          <a:p>
            <a:endParaRPr/>
          </a:p>
        </p:txBody>
      </p:sp>
      <p:sp>
        <p:nvSpPr>
          <p:cNvPr id="24" name="object 24"/>
          <p:cNvSpPr/>
          <p:nvPr/>
        </p:nvSpPr>
        <p:spPr>
          <a:xfrm>
            <a:off x="10729631" y="7798715"/>
            <a:ext cx="837670" cy="837670"/>
          </a:xfrm>
          <a:prstGeom prst="rect">
            <a:avLst/>
          </a:prstGeom>
          <a:blipFill>
            <a:blip r:embed="rId5" cstate="print"/>
            <a:stretch>
              <a:fillRect/>
            </a:stretch>
          </a:blipFill>
        </p:spPr>
        <p:txBody>
          <a:bodyPr wrap="square" lIns="0" tIns="0" rIns="0" bIns="0" rtlCol="0"/>
          <a:lstStyle/>
          <a:p>
            <a:endParaRPr/>
          </a:p>
        </p:txBody>
      </p:sp>
      <p:sp>
        <p:nvSpPr>
          <p:cNvPr id="25" name="object 25"/>
          <p:cNvSpPr/>
          <p:nvPr/>
        </p:nvSpPr>
        <p:spPr>
          <a:xfrm>
            <a:off x="10729631" y="8008133"/>
            <a:ext cx="26670" cy="419100"/>
          </a:xfrm>
          <a:custGeom>
            <a:avLst/>
            <a:gdLst/>
            <a:ahLst/>
            <a:cxnLst/>
            <a:rect l="l" t="t" r="r" b="b"/>
            <a:pathLst>
              <a:path w="26670" h="419100">
                <a:moveTo>
                  <a:pt x="0" y="0"/>
                </a:moveTo>
                <a:lnTo>
                  <a:pt x="26177" y="0"/>
                </a:lnTo>
                <a:lnTo>
                  <a:pt x="26177" y="418835"/>
                </a:lnTo>
                <a:lnTo>
                  <a:pt x="0" y="418835"/>
                </a:lnTo>
                <a:lnTo>
                  <a:pt x="0" y="0"/>
                </a:lnTo>
                <a:close/>
              </a:path>
            </a:pathLst>
          </a:custGeom>
          <a:ln w="5584">
            <a:solidFill>
              <a:srgbClr val="000000"/>
            </a:solidFill>
          </a:ln>
        </p:spPr>
        <p:txBody>
          <a:bodyPr wrap="square" lIns="0" tIns="0" rIns="0" bIns="0" rtlCol="0"/>
          <a:lstStyle/>
          <a:p>
            <a:endParaRPr/>
          </a:p>
        </p:txBody>
      </p:sp>
      <p:sp>
        <p:nvSpPr>
          <p:cNvPr id="26" name="object 26"/>
          <p:cNvSpPr/>
          <p:nvPr/>
        </p:nvSpPr>
        <p:spPr>
          <a:xfrm>
            <a:off x="10781986" y="8008133"/>
            <a:ext cx="52705" cy="419100"/>
          </a:xfrm>
          <a:custGeom>
            <a:avLst/>
            <a:gdLst/>
            <a:ahLst/>
            <a:cxnLst/>
            <a:rect l="l" t="t" r="r" b="b"/>
            <a:pathLst>
              <a:path w="52704" h="419100">
                <a:moveTo>
                  <a:pt x="0" y="0"/>
                </a:moveTo>
                <a:lnTo>
                  <a:pt x="52354" y="0"/>
                </a:lnTo>
                <a:lnTo>
                  <a:pt x="52354" y="418835"/>
                </a:lnTo>
                <a:lnTo>
                  <a:pt x="0" y="418835"/>
                </a:lnTo>
                <a:lnTo>
                  <a:pt x="0" y="0"/>
                </a:lnTo>
                <a:close/>
              </a:path>
            </a:pathLst>
          </a:custGeom>
          <a:ln w="5584">
            <a:solidFill>
              <a:srgbClr val="000000"/>
            </a:solidFill>
          </a:ln>
        </p:spPr>
        <p:txBody>
          <a:bodyPr wrap="square" lIns="0" tIns="0" rIns="0" bIns="0" rtlCol="0"/>
          <a:lstStyle/>
          <a:p>
            <a:endParaRPr/>
          </a:p>
        </p:txBody>
      </p:sp>
      <p:sp>
        <p:nvSpPr>
          <p:cNvPr id="27" name="object 27"/>
          <p:cNvSpPr/>
          <p:nvPr/>
        </p:nvSpPr>
        <p:spPr>
          <a:xfrm>
            <a:off x="10860518" y="7798715"/>
            <a:ext cx="707390" cy="838200"/>
          </a:xfrm>
          <a:custGeom>
            <a:avLst/>
            <a:gdLst/>
            <a:ahLst/>
            <a:cxnLst/>
            <a:rect l="l" t="t" r="r" b="b"/>
            <a:pathLst>
              <a:path w="707390" h="838200">
                <a:moveTo>
                  <a:pt x="0" y="209417"/>
                </a:moveTo>
                <a:lnTo>
                  <a:pt x="287949" y="209417"/>
                </a:lnTo>
                <a:lnTo>
                  <a:pt x="287949" y="0"/>
                </a:lnTo>
                <a:lnTo>
                  <a:pt x="706784" y="418835"/>
                </a:lnTo>
                <a:lnTo>
                  <a:pt x="287949" y="837670"/>
                </a:lnTo>
                <a:lnTo>
                  <a:pt x="287949" y="628253"/>
                </a:lnTo>
                <a:lnTo>
                  <a:pt x="0" y="628253"/>
                </a:lnTo>
                <a:lnTo>
                  <a:pt x="0" y="209417"/>
                </a:lnTo>
                <a:close/>
              </a:path>
            </a:pathLst>
          </a:custGeom>
          <a:ln w="5584">
            <a:solidFill>
              <a:srgbClr val="000000"/>
            </a:solidFill>
          </a:ln>
        </p:spPr>
        <p:txBody>
          <a:bodyPr wrap="square" lIns="0" tIns="0" rIns="0" bIns="0" rtlCol="0"/>
          <a:lstStyle/>
          <a:p>
            <a:endParaRPr/>
          </a:p>
        </p:txBody>
      </p:sp>
      <p:sp>
        <p:nvSpPr>
          <p:cNvPr id="28" name="object 28"/>
          <p:cNvSpPr txBox="1"/>
          <p:nvPr/>
        </p:nvSpPr>
        <p:spPr>
          <a:xfrm>
            <a:off x="15869673" y="5166102"/>
            <a:ext cx="3557904" cy="6259830"/>
          </a:xfrm>
          <a:prstGeom prst="rect">
            <a:avLst/>
          </a:prstGeom>
          <a:solidFill>
            <a:srgbClr val="C0504D"/>
          </a:solidFill>
          <a:ln w="15822">
            <a:solidFill>
              <a:srgbClr val="8B3836"/>
            </a:solidFill>
          </a:ln>
        </p:spPr>
        <p:txBody>
          <a:bodyPr vert="horz" wrap="square" lIns="0" tIns="15875" rIns="0" bIns="0" rtlCol="0">
            <a:spAutoFit/>
          </a:bodyPr>
          <a:lstStyle/>
          <a:p>
            <a:pPr marL="55244" marR="76200">
              <a:lnSpc>
                <a:spcPts val="4400"/>
              </a:lnSpc>
              <a:spcBef>
                <a:spcPts val="125"/>
              </a:spcBef>
            </a:pPr>
            <a:r>
              <a:rPr sz="3650" dirty="0">
                <a:solidFill>
                  <a:srgbClr val="FFFFFF"/>
                </a:solidFill>
                <a:latin typeface="Calibri"/>
                <a:cs typeface="Calibri"/>
              </a:rPr>
              <a:t>As </a:t>
            </a:r>
            <a:r>
              <a:rPr sz="3650" spc="5" dirty="0">
                <a:solidFill>
                  <a:srgbClr val="FFFFFF"/>
                </a:solidFill>
                <a:latin typeface="Calibri"/>
                <a:cs typeface="Calibri"/>
              </a:rPr>
              <a:t>funding</a:t>
            </a:r>
            <a:r>
              <a:rPr sz="3650" spc="-65" dirty="0">
                <a:solidFill>
                  <a:srgbClr val="FFFFFF"/>
                </a:solidFill>
                <a:latin typeface="Calibri"/>
                <a:cs typeface="Calibri"/>
              </a:rPr>
              <a:t> </a:t>
            </a:r>
            <a:r>
              <a:rPr sz="3650" spc="-5" dirty="0">
                <a:solidFill>
                  <a:srgbClr val="FFFFFF"/>
                </a:solidFill>
                <a:latin typeface="Calibri"/>
                <a:cs typeface="Calibri"/>
              </a:rPr>
              <a:t>allows,  </a:t>
            </a:r>
            <a:r>
              <a:rPr sz="3650" dirty="0">
                <a:solidFill>
                  <a:srgbClr val="FFFFFF"/>
                </a:solidFill>
                <a:latin typeface="Calibri"/>
                <a:cs typeface="Calibri"/>
              </a:rPr>
              <a:t>the </a:t>
            </a:r>
            <a:r>
              <a:rPr sz="3650" spc="-10" dirty="0">
                <a:solidFill>
                  <a:srgbClr val="FFFFFF"/>
                </a:solidFill>
                <a:latin typeface="Calibri"/>
                <a:cs typeface="Calibri"/>
              </a:rPr>
              <a:t>next </a:t>
            </a:r>
            <a:r>
              <a:rPr sz="3650" spc="-20" dirty="0">
                <a:solidFill>
                  <a:srgbClr val="FFFFFF"/>
                </a:solidFill>
                <a:latin typeface="Calibri"/>
                <a:cs typeface="Calibri"/>
              </a:rPr>
              <a:t>step  </a:t>
            </a:r>
            <a:r>
              <a:rPr sz="3650" spc="-10" dirty="0">
                <a:solidFill>
                  <a:srgbClr val="FFFFFF"/>
                </a:solidFill>
                <a:latin typeface="Calibri"/>
                <a:cs typeface="Calibri"/>
              </a:rPr>
              <a:t>after </a:t>
            </a:r>
            <a:r>
              <a:rPr sz="3650" dirty="0">
                <a:solidFill>
                  <a:srgbClr val="FFFFFF"/>
                </a:solidFill>
                <a:latin typeface="Calibri"/>
                <a:cs typeface="Calibri"/>
              </a:rPr>
              <a:t>the </a:t>
            </a:r>
            <a:r>
              <a:rPr sz="3650" spc="5" dirty="0">
                <a:solidFill>
                  <a:srgbClr val="FFFFFF"/>
                </a:solidFill>
                <a:latin typeface="Calibri"/>
                <a:cs typeface="Calibri"/>
              </a:rPr>
              <a:t>PEL  </a:t>
            </a:r>
            <a:r>
              <a:rPr sz="3650" spc="-5" dirty="0">
                <a:solidFill>
                  <a:srgbClr val="FFFFFF"/>
                </a:solidFill>
                <a:latin typeface="Calibri"/>
                <a:cs typeface="Calibri"/>
              </a:rPr>
              <a:t>study </a:t>
            </a:r>
            <a:r>
              <a:rPr sz="3650" dirty="0">
                <a:solidFill>
                  <a:srgbClr val="FFFFFF"/>
                </a:solidFill>
                <a:latin typeface="Calibri"/>
                <a:cs typeface="Calibri"/>
              </a:rPr>
              <a:t>will </a:t>
            </a:r>
            <a:r>
              <a:rPr sz="3650" spc="5" dirty="0">
                <a:solidFill>
                  <a:srgbClr val="FFFFFF"/>
                </a:solidFill>
                <a:latin typeface="Calibri"/>
                <a:cs typeface="Calibri"/>
              </a:rPr>
              <a:t>be </a:t>
            </a:r>
            <a:r>
              <a:rPr sz="3650" dirty="0">
                <a:solidFill>
                  <a:srgbClr val="FFFFFF"/>
                </a:solidFill>
                <a:latin typeface="Calibri"/>
                <a:cs typeface="Calibri"/>
              </a:rPr>
              <a:t>the  initiation </a:t>
            </a:r>
            <a:r>
              <a:rPr sz="3650" spc="5" dirty="0">
                <a:solidFill>
                  <a:srgbClr val="FFFFFF"/>
                </a:solidFill>
                <a:latin typeface="Calibri"/>
                <a:cs typeface="Calibri"/>
              </a:rPr>
              <a:t>of </a:t>
            </a:r>
            <a:r>
              <a:rPr sz="3650" dirty="0">
                <a:solidFill>
                  <a:srgbClr val="FFFFFF"/>
                </a:solidFill>
                <a:latin typeface="Calibri"/>
                <a:cs typeface="Calibri"/>
              </a:rPr>
              <a:t>the  </a:t>
            </a:r>
            <a:r>
              <a:rPr sz="3650" spc="-15" dirty="0">
                <a:solidFill>
                  <a:srgbClr val="FFFFFF"/>
                </a:solidFill>
                <a:latin typeface="Calibri"/>
                <a:cs typeface="Calibri"/>
              </a:rPr>
              <a:t>environmental  </a:t>
            </a:r>
            <a:r>
              <a:rPr sz="3650" spc="-5" dirty="0">
                <a:solidFill>
                  <a:srgbClr val="FFFFFF"/>
                </a:solidFill>
                <a:latin typeface="Calibri"/>
                <a:cs typeface="Calibri"/>
              </a:rPr>
              <a:t>process, </a:t>
            </a:r>
            <a:r>
              <a:rPr sz="3650" dirty="0">
                <a:solidFill>
                  <a:srgbClr val="FFFFFF"/>
                </a:solidFill>
                <a:latin typeface="Calibri"/>
                <a:cs typeface="Calibri"/>
              </a:rPr>
              <a:t>which  includes </a:t>
            </a:r>
            <a:r>
              <a:rPr sz="3650" spc="-10" dirty="0">
                <a:solidFill>
                  <a:srgbClr val="FFFFFF"/>
                </a:solidFill>
                <a:latin typeface="Calibri"/>
                <a:cs typeface="Calibri"/>
              </a:rPr>
              <a:t>more  </a:t>
            </a:r>
            <a:r>
              <a:rPr sz="3650" spc="5" dirty="0">
                <a:solidFill>
                  <a:srgbClr val="FFFFFF"/>
                </a:solidFill>
                <a:latin typeface="Calibri"/>
                <a:cs typeface="Calibri"/>
              </a:rPr>
              <a:t>public  </a:t>
            </a:r>
            <a:r>
              <a:rPr sz="3650" spc="-10" dirty="0">
                <a:solidFill>
                  <a:srgbClr val="FFFFFF"/>
                </a:solidFill>
                <a:latin typeface="Calibri"/>
                <a:cs typeface="Calibri"/>
              </a:rPr>
              <a:t>involvement  </a:t>
            </a:r>
            <a:r>
              <a:rPr sz="3650" dirty="0">
                <a:solidFill>
                  <a:srgbClr val="FFFFFF"/>
                </a:solidFill>
                <a:latin typeface="Calibri"/>
                <a:cs typeface="Calibri"/>
              </a:rPr>
              <a:t>opportunities</a:t>
            </a:r>
            <a:endParaRPr sz="3650">
              <a:latin typeface="Calibri"/>
              <a:cs typeface="Calibri"/>
            </a:endParaRPr>
          </a:p>
        </p:txBody>
      </p:sp>
      <p:sp>
        <p:nvSpPr>
          <p:cNvPr id="29" name="object 29"/>
          <p:cNvSpPr/>
          <p:nvPr/>
        </p:nvSpPr>
        <p:spPr>
          <a:xfrm>
            <a:off x="12575300" y="11407215"/>
            <a:ext cx="1837291" cy="1413801"/>
          </a:xfrm>
          <a:prstGeom prst="rect">
            <a:avLst/>
          </a:prstGeom>
          <a:blipFill>
            <a:blip r:embed="rId6" cstate="print"/>
            <a:stretch>
              <a:fillRect/>
            </a:stretch>
          </a:blipFill>
        </p:spPr>
        <p:txBody>
          <a:bodyPr wrap="square" lIns="0" tIns="0" rIns="0" bIns="0" rtlCol="0"/>
          <a:lstStyle/>
          <a:p>
            <a:endParaRPr/>
          </a:p>
        </p:txBody>
      </p:sp>
      <p:sp>
        <p:nvSpPr>
          <p:cNvPr id="30" name="object 30"/>
          <p:cNvSpPr/>
          <p:nvPr/>
        </p:nvSpPr>
        <p:spPr>
          <a:xfrm>
            <a:off x="12897338" y="11733907"/>
            <a:ext cx="2452513" cy="973559"/>
          </a:xfrm>
          <a:prstGeom prst="rect">
            <a:avLst/>
          </a:prstGeom>
          <a:blipFill>
            <a:blip r:embed="rId7" cstate="print"/>
            <a:stretch>
              <a:fillRect/>
            </a:stretch>
          </a:blipFill>
        </p:spPr>
        <p:txBody>
          <a:bodyPr wrap="square" lIns="0" tIns="0" rIns="0" bIns="0" rtlCol="0"/>
          <a:lstStyle/>
          <a:p>
            <a:endParaRPr/>
          </a:p>
        </p:txBody>
      </p:sp>
      <p:sp>
        <p:nvSpPr>
          <p:cNvPr id="31" name="object 31"/>
          <p:cNvSpPr/>
          <p:nvPr/>
        </p:nvSpPr>
        <p:spPr>
          <a:xfrm>
            <a:off x="12897338" y="11733907"/>
            <a:ext cx="193370" cy="148182"/>
          </a:xfrm>
          <a:prstGeom prst="rect">
            <a:avLst/>
          </a:prstGeom>
          <a:blipFill>
            <a:blip r:embed="rId8" cstate="print"/>
            <a:stretch>
              <a:fillRect/>
            </a:stretch>
          </a:blipFill>
        </p:spPr>
        <p:txBody>
          <a:bodyPr wrap="square" lIns="0" tIns="0" rIns="0" bIns="0" rtlCol="0"/>
          <a:lstStyle/>
          <a:p>
            <a:endParaRPr/>
          </a:p>
        </p:txBody>
      </p:sp>
      <p:sp>
        <p:nvSpPr>
          <p:cNvPr id="32" name="object 32"/>
          <p:cNvSpPr/>
          <p:nvPr/>
        </p:nvSpPr>
        <p:spPr>
          <a:xfrm>
            <a:off x="12609738" y="11424899"/>
            <a:ext cx="1768415" cy="1355164"/>
          </a:xfrm>
          <a:prstGeom prst="rect">
            <a:avLst/>
          </a:prstGeom>
          <a:blipFill>
            <a:blip r:embed="rId9" cstate="print"/>
            <a:stretch>
              <a:fillRect/>
            </a:stretch>
          </a:blipFill>
        </p:spPr>
        <p:txBody>
          <a:bodyPr wrap="square" lIns="0" tIns="0" rIns="0" bIns="0" rtlCol="0"/>
          <a:lstStyle/>
          <a:p>
            <a:endParaRPr/>
          </a:p>
        </p:txBody>
      </p:sp>
      <p:sp>
        <p:nvSpPr>
          <p:cNvPr id="33" name="object 33"/>
          <p:cNvSpPr/>
          <p:nvPr/>
        </p:nvSpPr>
        <p:spPr>
          <a:xfrm>
            <a:off x="13051842" y="12737715"/>
            <a:ext cx="884555" cy="42545"/>
          </a:xfrm>
          <a:custGeom>
            <a:avLst/>
            <a:gdLst/>
            <a:ahLst/>
            <a:cxnLst/>
            <a:rect l="l" t="t" r="r" b="b"/>
            <a:pathLst>
              <a:path w="884555" h="42545">
                <a:moveTo>
                  <a:pt x="0" y="0"/>
                </a:moveTo>
                <a:lnTo>
                  <a:pt x="884208" y="0"/>
                </a:lnTo>
                <a:lnTo>
                  <a:pt x="884208" y="42348"/>
                </a:lnTo>
                <a:lnTo>
                  <a:pt x="0" y="42348"/>
                </a:lnTo>
                <a:lnTo>
                  <a:pt x="0" y="0"/>
                </a:lnTo>
                <a:close/>
              </a:path>
            </a:pathLst>
          </a:custGeom>
          <a:ln w="5584">
            <a:solidFill>
              <a:srgbClr val="BD4A47"/>
            </a:solidFill>
          </a:ln>
        </p:spPr>
        <p:txBody>
          <a:bodyPr wrap="square" lIns="0" tIns="0" rIns="0" bIns="0" rtlCol="0"/>
          <a:lstStyle/>
          <a:p>
            <a:endParaRPr/>
          </a:p>
        </p:txBody>
      </p:sp>
      <p:sp>
        <p:nvSpPr>
          <p:cNvPr id="34" name="object 34"/>
          <p:cNvSpPr/>
          <p:nvPr/>
        </p:nvSpPr>
        <p:spPr>
          <a:xfrm>
            <a:off x="13051842" y="12610669"/>
            <a:ext cx="884555" cy="85090"/>
          </a:xfrm>
          <a:custGeom>
            <a:avLst/>
            <a:gdLst/>
            <a:ahLst/>
            <a:cxnLst/>
            <a:rect l="l" t="t" r="r" b="b"/>
            <a:pathLst>
              <a:path w="884555" h="85090">
                <a:moveTo>
                  <a:pt x="0" y="0"/>
                </a:moveTo>
                <a:lnTo>
                  <a:pt x="884208" y="0"/>
                </a:lnTo>
                <a:lnTo>
                  <a:pt x="884208" y="84697"/>
                </a:lnTo>
                <a:lnTo>
                  <a:pt x="0" y="84697"/>
                </a:lnTo>
                <a:lnTo>
                  <a:pt x="0" y="0"/>
                </a:lnTo>
                <a:close/>
              </a:path>
            </a:pathLst>
          </a:custGeom>
          <a:ln w="5584">
            <a:solidFill>
              <a:srgbClr val="BD4A47"/>
            </a:solidFill>
          </a:ln>
        </p:spPr>
        <p:txBody>
          <a:bodyPr wrap="square" lIns="0" tIns="0" rIns="0" bIns="0" rtlCol="0"/>
          <a:lstStyle/>
          <a:p>
            <a:endParaRPr/>
          </a:p>
        </p:txBody>
      </p:sp>
      <p:sp>
        <p:nvSpPr>
          <p:cNvPr id="35" name="object 35"/>
          <p:cNvSpPr/>
          <p:nvPr/>
        </p:nvSpPr>
        <p:spPr>
          <a:xfrm>
            <a:off x="12609738" y="11424899"/>
            <a:ext cx="1768475" cy="1143635"/>
          </a:xfrm>
          <a:custGeom>
            <a:avLst/>
            <a:gdLst/>
            <a:ahLst/>
            <a:cxnLst/>
            <a:rect l="l" t="t" r="r" b="b"/>
            <a:pathLst>
              <a:path w="1768475" h="1143634">
                <a:moveTo>
                  <a:pt x="442104" y="1143420"/>
                </a:moveTo>
                <a:lnTo>
                  <a:pt x="442104" y="677582"/>
                </a:lnTo>
                <a:lnTo>
                  <a:pt x="0" y="677582"/>
                </a:lnTo>
                <a:lnTo>
                  <a:pt x="884208" y="0"/>
                </a:lnTo>
                <a:lnTo>
                  <a:pt x="1768416" y="677582"/>
                </a:lnTo>
                <a:lnTo>
                  <a:pt x="1326312" y="677582"/>
                </a:lnTo>
                <a:lnTo>
                  <a:pt x="1326312" y="1143420"/>
                </a:lnTo>
                <a:lnTo>
                  <a:pt x="442104" y="1143420"/>
                </a:lnTo>
                <a:close/>
              </a:path>
            </a:pathLst>
          </a:custGeom>
          <a:ln w="5584">
            <a:solidFill>
              <a:srgbClr val="BD4A47"/>
            </a:solidFill>
          </a:ln>
        </p:spPr>
        <p:txBody>
          <a:bodyPr wrap="square" lIns="0" tIns="0" rIns="0" bIns="0" rtlCol="0"/>
          <a:lstStyle/>
          <a:p>
            <a:endParaRPr/>
          </a:p>
        </p:txBody>
      </p:sp>
      <p:sp>
        <p:nvSpPr>
          <p:cNvPr id="36" name="object 36"/>
          <p:cNvSpPr txBox="1"/>
          <p:nvPr/>
        </p:nvSpPr>
        <p:spPr>
          <a:xfrm>
            <a:off x="13078393" y="11800815"/>
            <a:ext cx="832485" cy="695960"/>
          </a:xfrm>
          <a:prstGeom prst="rect">
            <a:avLst/>
          </a:prstGeom>
        </p:spPr>
        <p:txBody>
          <a:bodyPr vert="horz" wrap="square" lIns="0" tIns="12065" rIns="0" bIns="0" rtlCol="0">
            <a:spAutoFit/>
          </a:bodyPr>
          <a:lstStyle/>
          <a:p>
            <a:pPr marL="142875" marR="5080" indent="-130810">
              <a:lnSpc>
                <a:spcPct val="100000"/>
              </a:lnSpc>
              <a:spcBef>
                <a:spcPts val="95"/>
              </a:spcBef>
            </a:pPr>
            <a:r>
              <a:rPr sz="2200" spc="-45" dirty="0">
                <a:latin typeface="Calibri"/>
                <a:cs typeface="Calibri"/>
              </a:rPr>
              <a:t>We</a:t>
            </a:r>
            <a:r>
              <a:rPr sz="2200" spc="-85" dirty="0">
                <a:latin typeface="Calibri"/>
                <a:cs typeface="Calibri"/>
              </a:rPr>
              <a:t> </a:t>
            </a:r>
            <a:r>
              <a:rPr sz="2200" spc="-15" dirty="0">
                <a:latin typeface="Calibri"/>
                <a:cs typeface="Calibri"/>
              </a:rPr>
              <a:t>are  </a:t>
            </a:r>
            <a:r>
              <a:rPr sz="2200" spc="-20" dirty="0">
                <a:latin typeface="Calibri"/>
                <a:cs typeface="Calibri"/>
              </a:rPr>
              <a:t>Here</a:t>
            </a:r>
            <a:endParaRPr sz="220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49809" y="1354613"/>
            <a:ext cx="14174469" cy="1072515"/>
          </a:xfrm>
          <a:prstGeom prst="rect">
            <a:avLst/>
          </a:prstGeom>
        </p:spPr>
        <p:txBody>
          <a:bodyPr vert="horz" wrap="square" lIns="0" tIns="15240" rIns="0" bIns="0" rtlCol="0">
            <a:spAutoFit/>
          </a:bodyPr>
          <a:lstStyle/>
          <a:p>
            <a:pPr marL="12700">
              <a:lnSpc>
                <a:spcPct val="100000"/>
              </a:lnSpc>
              <a:spcBef>
                <a:spcPts val="120"/>
              </a:spcBef>
            </a:pPr>
            <a:r>
              <a:rPr spc="-35" dirty="0"/>
              <a:t>Why </a:t>
            </a:r>
            <a:r>
              <a:rPr spc="-15" dirty="0"/>
              <a:t>Improvements </a:t>
            </a:r>
            <a:r>
              <a:rPr spc="-20" dirty="0"/>
              <a:t>are</a:t>
            </a:r>
            <a:r>
              <a:rPr spc="40" dirty="0"/>
              <a:t> </a:t>
            </a:r>
            <a:r>
              <a:rPr spc="-5" dirty="0"/>
              <a:t>Recommended</a:t>
            </a:r>
          </a:p>
        </p:txBody>
      </p:sp>
      <p:sp>
        <p:nvSpPr>
          <p:cNvPr id="3" name="object 3"/>
          <p:cNvSpPr txBox="1"/>
          <p:nvPr/>
        </p:nvSpPr>
        <p:spPr>
          <a:xfrm>
            <a:off x="989302" y="3918158"/>
            <a:ext cx="13195935" cy="827791"/>
          </a:xfrm>
          <a:prstGeom prst="rect">
            <a:avLst/>
          </a:prstGeom>
        </p:spPr>
        <p:txBody>
          <a:bodyPr vert="horz" wrap="square" lIns="0" tIns="149225" rIns="0" bIns="0" rtlCol="0">
            <a:spAutoFit/>
          </a:bodyPr>
          <a:lstStyle/>
          <a:p>
            <a:pPr marL="577850" indent="-565150">
              <a:lnSpc>
                <a:spcPct val="100000"/>
              </a:lnSpc>
              <a:spcBef>
                <a:spcPts val="1175"/>
              </a:spcBef>
              <a:buFont typeface="Arial"/>
              <a:buChar char="•"/>
              <a:tabLst>
                <a:tab pos="577850" algn="l"/>
                <a:tab pos="578485" algn="l"/>
              </a:tabLst>
            </a:pPr>
            <a:r>
              <a:rPr sz="4400" spc="-5" dirty="0">
                <a:latin typeface="Calibri"/>
                <a:cs typeface="Calibri"/>
              </a:rPr>
              <a:t>US 30 is a </a:t>
            </a:r>
            <a:r>
              <a:rPr sz="4400" spc="-10" dirty="0">
                <a:latin typeface="Calibri"/>
                <a:cs typeface="Calibri"/>
              </a:rPr>
              <a:t>critical </a:t>
            </a:r>
            <a:r>
              <a:rPr sz="4400" spc="-35" dirty="0">
                <a:latin typeface="Calibri"/>
                <a:cs typeface="Calibri"/>
              </a:rPr>
              <a:t>roadway </a:t>
            </a:r>
            <a:r>
              <a:rPr sz="4400" spc="-25" dirty="0">
                <a:latin typeface="Calibri"/>
                <a:cs typeface="Calibri"/>
              </a:rPr>
              <a:t>to </a:t>
            </a:r>
            <a:r>
              <a:rPr sz="4400" spc="-60" dirty="0">
                <a:latin typeface="Calibri"/>
                <a:cs typeface="Calibri"/>
              </a:rPr>
              <a:t>Iowa’s </a:t>
            </a:r>
            <a:r>
              <a:rPr sz="4400" spc="-20" dirty="0">
                <a:latin typeface="Calibri"/>
                <a:cs typeface="Calibri"/>
              </a:rPr>
              <a:t>rural</a:t>
            </a:r>
            <a:r>
              <a:rPr sz="4400" spc="150" dirty="0">
                <a:latin typeface="Calibri"/>
                <a:cs typeface="Calibri"/>
              </a:rPr>
              <a:t> </a:t>
            </a:r>
            <a:r>
              <a:rPr sz="4400" spc="-25" dirty="0">
                <a:latin typeface="Calibri"/>
                <a:cs typeface="Calibri"/>
              </a:rPr>
              <a:t>economy</a:t>
            </a:r>
            <a:endParaRPr sz="4400" dirty="0">
              <a:latin typeface="Calibri"/>
              <a:cs typeface="Calibri"/>
            </a:endParaRPr>
          </a:p>
        </p:txBody>
      </p:sp>
      <p:sp>
        <p:nvSpPr>
          <p:cNvPr id="4" name="object 4"/>
          <p:cNvSpPr txBox="1"/>
          <p:nvPr/>
        </p:nvSpPr>
        <p:spPr>
          <a:xfrm>
            <a:off x="1017152" y="5697378"/>
            <a:ext cx="11123295" cy="3102772"/>
          </a:xfrm>
          <a:prstGeom prst="rect">
            <a:avLst/>
          </a:prstGeom>
        </p:spPr>
        <p:txBody>
          <a:bodyPr vert="horz" wrap="square" lIns="0" tIns="136525" rIns="0" bIns="0" rtlCol="0">
            <a:spAutoFit/>
          </a:bodyPr>
          <a:lstStyle/>
          <a:p>
            <a:pPr marL="577850" marR="5080" indent="-565150">
              <a:lnSpc>
                <a:spcPct val="100000"/>
              </a:lnSpc>
              <a:spcBef>
                <a:spcPts val="1035"/>
              </a:spcBef>
              <a:buFont typeface="Arial"/>
              <a:buChar char="•"/>
              <a:tabLst>
                <a:tab pos="577850" algn="l"/>
                <a:tab pos="578485" algn="l"/>
              </a:tabLst>
            </a:pPr>
            <a:r>
              <a:rPr sz="4400" spc="-15" dirty="0">
                <a:latin typeface="Calibri"/>
                <a:cs typeface="Calibri"/>
              </a:rPr>
              <a:t>Presence </a:t>
            </a:r>
            <a:r>
              <a:rPr sz="4400" spc="-5" dirty="0">
                <a:latin typeface="Calibri"/>
                <a:cs typeface="Calibri"/>
              </a:rPr>
              <a:t>of </a:t>
            </a:r>
            <a:r>
              <a:rPr sz="4400" spc="-10" dirty="0">
                <a:latin typeface="Calibri"/>
                <a:cs typeface="Calibri"/>
              </a:rPr>
              <a:t>slow-moving </a:t>
            </a:r>
            <a:r>
              <a:rPr sz="4400" spc="-25" dirty="0">
                <a:latin typeface="Calibri"/>
                <a:cs typeface="Calibri"/>
              </a:rPr>
              <a:t>farm </a:t>
            </a:r>
            <a:r>
              <a:rPr sz="4400" spc="-5" dirty="0">
                <a:latin typeface="Calibri"/>
                <a:cs typeface="Calibri"/>
              </a:rPr>
              <a:t>and </a:t>
            </a:r>
            <a:r>
              <a:rPr sz="4400" spc="-10" dirty="0">
                <a:latin typeface="Calibri"/>
                <a:cs typeface="Calibri"/>
              </a:rPr>
              <a:t>agricultural  equipment </a:t>
            </a:r>
            <a:r>
              <a:rPr sz="4400" spc="-15" dirty="0">
                <a:latin typeface="Calibri"/>
                <a:cs typeface="Calibri"/>
              </a:rPr>
              <a:t>common throughout </a:t>
            </a:r>
            <a:r>
              <a:rPr sz="4400" spc="-5" dirty="0">
                <a:latin typeface="Calibri"/>
                <a:cs typeface="Calibri"/>
              </a:rPr>
              <a:t>the</a:t>
            </a:r>
            <a:r>
              <a:rPr sz="4400" spc="60" dirty="0">
                <a:latin typeface="Calibri"/>
                <a:cs typeface="Calibri"/>
              </a:rPr>
              <a:t> </a:t>
            </a:r>
            <a:r>
              <a:rPr sz="4400" spc="-20" dirty="0">
                <a:latin typeface="Calibri"/>
                <a:cs typeface="Calibri"/>
              </a:rPr>
              <a:t>year</a:t>
            </a:r>
            <a:endParaRPr lang="en-US" sz="4400" spc="-20" dirty="0">
              <a:latin typeface="Calibri"/>
              <a:cs typeface="Calibri"/>
            </a:endParaRPr>
          </a:p>
          <a:p>
            <a:pPr marL="12700" marR="5080">
              <a:lnSpc>
                <a:spcPct val="100000"/>
              </a:lnSpc>
              <a:spcBef>
                <a:spcPts val="1035"/>
              </a:spcBef>
              <a:tabLst>
                <a:tab pos="577850" algn="l"/>
                <a:tab pos="578485" algn="l"/>
              </a:tabLst>
            </a:pPr>
            <a:endParaRPr sz="4400" dirty="0">
              <a:latin typeface="Calibri"/>
              <a:cs typeface="Calibri"/>
            </a:endParaRPr>
          </a:p>
          <a:p>
            <a:pPr marL="577850" indent="-565150">
              <a:lnSpc>
                <a:spcPct val="100000"/>
              </a:lnSpc>
              <a:spcBef>
                <a:spcPts val="1045"/>
              </a:spcBef>
              <a:buFont typeface="Arial"/>
              <a:buChar char="•"/>
              <a:tabLst>
                <a:tab pos="577850" algn="l"/>
                <a:tab pos="578485" algn="l"/>
              </a:tabLst>
            </a:pPr>
            <a:r>
              <a:rPr sz="4400" spc="-35" dirty="0">
                <a:latin typeface="Calibri"/>
                <a:cs typeface="Calibri"/>
              </a:rPr>
              <a:t>Vehicle </a:t>
            </a:r>
            <a:r>
              <a:rPr sz="4400" spc="-20" dirty="0">
                <a:latin typeface="Calibri"/>
                <a:cs typeface="Calibri"/>
              </a:rPr>
              <a:t>backups can</a:t>
            </a:r>
            <a:r>
              <a:rPr sz="4400" spc="70" dirty="0">
                <a:latin typeface="Calibri"/>
                <a:cs typeface="Calibri"/>
              </a:rPr>
              <a:t> </a:t>
            </a:r>
            <a:r>
              <a:rPr sz="4400" spc="-10" dirty="0">
                <a:latin typeface="Calibri"/>
                <a:cs typeface="Calibri"/>
              </a:rPr>
              <a:t>occur</a:t>
            </a:r>
            <a:endParaRPr sz="4400" dirty="0">
              <a:latin typeface="Calibri"/>
              <a:cs typeface="Calibri"/>
            </a:endParaRPr>
          </a:p>
        </p:txBody>
      </p:sp>
      <p:sp>
        <p:nvSpPr>
          <p:cNvPr id="5" name="object 5"/>
          <p:cNvSpPr txBox="1"/>
          <p:nvPr/>
        </p:nvSpPr>
        <p:spPr>
          <a:xfrm>
            <a:off x="1034388" y="9383872"/>
            <a:ext cx="13105765" cy="4339590"/>
          </a:xfrm>
          <a:prstGeom prst="rect">
            <a:avLst/>
          </a:prstGeom>
        </p:spPr>
        <p:txBody>
          <a:bodyPr vert="horz" wrap="square" lIns="0" tIns="146050" rIns="0" bIns="0" rtlCol="0">
            <a:spAutoFit/>
          </a:bodyPr>
          <a:lstStyle/>
          <a:p>
            <a:pPr marL="577850" indent="-565150">
              <a:lnSpc>
                <a:spcPct val="100000"/>
              </a:lnSpc>
              <a:spcBef>
                <a:spcPts val="1150"/>
              </a:spcBef>
              <a:buFont typeface="Arial"/>
              <a:buChar char="•"/>
              <a:tabLst>
                <a:tab pos="577850" algn="l"/>
                <a:tab pos="578485" algn="l"/>
              </a:tabLst>
            </a:pPr>
            <a:r>
              <a:rPr sz="4400" spc="-5" dirty="0">
                <a:latin typeface="Calibri"/>
                <a:cs typeface="Calibri"/>
              </a:rPr>
              <a:t>Public input </a:t>
            </a:r>
            <a:r>
              <a:rPr sz="4400" spc="-10" dirty="0">
                <a:latin typeface="Calibri"/>
                <a:cs typeface="Calibri"/>
              </a:rPr>
              <a:t>supports enhancement </a:t>
            </a:r>
            <a:r>
              <a:rPr sz="4400" spc="-5" dirty="0">
                <a:latin typeface="Calibri"/>
                <a:cs typeface="Calibri"/>
              </a:rPr>
              <a:t>of the</a:t>
            </a:r>
            <a:r>
              <a:rPr sz="4400" spc="50" dirty="0">
                <a:latin typeface="Calibri"/>
                <a:cs typeface="Calibri"/>
              </a:rPr>
              <a:t> </a:t>
            </a:r>
            <a:r>
              <a:rPr sz="4400" spc="-10" dirty="0">
                <a:latin typeface="Calibri"/>
                <a:cs typeface="Calibri"/>
              </a:rPr>
              <a:t>corridor</a:t>
            </a:r>
            <a:endParaRPr sz="4400" dirty="0">
              <a:latin typeface="Calibri"/>
              <a:cs typeface="Calibri"/>
            </a:endParaRPr>
          </a:p>
          <a:p>
            <a:pPr marL="577850" indent="-565150">
              <a:lnSpc>
                <a:spcPct val="100000"/>
              </a:lnSpc>
              <a:spcBef>
                <a:spcPts val="1055"/>
              </a:spcBef>
              <a:buFont typeface="Arial"/>
              <a:buChar char="•"/>
              <a:tabLst>
                <a:tab pos="577850" algn="l"/>
                <a:tab pos="578485" algn="l"/>
              </a:tabLst>
            </a:pPr>
            <a:r>
              <a:rPr sz="4400" spc="-20" dirty="0">
                <a:latin typeface="Calibri"/>
                <a:cs typeface="Calibri"/>
              </a:rPr>
              <a:t>Improvement</a:t>
            </a:r>
            <a:r>
              <a:rPr sz="4400" spc="10" dirty="0">
                <a:latin typeface="Calibri"/>
                <a:cs typeface="Calibri"/>
              </a:rPr>
              <a:t> </a:t>
            </a:r>
            <a:r>
              <a:rPr sz="4400" spc="-25" dirty="0">
                <a:latin typeface="Calibri"/>
                <a:cs typeface="Calibri"/>
              </a:rPr>
              <a:t>focus</a:t>
            </a:r>
            <a:endParaRPr sz="4400" dirty="0">
              <a:latin typeface="Calibri"/>
              <a:cs typeface="Calibri"/>
            </a:endParaRPr>
          </a:p>
          <a:p>
            <a:pPr marL="1237615" marR="5080" lvl="1" indent="-471170">
              <a:lnSpc>
                <a:spcPct val="100800"/>
              </a:lnSpc>
              <a:spcBef>
                <a:spcPts val="975"/>
              </a:spcBef>
              <a:buFont typeface="Arial"/>
              <a:buChar char="–"/>
              <a:tabLst>
                <a:tab pos="1238250" algn="l"/>
              </a:tabLst>
            </a:pPr>
            <a:r>
              <a:rPr sz="4000" dirty="0">
                <a:latin typeface="Calibri"/>
                <a:cs typeface="Calibri"/>
              </a:rPr>
              <a:t>Decrease conflicts </a:t>
            </a:r>
            <a:r>
              <a:rPr sz="4000" spc="10" dirty="0">
                <a:latin typeface="Calibri"/>
                <a:cs typeface="Calibri"/>
              </a:rPr>
              <a:t>with </a:t>
            </a:r>
            <a:r>
              <a:rPr sz="4000" spc="5" dirty="0">
                <a:latin typeface="Calibri"/>
                <a:cs typeface="Calibri"/>
              </a:rPr>
              <a:t>slow-moving vehicles </a:t>
            </a:r>
            <a:r>
              <a:rPr sz="4000" spc="10" dirty="0">
                <a:latin typeface="Calibri"/>
                <a:cs typeface="Calibri"/>
              </a:rPr>
              <a:t>and </a:t>
            </a:r>
            <a:r>
              <a:rPr sz="4000" spc="5" dirty="0">
                <a:latin typeface="Calibri"/>
                <a:cs typeface="Calibri"/>
              </a:rPr>
              <a:t>turning  vehicles</a:t>
            </a:r>
            <a:endParaRPr sz="4000" dirty="0">
              <a:latin typeface="Calibri"/>
              <a:cs typeface="Calibri"/>
            </a:endParaRPr>
          </a:p>
          <a:p>
            <a:pPr marL="1237615" marR="874394" lvl="1" indent="-471170">
              <a:lnSpc>
                <a:spcPct val="100800"/>
              </a:lnSpc>
              <a:spcBef>
                <a:spcPts val="965"/>
              </a:spcBef>
              <a:buFont typeface="Arial"/>
              <a:buChar char="–"/>
              <a:tabLst>
                <a:tab pos="1238250" algn="l"/>
              </a:tabLst>
            </a:pPr>
            <a:r>
              <a:rPr sz="4000" spc="5" dirty="0">
                <a:latin typeface="Calibri"/>
                <a:cs typeface="Calibri"/>
              </a:rPr>
              <a:t>Increase </a:t>
            </a:r>
            <a:r>
              <a:rPr sz="4000" spc="-25" dirty="0">
                <a:latin typeface="Calibri"/>
                <a:cs typeface="Calibri"/>
              </a:rPr>
              <a:t>safe </a:t>
            </a:r>
            <a:r>
              <a:rPr sz="4000" spc="5" dirty="0">
                <a:latin typeface="Calibri"/>
                <a:cs typeface="Calibri"/>
              </a:rPr>
              <a:t>passing opportunities </a:t>
            </a:r>
            <a:r>
              <a:rPr sz="4000" spc="-10" dirty="0">
                <a:latin typeface="Calibri"/>
                <a:cs typeface="Calibri"/>
              </a:rPr>
              <a:t>to </a:t>
            </a:r>
            <a:r>
              <a:rPr sz="4000" spc="-5" dirty="0">
                <a:latin typeface="Calibri"/>
                <a:cs typeface="Calibri"/>
              </a:rPr>
              <a:t>promote </a:t>
            </a:r>
            <a:r>
              <a:rPr sz="4000" spc="-70" dirty="0">
                <a:latin typeface="Calibri"/>
                <a:cs typeface="Calibri"/>
              </a:rPr>
              <a:t>safer,  </a:t>
            </a:r>
            <a:r>
              <a:rPr sz="4000" dirty="0">
                <a:latin typeface="Calibri"/>
                <a:cs typeface="Calibri"/>
              </a:rPr>
              <a:t>reliable </a:t>
            </a:r>
            <a:r>
              <a:rPr sz="4000" spc="10" dirty="0">
                <a:latin typeface="Calibri"/>
                <a:cs typeface="Calibri"/>
              </a:rPr>
              <a:t>and </a:t>
            </a:r>
            <a:r>
              <a:rPr sz="4000" spc="-10" dirty="0">
                <a:latin typeface="Calibri"/>
                <a:cs typeface="Calibri"/>
              </a:rPr>
              <a:t>consistent</a:t>
            </a:r>
            <a:r>
              <a:rPr sz="4000" spc="20" dirty="0">
                <a:latin typeface="Calibri"/>
                <a:cs typeface="Calibri"/>
              </a:rPr>
              <a:t> </a:t>
            </a:r>
            <a:r>
              <a:rPr sz="4000" spc="-25" dirty="0">
                <a:latin typeface="Calibri"/>
                <a:cs typeface="Calibri"/>
              </a:rPr>
              <a:t>travel</a:t>
            </a:r>
            <a:endParaRPr sz="4000" dirty="0">
              <a:latin typeface="Calibri"/>
              <a:cs typeface="Calibri"/>
            </a:endParaRPr>
          </a:p>
        </p:txBody>
      </p:sp>
      <p:sp>
        <p:nvSpPr>
          <p:cNvPr id="6" name="object 6"/>
          <p:cNvSpPr/>
          <p:nvPr/>
        </p:nvSpPr>
        <p:spPr>
          <a:xfrm>
            <a:off x="12535744" y="4867566"/>
            <a:ext cx="6850745" cy="4313998"/>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2565062" y="4896883"/>
            <a:ext cx="6766983" cy="4230237"/>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2544820" y="8387877"/>
            <a:ext cx="6833292" cy="785316"/>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12704674" y="9127470"/>
            <a:ext cx="6575016" cy="174863"/>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12704674" y="8332032"/>
            <a:ext cx="6575016" cy="76437"/>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12565412" y="8408469"/>
            <a:ext cx="6767195" cy="719455"/>
          </a:xfrm>
          <a:custGeom>
            <a:avLst/>
            <a:gdLst/>
            <a:ahLst/>
            <a:cxnLst/>
            <a:rect l="l" t="t" r="r" b="b"/>
            <a:pathLst>
              <a:path w="6767194" h="719454">
                <a:moveTo>
                  <a:pt x="0" y="0"/>
                </a:moveTo>
                <a:lnTo>
                  <a:pt x="6766984" y="0"/>
                </a:lnTo>
                <a:lnTo>
                  <a:pt x="6766984" y="719000"/>
                </a:lnTo>
                <a:lnTo>
                  <a:pt x="0" y="719000"/>
                </a:lnTo>
                <a:lnTo>
                  <a:pt x="0" y="0"/>
                </a:lnTo>
                <a:close/>
              </a:path>
            </a:pathLst>
          </a:custGeom>
          <a:ln w="17451">
            <a:solidFill>
              <a:srgbClr val="000000"/>
            </a:solidFill>
          </a:ln>
        </p:spPr>
        <p:txBody>
          <a:bodyPr wrap="square" lIns="0" tIns="0" rIns="0" bIns="0" rtlCol="0"/>
          <a:lstStyle/>
          <a:p>
            <a:endParaRPr/>
          </a:p>
        </p:txBody>
      </p:sp>
      <p:sp>
        <p:nvSpPr>
          <p:cNvPr id="12" name="object 12"/>
          <p:cNvSpPr txBox="1"/>
          <p:nvPr/>
        </p:nvSpPr>
        <p:spPr>
          <a:xfrm>
            <a:off x="12569600" y="8417195"/>
            <a:ext cx="6758305" cy="701675"/>
          </a:xfrm>
          <a:prstGeom prst="rect">
            <a:avLst/>
          </a:prstGeom>
          <a:solidFill>
            <a:srgbClr val="FFFFFF"/>
          </a:solidFill>
        </p:spPr>
        <p:txBody>
          <a:bodyPr vert="horz" wrap="square" lIns="0" tIns="4445" rIns="0" bIns="0" rtlCol="0">
            <a:spAutoFit/>
          </a:bodyPr>
          <a:lstStyle/>
          <a:p>
            <a:pPr marL="1299210" marR="307975" indent="-985519">
              <a:lnSpc>
                <a:spcPts val="2640"/>
              </a:lnSpc>
              <a:spcBef>
                <a:spcPts val="35"/>
              </a:spcBef>
            </a:pPr>
            <a:r>
              <a:rPr sz="2200" i="1" spc="-5" dirty="0">
                <a:latin typeface="Calibri"/>
                <a:cs typeface="Calibri"/>
              </a:rPr>
              <a:t>Slow moving </a:t>
            </a:r>
            <a:r>
              <a:rPr sz="2200" i="1" spc="-10" dirty="0">
                <a:latin typeface="Calibri"/>
                <a:cs typeface="Calibri"/>
              </a:rPr>
              <a:t>trucks </a:t>
            </a:r>
            <a:r>
              <a:rPr sz="2200" i="1" spc="-5" dirty="0">
                <a:latin typeface="Calibri"/>
                <a:cs typeface="Calibri"/>
              </a:rPr>
              <a:t>and agricultural </a:t>
            </a:r>
            <a:r>
              <a:rPr sz="2200" i="1" spc="-10" dirty="0">
                <a:latin typeface="Calibri"/>
                <a:cs typeface="Calibri"/>
              </a:rPr>
              <a:t>equipment can </a:t>
            </a:r>
            <a:r>
              <a:rPr sz="2200" i="1" spc="-5" dirty="0">
                <a:latin typeface="Calibri"/>
                <a:cs typeface="Calibri"/>
              </a:rPr>
              <a:t>be  </a:t>
            </a:r>
            <a:r>
              <a:rPr sz="2200" i="1" spc="-10" dirty="0">
                <a:latin typeface="Calibri"/>
                <a:cs typeface="Calibri"/>
              </a:rPr>
              <a:t>found </a:t>
            </a:r>
            <a:r>
              <a:rPr sz="2200" i="1" spc="-5" dirty="0">
                <a:latin typeface="Calibri"/>
                <a:cs typeface="Calibri"/>
              </a:rPr>
              <a:t>throughout the US 30</a:t>
            </a:r>
            <a:r>
              <a:rPr sz="2200" i="1" spc="-10" dirty="0">
                <a:latin typeface="Calibri"/>
                <a:cs typeface="Calibri"/>
              </a:rPr>
              <a:t> </a:t>
            </a:r>
            <a:r>
              <a:rPr sz="2200" i="1" spc="-30" dirty="0">
                <a:latin typeface="Calibri"/>
                <a:cs typeface="Calibri"/>
              </a:rPr>
              <a:t>corridor.</a:t>
            </a:r>
            <a:endParaRPr sz="2200">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4445" algn="ctr">
              <a:lnSpc>
                <a:spcPct val="100000"/>
              </a:lnSpc>
              <a:spcBef>
                <a:spcPts val="120"/>
              </a:spcBef>
            </a:pPr>
            <a:r>
              <a:rPr spc="-15" dirty="0"/>
              <a:t>Current </a:t>
            </a:r>
            <a:r>
              <a:rPr spc="10" dirty="0"/>
              <a:t>and </a:t>
            </a:r>
            <a:r>
              <a:rPr spc="-5" dirty="0"/>
              <a:t>Future </a:t>
            </a:r>
            <a:r>
              <a:rPr spc="10" dirty="0"/>
              <a:t>Conditions</a:t>
            </a:r>
          </a:p>
          <a:p>
            <a:pPr algn="ctr">
              <a:lnSpc>
                <a:spcPct val="100000"/>
              </a:lnSpc>
              <a:spcBef>
                <a:spcPts val="25"/>
              </a:spcBef>
            </a:pPr>
            <a:r>
              <a:rPr spc="10" dirty="0"/>
              <a:t>US 30 </a:t>
            </a:r>
            <a:r>
              <a:rPr spc="-110" dirty="0"/>
              <a:t>Travel </a:t>
            </a:r>
            <a:r>
              <a:rPr spc="5" dirty="0"/>
              <a:t>is </a:t>
            </a:r>
            <a:r>
              <a:rPr spc="-15" dirty="0"/>
              <a:t>Reliable </a:t>
            </a:r>
            <a:r>
              <a:rPr spc="10" dirty="0"/>
              <a:t>and</a:t>
            </a:r>
            <a:r>
              <a:rPr spc="60" dirty="0"/>
              <a:t> </a:t>
            </a:r>
            <a:r>
              <a:rPr spc="-15" dirty="0"/>
              <a:t>Consistent</a:t>
            </a:r>
          </a:p>
        </p:txBody>
      </p:sp>
      <p:graphicFrame>
        <p:nvGraphicFramePr>
          <p:cNvPr id="3" name="object 3"/>
          <p:cNvGraphicFramePr>
            <a:graphicFrameLocks noGrp="1"/>
          </p:cNvGraphicFramePr>
          <p:nvPr>
            <p:extLst>
              <p:ext uri="{D42A27DB-BD31-4B8C-83A1-F6EECF244321}">
                <p14:modId xmlns:p14="http://schemas.microsoft.com/office/powerpoint/2010/main" val="752717611"/>
              </p:ext>
            </p:extLst>
          </p:nvPr>
        </p:nvGraphicFramePr>
        <p:xfrm>
          <a:off x="796470" y="3382677"/>
          <a:ext cx="9381489" cy="9758401"/>
        </p:xfrm>
        <a:graphic>
          <a:graphicData uri="http://schemas.openxmlformats.org/drawingml/2006/table">
            <a:tbl>
              <a:tblPr firstRow="1" bandRow="1">
                <a:tableStyleId>{2D5ABB26-0587-4C30-8999-92F81FD0307C}</a:tableStyleId>
              </a:tblPr>
              <a:tblGrid>
                <a:gridCol w="2964815">
                  <a:extLst>
                    <a:ext uri="{9D8B030D-6E8A-4147-A177-3AD203B41FA5}">
                      <a16:colId xmlns:a16="http://schemas.microsoft.com/office/drawing/2014/main" val="20000"/>
                    </a:ext>
                  </a:extLst>
                </a:gridCol>
                <a:gridCol w="1565275">
                  <a:extLst>
                    <a:ext uri="{9D8B030D-6E8A-4147-A177-3AD203B41FA5}">
                      <a16:colId xmlns:a16="http://schemas.microsoft.com/office/drawing/2014/main" val="20001"/>
                    </a:ext>
                  </a:extLst>
                </a:gridCol>
                <a:gridCol w="1721485">
                  <a:extLst>
                    <a:ext uri="{9D8B030D-6E8A-4147-A177-3AD203B41FA5}">
                      <a16:colId xmlns:a16="http://schemas.microsoft.com/office/drawing/2014/main" val="20002"/>
                    </a:ext>
                  </a:extLst>
                </a:gridCol>
                <a:gridCol w="1408429">
                  <a:extLst>
                    <a:ext uri="{9D8B030D-6E8A-4147-A177-3AD203B41FA5}">
                      <a16:colId xmlns:a16="http://schemas.microsoft.com/office/drawing/2014/main" val="20003"/>
                    </a:ext>
                  </a:extLst>
                </a:gridCol>
                <a:gridCol w="1721485">
                  <a:extLst>
                    <a:ext uri="{9D8B030D-6E8A-4147-A177-3AD203B41FA5}">
                      <a16:colId xmlns:a16="http://schemas.microsoft.com/office/drawing/2014/main" val="20004"/>
                    </a:ext>
                  </a:extLst>
                </a:gridCol>
              </a:tblGrid>
              <a:tr h="876442">
                <a:tc gridSpan="5">
                  <a:txBody>
                    <a:bodyPr/>
                    <a:lstStyle/>
                    <a:p>
                      <a:pPr algn="ctr">
                        <a:lnSpc>
                          <a:spcPct val="100000"/>
                        </a:lnSpc>
                        <a:spcBef>
                          <a:spcPts val="110"/>
                        </a:spcBef>
                      </a:pPr>
                      <a:r>
                        <a:rPr sz="2450" b="1" spc="10" dirty="0">
                          <a:solidFill>
                            <a:srgbClr val="622322"/>
                          </a:solidFill>
                          <a:latin typeface="Cambria"/>
                          <a:cs typeface="Cambria"/>
                        </a:rPr>
                        <a:t>CURRENT SPEED AND </a:t>
                      </a:r>
                      <a:r>
                        <a:rPr sz="2450" b="1" spc="-20" dirty="0">
                          <a:solidFill>
                            <a:srgbClr val="622322"/>
                          </a:solidFill>
                          <a:latin typeface="Cambria"/>
                          <a:cs typeface="Cambria"/>
                        </a:rPr>
                        <a:t>TRAVEL </a:t>
                      </a:r>
                      <a:r>
                        <a:rPr sz="2450" b="1" spc="10" dirty="0">
                          <a:solidFill>
                            <a:srgbClr val="622322"/>
                          </a:solidFill>
                          <a:latin typeface="Cambria"/>
                          <a:cs typeface="Cambria"/>
                        </a:rPr>
                        <a:t>TIME</a:t>
                      </a:r>
                      <a:endParaRPr sz="2450">
                        <a:latin typeface="Cambria"/>
                        <a:cs typeface="Cambria"/>
                      </a:endParaRPr>
                    </a:p>
                    <a:p>
                      <a:pPr algn="ctr">
                        <a:lnSpc>
                          <a:spcPct val="100000"/>
                        </a:lnSpc>
                        <a:spcBef>
                          <a:spcPts val="750"/>
                        </a:spcBef>
                      </a:pPr>
                      <a:r>
                        <a:rPr sz="2450" i="1" spc="-25" dirty="0">
                          <a:latin typeface="Calibri"/>
                          <a:cs typeface="Calibri"/>
                        </a:rPr>
                        <a:t>West </a:t>
                      </a:r>
                      <a:r>
                        <a:rPr sz="2450" i="1" spc="5" dirty="0">
                          <a:latin typeface="Calibri"/>
                          <a:cs typeface="Calibri"/>
                        </a:rPr>
                        <a:t>of </a:t>
                      </a:r>
                      <a:r>
                        <a:rPr sz="2450" i="1" dirty="0">
                          <a:latin typeface="Calibri"/>
                          <a:cs typeface="Calibri"/>
                        </a:rPr>
                        <a:t>Mechanicsville </a:t>
                      </a:r>
                      <a:r>
                        <a:rPr sz="2450" i="1" spc="-10" dirty="0">
                          <a:latin typeface="Calibri"/>
                          <a:cs typeface="Calibri"/>
                        </a:rPr>
                        <a:t>to East </a:t>
                      </a:r>
                      <a:r>
                        <a:rPr sz="2450" i="1" spc="5" dirty="0">
                          <a:latin typeface="Calibri"/>
                          <a:cs typeface="Calibri"/>
                        </a:rPr>
                        <a:t>of Grand</a:t>
                      </a:r>
                      <a:r>
                        <a:rPr sz="2450" i="1" spc="85" dirty="0">
                          <a:latin typeface="Calibri"/>
                          <a:cs typeface="Calibri"/>
                        </a:rPr>
                        <a:t> </a:t>
                      </a:r>
                      <a:r>
                        <a:rPr sz="2450" i="1" spc="10" dirty="0">
                          <a:latin typeface="Calibri"/>
                          <a:cs typeface="Calibri"/>
                        </a:rPr>
                        <a:t>Mound</a:t>
                      </a:r>
                      <a:endParaRPr sz="2450">
                        <a:latin typeface="Calibri"/>
                        <a:cs typeface="Calibri"/>
                      </a:endParaRPr>
                    </a:p>
                  </a:txBody>
                  <a:tcPr marL="0" marR="0" marT="139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410041">
                <a:tc rowSpan="2">
                  <a:txBody>
                    <a:bodyPr/>
                    <a:lstStyle/>
                    <a:p>
                      <a:pPr marL="1057910" marR="516255" indent="-535305">
                        <a:lnSpc>
                          <a:spcPct val="116100"/>
                        </a:lnSpc>
                        <a:spcBef>
                          <a:spcPts val="1315"/>
                        </a:spcBef>
                      </a:pPr>
                      <a:r>
                        <a:rPr sz="2450" b="1" spc="-20" dirty="0">
                          <a:solidFill>
                            <a:srgbClr val="FFFFFF"/>
                          </a:solidFill>
                          <a:latin typeface="Calibri"/>
                          <a:cs typeface="Calibri"/>
                        </a:rPr>
                        <a:t>Weekday</a:t>
                      </a:r>
                      <a:r>
                        <a:rPr sz="2450" b="1" spc="-65" dirty="0">
                          <a:solidFill>
                            <a:srgbClr val="FFFFFF"/>
                          </a:solidFill>
                          <a:latin typeface="Calibri"/>
                          <a:cs typeface="Calibri"/>
                        </a:rPr>
                        <a:t> </a:t>
                      </a:r>
                      <a:r>
                        <a:rPr sz="2450" b="1" spc="10" dirty="0">
                          <a:solidFill>
                            <a:srgbClr val="FFFFFF"/>
                          </a:solidFill>
                          <a:latin typeface="Calibri"/>
                          <a:cs typeface="Calibri"/>
                        </a:rPr>
                        <a:t>Time  </a:t>
                      </a:r>
                      <a:r>
                        <a:rPr sz="2450" b="1" dirty="0">
                          <a:solidFill>
                            <a:srgbClr val="FFFFFF"/>
                          </a:solidFill>
                          <a:latin typeface="Calibri"/>
                          <a:cs typeface="Calibri"/>
                        </a:rPr>
                        <a:t>Period</a:t>
                      </a:r>
                      <a:endParaRPr sz="2450">
                        <a:latin typeface="Calibri"/>
                        <a:cs typeface="Calibri"/>
                      </a:endParaRPr>
                    </a:p>
                  </a:txBody>
                  <a:tcPr marL="0" marR="0" marT="1670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tc gridSpan="2">
                  <a:txBody>
                    <a:bodyPr/>
                    <a:lstStyle/>
                    <a:p>
                      <a:pPr marL="529590">
                        <a:lnSpc>
                          <a:spcPct val="100000"/>
                        </a:lnSpc>
                        <a:spcBef>
                          <a:spcPts val="114"/>
                        </a:spcBef>
                      </a:pPr>
                      <a:r>
                        <a:rPr sz="2450" b="1" dirty="0">
                          <a:solidFill>
                            <a:srgbClr val="FFFFFF"/>
                          </a:solidFill>
                          <a:latin typeface="Calibri"/>
                          <a:cs typeface="Calibri"/>
                        </a:rPr>
                        <a:t>Eastbound</a:t>
                      </a:r>
                      <a:r>
                        <a:rPr sz="2450" b="1" spc="5" dirty="0">
                          <a:solidFill>
                            <a:srgbClr val="FFFFFF"/>
                          </a:solidFill>
                          <a:latin typeface="Calibri"/>
                          <a:cs typeface="Calibri"/>
                        </a:rPr>
                        <a:t> </a:t>
                      </a:r>
                      <a:r>
                        <a:rPr sz="2450" b="1" spc="-35" dirty="0">
                          <a:solidFill>
                            <a:srgbClr val="FFFFFF"/>
                          </a:solidFill>
                          <a:latin typeface="Calibri"/>
                          <a:cs typeface="Calibri"/>
                        </a:rPr>
                        <a:t>Travel</a:t>
                      </a:r>
                      <a:endParaRPr sz="2450">
                        <a:latin typeface="Calibri"/>
                        <a:cs typeface="Calibri"/>
                      </a:endParaRPr>
                    </a:p>
                  </a:txBody>
                  <a:tcPr marL="0" marR="0" marT="1460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tc hMerge="1">
                  <a:txBody>
                    <a:bodyPr/>
                    <a:lstStyle/>
                    <a:p>
                      <a:endParaRPr/>
                    </a:p>
                  </a:txBody>
                  <a:tcPr marL="0" marR="0" marT="0" marB="0"/>
                </a:tc>
                <a:tc gridSpan="2">
                  <a:txBody>
                    <a:bodyPr/>
                    <a:lstStyle/>
                    <a:p>
                      <a:pPr marL="387985">
                        <a:lnSpc>
                          <a:spcPct val="100000"/>
                        </a:lnSpc>
                        <a:spcBef>
                          <a:spcPts val="114"/>
                        </a:spcBef>
                      </a:pPr>
                      <a:r>
                        <a:rPr sz="2450" b="1" spc="-5" dirty="0">
                          <a:solidFill>
                            <a:srgbClr val="FFFFFF"/>
                          </a:solidFill>
                          <a:latin typeface="Calibri"/>
                          <a:cs typeface="Calibri"/>
                        </a:rPr>
                        <a:t>Westbound</a:t>
                      </a:r>
                      <a:r>
                        <a:rPr sz="2450" b="1" dirty="0">
                          <a:solidFill>
                            <a:srgbClr val="FFFFFF"/>
                          </a:solidFill>
                          <a:latin typeface="Calibri"/>
                          <a:cs typeface="Calibri"/>
                        </a:rPr>
                        <a:t> </a:t>
                      </a:r>
                      <a:r>
                        <a:rPr sz="2450" b="1" spc="-35" dirty="0">
                          <a:solidFill>
                            <a:srgbClr val="FFFFFF"/>
                          </a:solidFill>
                          <a:latin typeface="Calibri"/>
                          <a:cs typeface="Calibri"/>
                        </a:rPr>
                        <a:t>Travel</a:t>
                      </a:r>
                      <a:endParaRPr sz="2450">
                        <a:latin typeface="Calibri"/>
                        <a:cs typeface="Calibri"/>
                      </a:endParaRPr>
                    </a:p>
                  </a:txBody>
                  <a:tcPr marL="0" marR="0" marT="1460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tc hMerge="1">
                  <a:txBody>
                    <a:bodyPr/>
                    <a:lstStyle/>
                    <a:p>
                      <a:endParaRPr/>
                    </a:p>
                  </a:txBody>
                  <a:tcPr marL="0" marR="0" marT="0" marB="0"/>
                </a:tc>
                <a:extLst>
                  <a:ext uri="{0D108BD9-81ED-4DB2-BD59-A6C34878D82A}">
                    <a16:rowId xmlns:a16="http://schemas.microsoft.com/office/drawing/2014/main" val="10001"/>
                  </a:ext>
                </a:extLst>
              </a:tr>
              <a:tr h="858240">
                <a:tc vMerge="1">
                  <a:txBody>
                    <a:bodyPr/>
                    <a:lstStyle/>
                    <a:p>
                      <a:endParaRPr/>
                    </a:p>
                  </a:txBody>
                  <a:tcPr marL="0" marR="0" marT="1670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tc>
                  <a:txBody>
                    <a:bodyPr/>
                    <a:lstStyle/>
                    <a:p>
                      <a:pPr marL="381000">
                        <a:lnSpc>
                          <a:spcPct val="100000"/>
                        </a:lnSpc>
                        <a:spcBef>
                          <a:spcPts val="175"/>
                        </a:spcBef>
                      </a:pPr>
                      <a:r>
                        <a:rPr sz="2450" b="1" spc="10" dirty="0">
                          <a:solidFill>
                            <a:srgbClr val="FFFFFF"/>
                          </a:solidFill>
                          <a:latin typeface="Calibri"/>
                          <a:cs typeface="Calibri"/>
                        </a:rPr>
                        <a:t>Speed</a:t>
                      </a:r>
                      <a:endParaRPr sz="2450">
                        <a:latin typeface="Calibri"/>
                        <a:cs typeface="Calibri"/>
                      </a:endParaRPr>
                    </a:p>
                    <a:p>
                      <a:pPr marL="387985">
                        <a:lnSpc>
                          <a:spcPct val="100000"/>
                        </a:lnSpc>
                        <a:spcBef>
                          <a:spcPts val="475"/>
                        </a:spcBef>
                      </a:pPr>
                      <a:r>
                        <a:rPr sz="2450" b="1" spc="5" dirty="0">
                          <a:solidFill>
                            <a:srgbClr val="FFFFFF"/>
                          </a:solidFill>
                          <a:latin typeface="Calibri"/>
                          <a:cs typeface="Calibri"/>
                        </a:rPr>
                        <a:t>(mph)</a:t>
                      </a:r>
                      <a:endParaRPr sz="2450">
                        <a:latin typeface="Calibri"/>
                        <a:cs typeface="Calibri"/>
                      </a:endParaRPr>
                    </a:p>
                  </a:txBody>
                  <a:tcPr marL="0" marR="0" marT="222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tc>
                  <a:txBody>
                    <a:bodyPr/>
                    <a:lstStyle/>
                    <a:p>
                      <a:pPr algn="ctr">
                        <a:lnSpc>
                          <a:spcPct val="100000"/>
                        </a:lnSpc>
                        <a:spcBef>
                          <a:spcPts val="175"/>
                        </a:spcBef>
                      </a:pPr>
                      <a:r>
                        <a:rPr sz="2450" b="1" spc="5" dirty="0">
                          <a:solidFill>
                            <a:srgbClr val="FFFFFF"/>
                          </a:solidFill>
                          <a:latin typeface="Calibri"/>
                          <a:cs typeface="Calibri"/>
                        </a:rPr>
                        <a:t>Time</a:t>
                      </a:r>
                      <a:endParaRPr sz="2450">
                        <a:latin typeface="Calibri"/>
                        <a:cs typeface="Calibri"/>
                      </a:endParaRPr>
                    </a:p>
                    <a:p>
                      <a:pPr algn="ctr">
                        <a:lnSpc>
                          <a:spcPct val="100000"/>
                        </a:lnSpc>
                        <a:spcBef>
                          <a:spcPts val="475"/>
                        </a:spcBef>
                      </a:pPr>
                      <a:r>
                        <a:rPr sz="2450" b="1" dirty="0">
                          <a:solidFill>
                            <a:srgbClr val="FFFFFF"/>
                          </a:solidFill>
                          <a:latin typeface="Calibri"/>
                          <a:cs typeface="Calibri"/>
                        </a:rPr>
                        <a:t>(minutes)</a:t>
                      </a:r>
                      <a:endParaRPr sz="2450">
                        <a:latin typeface="Calibri"/>
                        <a:cs typeface="Calibri"/>
                      </a:endParaRPr>
                    </a:p>
                  </a:txBody>
                  <a:tcPr marL="0" marR="0" marT="222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tc>
                  <a:txBody>
                    <a:bodyPr/>
                    <a:lstStyle/>
                    <a:p>
                      <a:pPr marL="302895">
                        <a:lnSpc>
                          <a:spcPct val="100000"/>
                        </a:lnSpc>
                        <a:spcBef>
                          <a:spcPts val="175"/>
                        </a:spcBef>
                      </a:pPr>
                      <a:r>
                        <a:rPr sz="2450" b="1" spc="10" dirty="0">
                          <a:solidFill>
                            <a:srgbClr val="FFFFFF"/>
                          </a:solidFill>
                          <a:latin typeface="Calibri"/>
                          <a:cs typeface="Calibri"/>
                        </a:rPr>
                        <a:t>Speed</a:t>
                      </a:r>
                      <a:endParaRPr sz="2450">
                        <a:latin typeface="Calibri"/>
                        <a:cs typeface="Calibri"/>
                      </a:endParaRPr>
                    </a:p>
                    <a:p>
                      <a:pPr marL="309880">
                        <a:lnSpc>
                          <a:spcPct val="100000"/>
                        </a:lnSpc>
                        <a:spcBef>
                          <a:spcPts val="475"/>
                        </a:spcBef>
                      </a:pPr>
                      <a:r>
                        <a:rPr sz="2450" b="1" spc="5" dirty="0">
                          <a:solidFill>
                            <a:srgbClr val="FFFFFF"/>
                          </a:solidFill>
                          <a:latin typeface="Calibri"/>
                          <a:cs typeface="Calibri"/>
                        </a:rPr>
                        <a:t>(mph)</a:t>
                      </a:r>
                      <a:endParaRPr sz="2450">
                        <a:latin typeface="Calibri"/>
                        <a:cs typeface="Calibri"/>
                      </a:endParaRPr>
                    </a:p>
                  </a:txBody>
                  <a:tcPr marL="0" marR="0" marT="222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tc>
                  <a:txBody>
                    <a:bodyPr/>
                    <a:lstStyle/>
                    <a:p>
                      <a:pPr algn="ctr">
                        <a:lnSpc>
                          <a:spcPct val="100000"/>
                        </a:lnSpc>
                        <a:spcBef>
                          <a:spcPts val="175"/>
                        </a:spcBef>
                      </a:pPr>
                      <a:r>
                        <a:rPr sz="2450" b="1" spc="5" dirty="0">
                          <a:solidFill>
                            <a:srgbClr val="FFFFFF"/>
                          </a:solidFill>
                          <a:latin typeface="Calibri"/>
                          <a:cs typeface="Calibri"/>
                        </a:rPr>
                        <a:t>Time</a:t>
                      </a:r>
                      <a:endParaRPr sz="2450">
                        <a:latin typeface="Calibri"/>
                        <a:cs typeface="Calibri"/>
                      </a:endParaRPr>
                    </a:p>
                    <a:p>
                      <a:pPr algn="ctr">
                        <a:lnSpc>
                          <a:spcPct val="100000"/>
                        </a:lnSpc>
                        <a:spcBef>
                          <a:spcPts val="475"/>
                        </a:spcBef>
                      </a:pPr>
                      <a:r>
                        <a:rPr sz="2450" b="1" dirty="0">
                          <a:solidFill>
                            <a:srgbClr val="FFFFFF"/>
                          </a:solidFill>
                          <a:latin typeface="Calibri"/>
                          <a:cs typeface="Calibri"/>
                        </a:rPr>
                        <a:t>(minutes)</a:t>
                      </a:r>
                      <a:endParaRPr sz="2450">
                        <a:latin typeface="Calibri"/>
                        <a:cs typeface="Calibri"/>
                      </a:endParaRPr>
                    </a:p>
                  </a:txBody>
                  <a:tcPr marL="0" marR="0" marT="2222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extLst>
                  <a:ext uri="{0D108BD9-81ED-4DB2-BD59-A6C34878D82A}">
                    <a16:rowId xmlns:a16="http://schemas.microsoft.com/office/drawing/2014/main" val="10002"/>
                  </a:ext>
                </a:extLst>
              </a:tr>
              <a:tr h="1037521">
                <a:tc>
                  <a:txBody>
                    <a:bodyPr/>
                    <a:lstStyle/>
                    <a:p>
                      <a:pPr marL="150495">
                        <a:lnSpc>
                          <a:spcPct val="100000"/>
                        </a:lnSpc>
                        <a:spcBef>
                          <a:spcPts val="885"/>
                        </a:spcBef>
                      </a:pPr>
                      <a:r>
                        <a:rPr sz="2450" spc="5" dirty="0">
                          <a:latin typeface="Calibri"/>
                          <a:cs typeface="Calibri"/>
                        </a:rPr>
                        <a:t>Full</a:t>
                      </a:r>
                      <a:r>
                        <a:rPr sz="2450" dirty="0">
                          <a:latin typeface="Calibri"/>
                          <a:cs typeface="Calibri"/>
                        </a:rPr>
                        <a:t> </a:t>
                      </a:r>
                      <a:r>
                        <a:rPr sz="2450" spc="-5" dirty="0">
                          <a:latin typeface="Calibri"/>
                          <a:cs typeface="Calibri"/>
                        </a:rPr>
                        <a:t>Day:</a:t>
                      </a:r>
                      <a:endParaRPr sz="2450">
                        <a:latin typeface="Calibri"/>
                        <a:cs typeface="Calibri"/>
                      </a:endParaRPr>
                    </a:p>
                    <a:p>
                      <a:pPr marL="150495">
                        <a:lnSpc>
                          <a:spcPct val="100000"/>
                        </a:lnSpc>
                        <a:spcBef>
                          <a:spcPts val="470"/>
                        </a:spcBef>
                      </a:pPr>
                      <a:r>
                        <a:rPr sz="2450" spc="10" dirty="0">
                          <a:latin typeface="Calibri"/>
                          <a:cs typeface="Calibri"/>
                        </a:rPr>
                        <a:t>12 AM – 11</a:t>
                      </a:r>
                      <a:r>
                        <a:rPr sz="2450" spc="-30" dirty="0">
                          <a:latin typeface="Calibri"/>
                          <a:cs typeface="Calibri"/>
                        </a:rPr>
                        <a:t> </a:t>
                      </a:r>
                      <a:r>
                        <a:rPr sz="2450" spc="10" dirty="0">
                          <a:latin typeface="Calibri"/>
                          <a:cs typeface="Calibri"/>
                        </a:rPr>
                        <a:t>PM</a:t>
                      </a:r>
                      <a:endParaRPr sz="2450">
                        <a:latin typeface="Calibri"/>
                        <a:cs typeface="Calibri"/>
                      </a:endParaRPr>
                    </a:p>
                  </a:txBody>
                  <a:tcPr marL="0" marR="0" marT="112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dirty="0">
                        <a:latin typeface="Times New Roman"/>
                        <a:cs typeface="Times New Roman"/>
                      </a:endParaRPr>
                    </a:p>
                    <a:p>
                      <a:pPr algn="ctr">
                        <a:lnSpc>
                          <a:spcPct val="100000"/>
                        </a:lnSpc>
                      </a:pPr>
                      <a:r>
                        <a:rPr sz="2450" spc="10" dirty="0">
                          <a:latin typeface="Calibri"/>
                          <a:cs typeface="Calibri"/>
                        </a:rPr>
                        <a:t>54.2</a:t>
                      </a:r>
                      <a:endParaRPr sz="245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marL="581660">
                        <a:lnSpc>
                          <a:spcPct val="100000"/>
                        </a:lnSpc>
                      </a:pPr>
                      <a:r>
                        <a:rPr sz="2450" spc="10" dirty="0">
                          <a:latin typeface="Calibri"/>
                          <a:cs typeface="Calibri"/>
                        </a:rPr>
                        <a:t>47.5</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dirty="0">
                        <a:latin typeface="Times New Roman"/>
                        <a:cs typeface="Times New Roman"/>
                      </a:endParaRPr>
                    </a:p>
                    <a:p>
                      <a:pPr marL="424180">
                        <a:lnSpc>
                          <a:spcPct val="100000"/>
                        </a:lnSpc>
                      </a:pPr>
                      <a:r>
                        <a:rPr sz="2450" spc="10" dirty="0">
                          <a:latin typeface="Calibri"/>
                          <a:cs typeface="Calibri"/>
                        </a:rPr>
                        <a:t>54.4</a:t>
                      </a:r>
                      <a:endParaRPr sz="245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algn="ctr">
                        <a:lnSpc>
                          <a:spcPct val="100000"/>
                        </a:lnSpc>
                      </a:pPr>
                      <a:r>
                        <a:rPr sz="2450" spc="10" dirty="0">
                          <a:latin typeface="Calibri"/>
                          <a:cs typeface="Calibri"/>
                        </a:rPr>
                        <a:t>47.5</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3"/>
                  </a:ext>
                </a:extLst>
              </a:tr>
              <a:tr h="1037521">
                <a:tc>
                  <a:txBody>
                    <a:bodyPr/>
                    <a:lstStyle/>
                    <a:p>
                      <a:pPr marL="149860">
                        <a:lnSpc>
                          <a:spcPct val="100000"/>
                        </a:lnSpc>
                        <a:spcBef>
                          <a:spcPts val="885"/>
                        </a:spcBef>
                      </a:pPr>
                      <a:r>
                        <a:rPr sz="2450" dirty="0">
                          <a:latin typeface="Calibri"/>
                          <a:cs typeface="Calibri"/>
                        </a:rPr>
                        <a:t>Daytime:</a:t>
                      </a:r>
                      <a:endParaRPr sz="2450">
                        <a:latin typeface="Calibri"/>
                        <a:cs typeface="Calibri"/>
                      </a:endParaRPr>
                    </a:p>
                    <a:p>
                      <a:pPr marL="149860">
                        <a:lnSpc>
                          <a:spcPct val="100000"/>
                        </a:lnSpc>
                        <a:spcBef>
                          <a:spcPts val="470"/>
                        </a:spcBef>
                      </a:pPr>
                      <a:r>
                        <a:rPr sz="2450" spc="10" dirty="0">
                          <a:latin typeface="Calibri"/>
                          <a:cs typeface="Calibri"/>
                        </a:rPr>
                        <a:t>7 AM – 9</a:t>
                      </a:r>
                      <a:r>
                        <a:rPr sz="2450" spc="-30" dirty="0">
                          <a:latin typeface="Calibri"/>
                          <a:cs typeface="Calibri"/>
                        </a:rPr>
                        <a:t> </a:t>
                      </a:r>
                      <a:r>
                        <a:rPr sz="2450" spc="10" dirty="0">
                          <a:latin typeface="Calibri"/>
                          <a:cs typeface="Calibri"/>
                        </a:rPr>
                        <a:t>PM</a:t>
                      </a:r>
                      <a:endParaRPr sz="2450">
                        <a:latin typeface="Calibri"/>
                        <a:cs typeface="Calibri"/>
                      </a:endParaRPr>
                    </a:p>
                  </a:txBody>
                  <a:tcPr marL="0" marR="0" marT="112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dirty="0">
                        <a:latin typeface="Times New Roman"/>
                        <a:cs typeface="Times New Roman"/>
                      </a:endParaRPr>
                    </a:p>
                    <a:p>
                      <a:pPr algn="ctr">
                        <a:lnSpc>
                          <a:spcPct val="100000"/>
                        </a:lnSpc>
                      </a:pPr>
                      <a:r>
                        <a:rPr sz="2450" spc="10" dirty="0">
                          <a:latin typeface="Calibri"/>
                          <a:cs typeface="Calibri"/>
                        </a:rPr>
                        <a:t>54.4</a:t>
                      </a:r>
                      <a:endParaRPr sz="245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marL="581660">
                        <a:lnSpc>
                          <a:spcPct val="100000"/>
                        </a:lnSpc>
                      </a:pPr>
                      <a:r>
                        <a:rPr sz="2450" spc="10" dirty="0">
                          <a:latin typeface="Calibri"/>
                          <a:cs typeface="Calibri"/>
                        </a:rPr>
                        <a:t>47.4</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dirty="0">
                        <a:latin typeface="Times New Roman"/>
                        <a:cs typeface="Times New Roman"/>
                      </a:endParaRPr>
                    </a:p>
                    <a:p>
                      <a:pPr marL="424180">
                        <a:lnSpc>
                          <a:spcPct val="100000"/>
                        </a:lnSpc>
                      </a:pPr>
                      <a:r>
                        <a:rPr sz="2450" spc="10" dirty="0">
                          <a:latin typeface="Calibri"/>
                          <a:cs typeface="Calibri"/>
                        </a:rPr>
                        <a:t>54.4</a:t>
                      </a:r>
                      <a:endParaRPr sz="245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algn="ctr">
                        <a:lnSpc>
                          <a:spcPct val="100000"/>
                        </a:lnSpc>
                      </a:pPr>
                      <a:r>
                        <a:rPr sz="2450" spc="10" dirty="0">
                          <a:latin typeface="Calibri"/>
                          <a:cs typeface="Calibri"/>
                        </a:rPr>
                        <a:t>47.5</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4"/>
                  </a:ext>
                </a:extLst>
              </a:tr>
              <a:tr h="1037521">
                <a:tc>
                  <a:txBody>
                    <a:bodyPr/>
                    <a:lstStyle/>
                    <a:p>
                      <a:pPr marL="149860">
                        <a:lnSpc>
                          <a:spcPct val="100000"/>
                        </a:lnSpc>
                        <a:spcBef>
                          <a:spcPts val="885"/>
                        </a:spcBef>
                      </a:pPr>
                      <a:r>
                        <a:rPr sz="2450" dirty="0">
                          <a:latin typeface="Calibri"/>
                          <a:cs typeface="Calibri"/>
                        </a:rPr>
                        <a:t>Overnight:</a:t>
                      </a:r>
                      <a:endParaRPr sz="2450">
                        <a:latin typeface="Calibri"/>
                        <a:cs typeface="Calibri"/>
                      </a:endParaRPr>
                    </a:p>
                    <a:p>
                      <a:pPr marL="149860">
                        <a:lnSpc>
                          <a:spcPct val="100000"/>
                        </a:lnSpc>
                        <a:spcBef>
                          <a:spcPts val="470"/>
                        </a:spcBef>
                      </a:pPr>
                      <a:r>
                        <a:rPr sz="2450" spc="10" dirty="0">
                          <a:latin typeface="Calibri"/>
                          <a:cs typeface="Calibri"/>
                        </a:rPr>
                        <a:t>10 PM – 6</a:t>
                      </a:r>
                      <a:r>
                        <a:rPr sz="2450" spc="-35" dirty="0">
                          <a:latin typeface="Calibri"/>
                          <a:cs typeface="Calibri"/>
                        </a:rPr>
                        <a:t> </a:t>
                      </a:r>
                      <a:r>
                        <a:rPr sz="2450" spc="10" dirty="0">
                          <a:latin typeface="Calibri"/>
                          <a:cs typeface="Calibri"/>
                        </a:rPr>
                        <a:t>AM</a:t>
                      </a:r>
                      <a:endParaRPr sz="2450">
                        <a:latin typeface="Calibri"/>
                        <a:cs typeface="Calibri"/>
                      </a:endParaRPr>
                    </a:p>
                  </a:txBody>
                  <a:tcPr marL="0" marR="0" marT="11239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dirty="0">
                        <a:latin typeface="Times New Roman"/>
                        <a:cs typeface="Times New Roman"/>
                      </a:endParaRPr>
                    </a:p>
                    <a:p>
                      <a:pPr algn="ctr">
                        <a:lnSpc>
                          <a:spcPct val="100000"/>
                        </a:lnSpc>
                        <a:spcBef>
                          <a:spcPts val="5"/>
                        </a:spcBef>
                      </a:pPr>
                      <a:r>
                        <a:rPr sz="2450" spc="10" dirty="0">
                          <a:latin typeface="Calibri"/>
                          <a:cs typeface="Calibri"/>
                        </a:rPr>
                        <a:t>54.1</a:t>
                      </a:r>
                      <a:endParaRPr sz="2450" dirty="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marL="581660">
                        <a:lnSpc>
                          <a:spcPct val="100000"/>
                        </a:lnSpc>
                        <a:spcBef>
                          <a:spcPts val="5"/>
                        </a:spcBef>
                      </a:pPr>
                      <a:r>
                        <a:rPr sz="2450" spc="10" dirty="0">
                          <a:latin typeface="Calibri"/>
                          <a:cs typeface="Calibri"/>
                        </a:rPr>
                        <a:t>47.7</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marL="424180">
                        <a:lnSpc>
                          <a:spcPct val="100000"/>
                        </a:lnSpc>
                        <a:spcBef>
                          <a:spcPts val="5"/>
                        </a:spcBef>
                      </a:pPr>
                      <a:r>
                        <a:rPr sz="2450" spc="10" dirty="0">
                          <a:latin typeface="Calibri"/>
                          <a:cs typeface="Calibri"/>
                        </a:rPr>
                        <a:t>54.3</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algn="ctr">
                        <a:lnSpc>
                          <a:spcPct val="100000"/>
                        </a:lnSpc>
                        <a:spcBef>
                          <a:spcPts val="5"/>
                        </a:spcBef>
                      </a:pPr>
                      <a:r>
                        <a:rPr sz="2450" spc="10" dirty="0">
                          <a:latin typeface="Calibri"/>
                          <a:cs typeface="Calibri"/>
                        </a:rPr>
                        <a:t>47.6</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5"/>
                  </a:ext>
                </a:extLst>
              </a:tr>
              <a:tr h="1037521">
                <a:tc>
                  <a:txBody>
                    <a:bodyPr/>
                    <a:lstStyle/>
                    <a:p>
                      <a:pPr marL="150495" marR="299720">
                        <a:lnSpc>
                          <a:spcPct val="116100"/>
                        </a:lnSpc>
                        <a:spcBef>
                          <a:spcPts val="409"/>
                        </a:spcBef>
                      </a:pPr>
                      <a:r>
                        <a:rPr sz="2450" spc="5" dirty="0">
                          <a:latin typeface="Calibri"/>
                          <a:cs typeface="Calibri"/>
                        </a:rPr>
                        <a:t>Morning</a:t>
                      </a:r>
                      <a:r>
                        <a:rPr sz="2450" spc="-50" dirty="0">
                          <a:latin typeface="Calibri"/>
                          <a:cs typeface="Calibri"/>
                        </a:rPr>
                        <a:t> </a:t>
                      </a:r>
                      <a:r>
                        <a:rPr sz="2450" spc="5" dirty="0">
                          <a:latin typeface="Calibri"/>
                          <a:cs typeface="Calibri"/>
                        </a:rPr>
                        <a:t>Commute:  </a:t>
                      </a:r>
                      <a:r>
                        <a:rPr sz="2450" spc="10" dirty="0">
                          <a:latin typeface="Calibri"/>
                          <a:cs typeface="Calibri"/>
                        </a:rPr>
                        <a:t>7 AM – 9</a:t>
                      </a:r>
                      <a:r>
                        <a:rPr sz="2450" spc="-35" dirty="0">
                          <a:latin typeface="Calibri"/>
                          <a:cs typeface="Calibri"/>
                        </a:rPr>
                        <a:t> </a:t>
                      </a:r>
                      <a:r>
                        <a:rPr sz="2450" spc="10" dirty="0">
                          <a:latin typeface="Calibri"/>
                          <a:cs typeface="Calibri"/>
                        </a:rPr>
                        <a:t>AM</a:t>
                      </a:r>
                      <a:endParaRPr sz="2450">
                        <a:latin typeface="Calibri"/>
                        <a:cs typeface="Calibri"/>
                      </a:endParaRPr>
                    </a:p>
                  </a:txBody>
                  <a:tcPr marL="0" marR="0" marT="5206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algn="ctr">
                        <a:lnSpc>
                          <a:spcPct val="100000"/>
                        </a:lnSpc>
                      </a:pPr>
                      <a:r>
                        <a:rPr sz="2450" spc="10" dirty="0">
                          <a:latin typeface="Calibri"/>
                          <a:cs typeface="Calibri"/>
                        </a:rPr>
                        <a:t>54.6</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marL="581660">
                        <a:lnSpc>
                          <a:spcPct val="100000"/>
                        </a:lnSpc>
                      </a:pPr>
                      <a:r>
                        <a:rPr sz="2450" spc="10" dirty="0">
                          <a:latin typeface="Calibri"/>
                          <a:cs typeface="Calibri"/>
                        </a:rPr>
                        <a:t>47.3</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marL="424815">
                        <a:lnSpc>
                          <a:spcPct val="100000"/>
                        </a:lnSpc>
                      </a:pPr>
                      <a:r>
                        <a:rPr sz="2450" spc="10" dirty="0">
                          <a:latin typeface="Calibri"/>
                          <a:cs typeface="Calibri"/>
                        </a:rPr>
                        <a:t>54.6</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250">
                        <a:latin typeface="Times New Roman"/>
                        <a:cs typeface="Times New Roman"/>
                      </a:endParaRPr>
                    </a:p>
                    <a:p>
                      <a:pPr algn="ctr">
                        <a:lnSpc>
                          <a:spcPct val="100000"/>
                        </a:lnSpc>
                      </a:pPr>
                      <a:r>
                        <a:rPr sz="2450" spc="10" dirty="0">
                          <a:latin typeface="Calibri"/>
                          <a:cs typeface="Calibri"/>
                        </a:rPr>
                        <a:t>47.3</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6"/>
                  </a:ext>
                </a:extLst>
              </a:tr>
              <a:tr h="1755066">
                <a:tc>
                  <a:txBody>
                    <a:bodyPr/>
                    <a:lstStyle/>
                    <a:p>
                      <a:pPr marL="150495">
                        <a:lnSpc>
                          <a:spcPct val="100000"/>
                        </a:lnSpc>
                        <a:spcBef>
                          <a:spcPts val="110"/>
                        </a:spcBef>
                      </a:pPr>
                      <a:r>
                        <a:rPr sz="2450" spc="5" dirty="0">
                          <a:latin typeface="Calibri"/>
                          <a:cs typeface="Calibri"/>
                        </a:rPr>
                        <a:t>Afternoon</a:t>
                      </a:r>
                      <a:endParaRPr sz="2450">
                        <a:latin typeface="Calibri"/>
                        <a:cs typeface="Calibri"/>
                      </a:endParaRPr>
                    </a:p>
                    <a:p>
                      <a:pPr marL="150495">
                        <a:lnSpc>
                          <a:spcPct val="100000"/>
                        </a:lnSpc>
                        <a:spcBef>
                          <a:spcPts val="475"/>
                        </a:spcBef>
                      </a:pPr>
                      <a:r>
                        <a:rPr sz="2450" spc="5" dirty="0">
                          <a:latin typeface="Calibri"/>
                          <a:cs typeface="Calibri"/>
                        </a:rPr>
                        <a:t>Commute:</a:t>
                      </a:r>
                      <a:endParaRPr sz="2450">
                        <a:latin typeface="Calibri"/>
                        <a:cs typeface="Calibri"/>
                      </a:endParaRPr>
                    </a:p>
                    <a:p>
                      <a:pPr marL="150495">
                        <a:lnSpc>
                          <a:spcPct val="100000"/>
                        </a:lnSpc>
                        <a:spcBef>
                          <a:spcPts val="470"/>
                        </a:spcBef>
                      </a:pPr>
                      <a:r>
                        <a:rPr sz="2450" spc="10" dirty="0">
                          <a:latin typeface="Calibri"/>
                          <a:cs typeface="Calibri"/>
                        </a:rPr>
                        <a:t>4 PM – 6</a:t>
                      </a:r>
                      <a:r>
                        <a:rPr sz="2450" spc="-30" dirty="0">
                          <a:latin typeface="Calibri"/>
                          <a:cs typeface="Calibri"/>
                        </a:rPr>
                        <a:t> </a:t>
                      </a:r>
                      <a:r>
                        <a:rPr sz="2450" spc="10" dirty="0">
                          <a:latin typeface="Calibri"/>
                          <a:cs typeface="Calibri"/>
                        </a:rPr>
                        <a:t>PM</a:t>
                      </a:r>
                      <a:endParaRPr sz="2450">
                        <a:latin typeface="Calibri"/>
                        <a:cs typeface="Calibri"/>
                      </a:endParaRPr>
                    </a:p>
                  </a:txBody>
                  <a:tcPr marL="0" marR="0" marT="139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400">
                        <a:latin typeface="Times New Roman"/>
                        <a:cs typeface="Times New Roman"/>
                      </a:endParaRPr>
                    </a:p>
                    <a:p>
                      <a:pPr>
                        <a:lnSpc>
                          <a:spcPct val="100000"/>
                        </a:lnSpc>
                        <a:spcBef>
                          <a:spcPts val="10"/>
                        </a:spcBef>
                      </a:pPr>
                      <a:endParaRPr sz="2300">
                        <a:latin typeface="Times New Roman"/>
                        <a:cs typeface="Times New Roman"/>
                      </a:endParaRPr>
                    </a:p>
                    <a:p>
                      <a:pPr algn="ctr">
                        <a:lnSpc>
                          <a:spcPct val="100000"/>
                        </a:lnSpc>
                      </a:pPr>
                      <a:r>
                        <a:rPr sz="2450" spc="10" dirty="0">
                          <a:latin typeface="Calibri"/>
                          <a:cs typeface="Calibri"/>
                        </a:rPr>
                        <a:t>54.7</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400">
                        <a:latin typeface="Times New Roman"/>
                        <a:cs typeface="Times New Roman"/>
                      </a:endParaRPr>
                    </a:p>
                    <a:p>
                      <a:pPr>
                        <a:lnSpc>
                          <a:spcPct val="100000"/>
                        </a:lnSpc>
                        <a:spcBef>
                          <a:spcPts val="10"/>
                        </a:spcBef>
                      </a:pPr>
                      <a:endParaRPr sz="2300">
                        <a:latin typeface="Times New Roman"/>
                        <a:cs typeface="Times New Roman"/>
                      </a:endParaRPr>
                    </a:p>
                    <a:p>
                      <a:pPr marL="581660">
                        <a:lnSpc>
                          <a:spcPct val="100000"/>
                        </a:lnSpc>
                      </a:pPr>
                      <a:r>
                        <a:rPr sz="2450" spc="10" dirty="0">
                          <a:latin typeface="Calibri"/>
                          <a:cs typeface="Calibri"/>
                        </a:rPr>
                        <a:t>47.2</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400">
                        <a:latin typeface="Times New Roman"/>
                        <a:cs typeface="Times New Roman"/>
                      </a:endParaRPr>
                    </a:p>
                    <a:p>
                      <a:pPr>
                        <a:lnSpc>
                          <a:spcPct val="100000"/>
                        </a:lnSpc>
                        <a:spcBef>
                          <a:spcPts val="10"/>
                        </a:spcBef>
                      </a:pPr>
                      <a:endParaRPr sz="2300">
                        <a:latin typeface="Times New Roman"/>
                        <a:cs typeface="Times New Roman"/>
                      </a:endParaRPr>
                    </a:p>
                    <a:p>
                      <a:pPr marL="424815">
                        <a:lnSpc>
                          <a:spcPct val="100000"/>
                        </a:lnSpc>
                      </a:pPr>
                      <a:r>
                        <a:rPr sz="2450" spc="10" dirty="0">
                          <a:latin typeface="Calibri"/>
                          <a:cs typeface="Calibri"/>
                        </a:rPr>
                        <a:t>54.7</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2400">
                        <a:latin typeface="Times New Roman"/>
                        <a:cs typeface="Times New Roman"/>
                      </a:endParaRPr>
                    </a:p>
                    <a:p>
                      <a:pPr>
                        <a:lnSpc>
                          <a:spcPct val="100000"/>
                        </a:lnSpc>
                        <a:spcBef>
                          <a:spcPts val="10"/>
                        </a:spcBef>
                      </a:pPr>
                      <a:endParaRPr sz="2300">
                        <a:latin typeface="Times New Roman"/>
                        <a:cs typeface="Times New Roman"/>
                      </a:endParaRPr>
                    </a:p>
                    <a:p>
                      <a:pPr algn="ctr">
                        <a:lnSpc>
                          <a:spcPct val="100000"/>
                        </a:lnSpc>
                      </a:pPr>
                      <a:r>
                        <a:rPr sz="2450" spc="10" dirty="0">
                          <a:latin typeface="Calibri"/>
                          <a:cs typeface="Calibri"/>
                        </a:rPr>
                        <a:t>47.3</a:t>
                      </a:r>
                      <a:endParaRPr sz="2450">
                        <a:latin typeface="Calibri"/>
                        <a:cs typeface="Calibri"/>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7"/>
                  </a:ext>
                </a:extLst>
              </a:tr>
              <a:tr h="1708528">
                <a:tc gridSpan="5">
                  <a:txBody>
                    <a:bodyPr/>
                    <a:lstStyle/>
                    <a:p>
                      <a:pPr marL="150495">
                        <a:lnSpc>
                          <a:spcPct val="100000"/>
                        </a:lnSpc>
                        <a:spcBef>
                          <a:spcPts val="110"/>
                        </a:spcBef>
                      </a:pPr>
                      <a:r>
                        <a:rPr sz="2450" i="1" dirty="0">
                          <a:latin typeface="Calibri"/>
                          <a:cs typeface="Calibri"/>
                        </a:rPr>
                        <a:t>Note </a:t>
                      </a:r>
                      <a:r>
                        <a:rPr sz="2450" i="1" spc="10" dirty="0">
                          <a:latin typeface="Calibri"/>
                          <a:cs typeface="Calibri"/>
                        </a:rPr>
                        <a:t>– </a:t>
                      </a:r>
                      <a:r>
                        <a:rPr sz="2450" i="1" spc="5" dirty="0">
                          <a:latin typeface="Calibri"/>
                          <a:cs typeface="Calibri"/>
                        </a:rPr>
                        <a:t>The values above include driving through communities</a:t>
                      </a:r>
                      <a:r>
                        <a:rPr sz="2450" i="1" spc="30" dirty="0">
                          <a:latin typeface="Calibri"/>
                          <a:cs typeface="Calibri"/>
                        </a:rPr>
                        <a:t> </a:t>
                      </a:r>
                      <a:r>
                        <a:rPr sz="2450" i="1" spc="5" dirty="0">
                          <a:latin typeface="Calibri"/>
                          <a:cs typeface="Calibri"/>
                        </a:rPr>
                        <a:t>with</a:t>
                      </a:r>
                      <a:endParaRPr sz="2450" dirty="0">
                        <a:latin typeface="Calibri"/>
                        <a:cs typeface="Calibri"/>
                      </a:endParaRPr>
                    </a:p>
                    <a:p>
                      <a:pPr marL="150495" marR="226060">
                        <a:lnSpc>
                          <a:spcPct val="116100"/>
                        </a:lnSpc>
                      </a:pPr>
                      <a:r>
                        <a:rPr sz="2450" i="1" spc="5" dirty="0">
                          <a:latin typeface="Calibri"/>
                          <a:cs typeface="Calibri"/>
                        </a:rPr>
                        <a:t>reduced speed limits. </a:t>
                      </a:r>
                      <a:r>
                        <a:rPr sz="2450" b="1" i="1" u="heavy" dirty="0">
                          <a:uFill>
                            <a:solidFill>
                              <a:srgbClr val="000000"/>
                            </a:solidFill>
                          </a:uFill>
                          <a:latin typeface="Calibri"/>
                          <a:cs typeface="Calibri"/>
                        </a:rPr>
                        <a:t>Accounting for </a:t>
                      </a:r>
                      <a:r>
                        <a:rPr sz="2450" b="1" i="1" u="heavy" spc="5" dirty="0">
                          <a:uFill>
                            <a:solidFill>
                              <a:srgbClr val="000000"/>
                            </a:solidFill>
                          </a:uFill>
                          <a:latin typeface="Calibri"/>
                          <a:cs typeface="Calibri"/>
                        </a:rPr>
                        <a:t>the reduced </a:t>
                      </a:r>
                      <a:r>
                        <a:rPr sz="2450" b="1" i="1" u="heavy" dirty="0">
                          <a:uFill>
                            <a:solidFill>
                              <a:srgbClr val="000000"/>
                            </a:solidFill>
                          </a:uFill>
                          <a:latin typeface="Calibri"/>
                          <a:cs typeface="Calibri"/>
                        </a:rPr>
                        <a:t>posted </a:t>
                      </a:r>
                      <a:r>
                        <a:rPr sz="2450" b="1" i="1" u="heavy" spc="5" dirty="0">
                          <a:uFill>
                            <a:solidFill>
                              <a:srgbClr val="000000"/>
                            </a:solidFill>
                          </a:uFill>
                          <a:latin typeface="Calibri"/>
                          <a:cs typeface="Calibri"/>
                        </a:rPr>
                        <a:t>speed limit </a:t>
                      </a:r>
                      <a:r>
                        <a:rPr sz="2450" b="1" i="1" spc="5" dirty="0">
                          <a:latin typeface="Calibri"/>
                          <a:cs typeface="Calibri"/>
                        </a:rPr>
                        <a:t> </a:t>
                      </a:r>
                      <a:r>
                        <a:rPr sz="2450" b="1" i="1" u="heavy" spc="5" dirty="0">
                          <a:uFill>
                            <a:solidFill>
                              <a:srgbClr val="000000"/>
                            </a:solidFill>
                          </a:uFill>
                          <a:latin typeface="Calibri"/>
                          <a:cs typeface="Calibri"/>
                        </a:rPr>
                        <a:t>sections, </a:t>
                      </a:r>
                      <a:r>
                        <a:rPr sz="2450" b="1" i="1" u="heavy" dirty="0">
                          <a:uFill>
                            <a:solidFill>
                              <a:srgbClr val="000000"/>
                            </a:solidFill>
                          </a:uFill>
                          <a:latin typeface="Calibri"/>
                          <a:cs typeface="Calibri"/>
                        </a:rPr>
                        <a:t>data suggests </a:t>
                      </a:r>
                      <a:r>
                        <a:rPr sz="2450" b="1" i="1" u="heavy" spc="10" dirty="0">
                          <a:uFill>
                            <a:solidFill>
                              <a:srgbClr val="000000"/>
                            </a:solidFill>
                          </a:uFill>
                          <a:latin typeface="Calibri"/>
                          <a:cs typeface="Calibri"/>
                        </a:rPr>
                        <a:t>that </a:t>
                      </a:r>
                      <a:r>
                        <a:rPr sz="2450" b="1" i="1" u="heavy" dirty="0">
                          <a:uFill>
                            <a:solidFill>
                              <a:srgbClr val="000000"/>
                            </a:solidFill>
                          </a:uFill>
                          <a:latin typeface="Calibri"/>
                          <a:cs typeface="Calibri"/>
                        </a:rPr>
                        <a:t>current </a:t>
                      </a:r>
                      <a:r>
                        <a:rPr sz="2450" b="1" i="1" u="heavy" spc="5" dirty="0">
                          <a:uFill>
                            <a:solidFill>
                              <a:srgbClr val="000000"/>
                            </a:solidFill>
                          </a:uFill>
                          <a:latin typeface="Calibri"/>
                          <a:cs typeface="Calibri"/>
                        </a:rPr>
                        <a:t>travel speeds are </a:t>
                      </a:r>
                      <a:r>
                        <a:rPr sz="2450" b="1" i="1" u="heavy" spc="10" dirty="0">
                          <a:uFill>
                            <a:solidFill>
                              <a:srgbClr val="000000"/>
                            </a:solidFill>
                          </a:uFill>
                          <a:latin typeface="Calibri"/>
                          <a:cs typeface="Calibri"/>
                        </a:rPr>
                        <a:t>at </a:t>
                      </a:r>
                      <a:r>
                        <a:rPr sz="2450" b="1" i="1" u="heavy" spc="5" dirty="0">
                          <a:uFill>
                            <a:solidFill>
                              <a:srgbClr val="000000"/>
                            </a:solidFill>
                          </a:uFill>
                          <a:latin typeface="Calibri"/>
                          <a:cs typeface="Calibri"/>
                        </a:rPr>
                        <a:t>or above </a:t>
                      </a:r>
                      <a:r>
                        <a:rPr sz="2450" b="1" i="1" u="heavy" spc="10" dirty="0">
                          <a:uFill>
                            <a:solidFill>
                              <a:srgbClr val="000000"/>
                            </a:solidFill>
                          </a:uFill>
                          <a:latin typeface="Calibri"/>
                          <a:cs typeface="Calibri"/>
                        </a:rPr>
                        <a:t>the </a:t>
                      </a:r>
                      <a:r>
                        <a:rPr sz="2450" b="1" i="1" spc="10" dirty="0">
                          <a:latin typeface="Calibri"/>
                          <a:cs typeface="Calibri"/>
                        </a:rPr>
                        <a:t> </a:t>
                      </a:r>
                      <a:r>
                        <a:rPr sz="2450" b="1" i="1" u="heavy" dirty="0">
                          <a:uFill>
                            <a:solidFill>
                              <a:srgbClr val="000000"/>
                            </a:solidFill>
                          </a:uFill>
                          <a:latin typeface="Calibri"/>
                          <a:cs typeface="Calibri"/>
                        </a:rPr>
                        <a:t>posted </a:t>
                      </a:r>
                      <a:r>
                        <a:rPr sz="2450" b="1" i="1" u="heavy" spc="5" dirty="0">
                          <a:uFill>
                            <a:solidFill>
                              <a:srgbClr val="000000"/>
                            </a:solidFill>
                          </a:uFill>
                          <a:latin typeface="Calibri"/>
                          <a:cs typeface="Calibri"/>
                        </a:rPr>
                        <a:t>speed limits </a:t>
                      </a:r>
                      <a:r>
                        <a:rPr sz="2450" b="1" i="1" u="heavy" dirty="0">
                          <a:uFill>
                            <a:solidFill>
                              <a:srgbClr val="000000"/>
                            </a:solidFill>
                          </a:uFill>
                          <a:latin typeface="Calibri"/>
                          <a:cs typeface="Calibri"/>
                        </a:rPr>
                        <a:t>for </a:t>
                      </a:r>
                      <a:r>
                        <a:rPr sz="2450" b="1" i="1" u="heavy" spc="5" dirty="0">
                          <a:uFill>
                            <a:solidFill>
                              <a:srgbClr val="000000"/>
                            </a:solidFill>
                          </a:uFill>
                          <a:latin typeface="Calibri"/>
                          <a:cs typeface="Calibri"/>
                        </a:rPr>
                        <a:t>the</a:t>
                      </a:r>
                      <a:r>
                        <a:rPr sz="2450" b="1" i="1" u="heavy" spc="-5" dirty="0">
                          <a:uFill>
                            <a:solidFill>
                              <a:srgbClr val="000000"/>
                            </a:solidFill>
                          </a:uFill>
                          <a:latin typeface="Calibri"/>
                          <a:cs typeface="Calibri"/>
                        </a:rPr>
                        <a:t> </a:t>
                      </a:r>
                      <a:r>
                        <a:rPr sz="2450" b="1" i="1" u="heavy" spc="-20" dirty="0">
                          <a:uFill>
                            <a:solidFill>
                              <a:srgbClr val="000000"/>
                            </a:solidFill>
                          </a:uFill>
                          <a:latin typeface="Calibri"/>
                          <a:cs typeface="Calibri"/>
                        </a:rPr>
                        <a:t>corridor.</a:t>
                      </a:r>
                      <a:endParaRPr sz="2450" dirty="0">
                        <a:latin typeface="Calibri"/>
                        <a:cs typeface="Calibri"/>
                      </a:endParaRPr>
                    </a:p>
                  </a:txBody>
                  <a:tcPr marL="0" marR="0" marT="139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8"/>
                  </a:ext>
                </a:extLst>
              </a:tr>
            </a:tbl>
          </a:graphicData>
        </a:graphic>
      </p:graphicFrame>
      <p:graphicFrame>
        <p:nvGraphicFramePr>
          <p:cNvPr id="4" name="object 4"/>
          <p:cNvGraphicFramePr>
            <a:graphicFrameLocks noGrp="1"/>
          </p:cNvGraphicFramePr>
          <p:nvPr/>
        </p:nvGraphicFramePr>
        <p:xfrm>
          <a:off x="10384223" y="3522289"/>
          <a:ext cx="9080500" cy="3291928"/>
        </p:xfrm>
        <a:graphic>
          <a:graphicData uri="http://schemas.openxmlformats.org/drawingml/2006/table">
            <a:tbl>
              <a:tblPr firstRow="1" bandRow="1">
                <a:tableStyleId>{2D5ABB26-0587-4C30-8999-92F81FD0307C}</a:tableStyleId>
              </a:tblPr>
              <a:tblGrid>
                <a:gridCol w="2815590">
                  <a:extLst>
                    <a:ext uri="{9D8B030D-6E8A-4147-A177-3AD203B41FA5}">
                      <a16:colId xmlns:a16="http://schemas.microsoft.com/office/drawing/2014/main" val="20000"/>
                    </a:ext>
                  </a:extLst>
                </a:gridCol>
                <a:gridCol w="2815590">
                  <a:extLst>
                    <a:ext uri="{9D8B030D-6E8A-4147-A177-3AD203B41FA5}">
                      <a16:colId xmlns:a16="http://schemas.microsoft.com/office/drawing/2014/main" val="20001"/>
                    </a:ext>
                  </a:extLst>
                </a:gridCol>
                <a:gridCol w="3449320">
                  <a:extLst>
                    <a:ext uri="{9D8B030D-6E8A-4147-A177-3AD203B41FA5}">
                      <a16:colId xmlns:a16="http://schemas.microsoft.com/office/drawing/2014/main" val="20002"/>
                    </a:ext>
                  </a:extLst>
                </a:gridCol>
              </a:tblGrid>
              <a:tr h="1042580">
                <a:tc gridSpan="3">
                  <a:txBody>
                    <a:bodyPr/>
                    <a:lstStyle/>
                    <a:p>
                      <a:pPr algn="ctr">
                        <a:lnSpc>
                          <a:spcPct val="100000"/>
                        </a:lnSpc>
                        <a:spcBef>
                          <a:spcPts val="900"/>
                        </a:spcBef>
                      </a:pPr>
                      <a:r>
                        <a:rPr sz="2450" b="1" spc="-5" dirty="0">
                          <a:solidFill>
                            <a:srgbClr val="622322"/>
                          </a:solidFill>
                          <a:latin typeface="Cambria"/>
                          <a:cs typeface="Cambria"/>
                        </a:rPr>
                        <a:t>Future </a:t>
                      </a:r>
                      <a:r>
                        <a:rPr sz="2450" b="1" spc="10" dirty="0">
                          <a:solidFill>
                            <a:srgbClr val="622322"/>
                          </a:solidFill>
                          <a:latin typeface="Cambria"/>
                          <a:cs typeface="Cambria"/>
                        </a:rPr>
                        <a:t>(2045) </a:t>
                      </a:r>
                      <a:r>
                        <a:rPr sz="2450" b="1" spc="5" dirty="0">
                          <a:solidFill>
                            <a:srgbClr val="622322"/>
                          </a:solidFill>
                          <a:latin typeface="Cambria"/>
                          <a:cs typeface="Cambria"/>
                        </a:rPr>
                        <a:t>Estimated </a:t>
                      </a:r>
                      <a:r>
                        <a:rPr sz="2450" b="1" spc="-40" dirty="0">
                          <a:solidFill>
                            <a:srgbClr val="622322"/>
                          </a:solidFill>
                          <a:latin typeface="Cambria"/>
                          <a:cs typeface="Cambria"/>
                        </a:rPr>
                        <a:t>Travel </a:t>
                      </a:r>
                      <a:r>
                        <a:rPr sz="2450" b="1" spc="10" dirty="0">
                          <a:solidFill>
                            <a:srgbClr val="622322"/>
                          </a:solidFill>
                          <a:latin typeface="Cambria"/>
                          <a:cs typeface="Cambria"/>
                        </a:rPr>
                        <a:t>Speed and</a:t>
                      </a:r>
                      <a:r>
                        <a:rPr sz="2450" b="1" dirty="0">
                          <a:solidFill>
                            <a:srgbClr val="622322"/>
                          </a:solidFill>
                          <a:latin typeface="Cambria"/>
                          <a:cs typeface="Cambria"/>
                        </a:rPr>
                        <a:t> </a:t>
                      </a:r>
                      <a:r>
                        <a:rPr sz="2450" b="1" spc="10" dirty="0">
                          <a:solidFill>
                            <a:srgbClr val="622322"/>
                          </a:solidFill>
                          <a:latin typeface="Cambria"/>
                          <a:cs typeface="Cambria"/>
                        </a:rPr>
                        <a:t>Time</a:t>
                      </a:r>
                      <a:endParaRPr sz="2450">
                        <a:latin typeface="Cambria"/>
                        <a:cs typeface="Cambria"/>
                      </a:endParaRPr>
                    </a:p>
                    <a:p>
                      <a:pPr algn="ctr">
                        <a:lnSpc>
                          <a:spcPct val="100000"/>
                        </a:lnSpc>
                        <a:spcBef>
                          <a:spcPts val="475"/>
                        </a:spcBef>
                      </a:pPr>
                      <a:r>
                        <a:rPr sz="2450" i="1" spc="5" dirty="0">
                          <a:latin typeface="Calibri"/>
                          <a:cs typeface="Calibri"/>
                        </a:rPr>
                        <a:t>Compared </a:t>
                      </a:r>
                      <a:r>
                        <a:rPr sz="2450" i="1" spc="-10" dirty="0">
                          <a:latin typeface="Calibri"/>
                          <a:cs typeface="Calibri"/>
                        </a:rPr>
                        <a:t>to </a:t>
                      </a:r>
                      <a:r>
                        <a:rPr sz="2450" i="1" dirty="0">
                          <a:latin typeface="Calibri"/>
                          <a:cs typeface="Calibri"/>
                        </a:rPr>
                        <a:t>Existing</a:t>
                      </a:r>
                      <a:r>
                        <a:rPr sz="2450" i="1" spc="15" dirty="0">
                          <a:latin typeface="Calibri"/>
                          <a:cs typeface="Calibri"/>
                        </a:rPr>
                        <a:t> </a:t>
                      </a:r>
                      <a:r>
                        <a:rPr sz="2450" i="1" spc="5" dirty="0">
                          <a:latin typeface="Calibri"/>
                          <a:cs typeface="Calibri"/>
                        </a:rPr>
                        <a:t>Conditions</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031178">
                <a:tc>
                  <a:txBody>
                    <a:bodyPr/>
                    <a:lstStyle/>
                    <a:p>
                      <a:pPr algn="ctr">
                        <a:lnSpc>
                          <a:spcPct val="100000"/>
                        </a:lnSpc>
                        <a:spcBef>
                          <a:spcPts val="900"/>
                        </a:spcBef>
                      </a:pPr>
                      <a:r>
                        <a:rPr sz="2450" b="1" spc="5" dirty="0">
                          <a:solidFill>
                            <a:srgbClr val="FFFFFF"/>
                          </a:solidFill>
                          <a:latin typeface="Arial"/>
                          <a:cs typeface="Arial"/>
                        </a:rPr>
                        <a:t>Alternative</a:t>
                      </a:r>
                      <a:endParaRPr sz="2450">
                        <a:latin typeface="Arial"/>
                        <a:cs typeface="Arial"/>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tc>
                  <a:txBody>
                    <a:bodyPr/>
                    <a:lstStyle/>
                    <a:p>
                      <a:pPr marL="970280" marR="309880" indent="-654050">
                        <a:lnSpc>
                          <a:spcPct val="116100"/>
                        </a:lnSpc>
                        <a:spcBef>
                          <a:spcPts val="430"/>
                        </a:spcBef>
                      </a:pPr>
                      <a:r>
                        <a:rPr sz="2450" b="1" spc="10" dirty="0">
                          <a:solidFill>
                            <a:srgbClr val="FFFFFF"/>
                          </a:solidFill>
                          <a:latin typeface="Arial"/>
                          <a:cs typeface="Arial"/>
                        </a:rPr>
                        <a:t>Speed</a:t>
                      </a:r>
                      <a:r>
                        <a:rPr sz="2450" b="1" spc="-55" dirty="0">
                          <a:solidFill>
                            <a:srgbClr val="FFFFFF"/>
                          </a:solidFill>
                          <a:latin typeface="Arial"/>
                          <a:cs typeface="Arial"/>
                        </a:rPr>
                        <a:t> </a:t>
                      </a:r>
                      <a:r>
                        <a:rPr sz="2450" b="1" spc="5" dirty="0">
                          <a:solidFill>
                            <a:srgbClr val="FFFFFF"/>
                          </a:solidFill>
                          <a:latin typeface="Arial"/>
                          <a:cs typeface="Arial"/>
                        </a:rPr>
                        <a:t>Change  </a:t>
                      </a:r>
                      <a:r>
                        <a:rPr sz="2450" b="1" spc="10" dirty="0">
                          <a:solidFill>
                            <a:srgbClr val="FFFFFF"/>
                          </a:solidFill>
                          <a:latin typeface="Arial"/>
                          <a:cs typeface="Arial"/>
                        </a:rPr>
                        <a:t>(mph)</a:t>
                      </a:r>
                      <a:endParaRPr sz="2450">
                        <a:latin typeface="Arial"/>
                        <a:cs typeface="Arial"/>
                      </a:endParaRPr>
                    </a:p>
                  </a:txBody>
                  <a:tcPr marL="0" marR="0" marT="546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tc>
                  <a:txBody>
                    <a:bodyPr/>
                    <a:lstStyle/>
                    <a:p>
                      <a:pPr marL="1017269" marR="855344" indent="-154305">
                        <a:lnSpc>
                          <a:spcPct val="116100"/>
                        </a:lnSpc>
                        <a:spcBef>
                          <a:spcPts val="430"/>
                        </a:spcBef>
                      </a:pPr>
                      <a:r>
                        <a:rPr sz="2450" b="1" spc="-20" dirty="0">
                          <a:solidFill>
                            <a:srgbClr val="FFFFFF"/>
                          </a:solidFill>
                          <a:latin typeface="Arial"/>
                          <a:cs typeface="Arial"/>
                        </a:rPr>
                        <a:t>Travel </a:t>
                      </a:r>
                      <a:r>
                        <a:rPr sz="2450" b="1" spc="-5" dirty="0">
                          <a:solidFill>
                            <a:srgbClr val="FFFFFF"/>
                          </a:solidFill>
                          <a:latin typeface="Arial"/>
                          <a:cs typeface="Arial"/>
                        </a:rPr>
                        <a:t>Time  </a:t>
                      </a:r>
                      <a:r>
                        <a:rPr sz="2450" b="1" spc="10" dirty="0">
                          <a:solidFill>
                            <a:srgbClr val="FFFFFF"/>
                          </a:solidFill>
                          <a:latin typeface="Arial"/>
                          <a:cs typeface="Arial"/>
                        </a:rPr>
                        <a:t>(minutes)</a:t>
                      </a:r>
                      <a:endParaRPr sz="2450">
                        <a:latin typeface="Arial"/>
                        <a:cs typeface="Arial"/>
                      </a:endParaRPr>
                    </a:p>
                  </a:txBody>
                  <a:tcPr marL="0" marR="0" marT="546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extLst>
                  <a:ext uri="{0D108BD9-81ED-4DB2-BD59-A6C34878D82A}">
                    <a16:rowId xmlns:a16="http://schemas.microsoft.com/office/drawing/2014/main" val="10001"/>
                  </a:ext>
                </a:extLst>
              </a:tr>
              <a:tr h="609085">
                <a:tc>
                  <a:txBody>
                    <a:bodyPr/>
                    <a:lstStyle/>
                    <a:p>
                      <a:pPr algn="ctr">
                        <a:lnSpc>
                          <a:spcPct val="100000"/>
                        </a:lnSpc>
                        <a:spcBef>
                          <a:spcPts val="900"/>
                        </a:spcBef>
                      </a:pPr>
                      <a:r>
                        <a:rPr sz="2450" spc="5" dirty="0">
                          <a:latin typeface="Calibri"/>
                          <a:cs typeface="Calibri"/>
                        </a:rPr>
                        <a:t>No-Build</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ctr">
                        <a:lnSpc>
                          <a:spcPct val="100000"/>
                        </a:lnSpc>
                        <a:spcBef>
                          <a:spcPts val="900"/>
                        </a:spcBef>
                      </a:pPr>
                      <a:r>
                        <a:rPr sz="2450" spc="5" dirty="0">
                          <a:latin typeface="Calibri"/>
                          <a:cs typeface="Calibri"/>
                        </a:rPr>
                        <a:t>-0.2</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ctr">
                        <a:lnSpc>
                          <a:spcPct val="100000"/>
                        </a:lnSpc>
                        <a:spcBef>
                          <a:spcPts val="900"/>
                        </a:spcBef>
                      </a:pPr>
                      <a:r>
                        <a:rPr sz="2450" spc="5" dirty="0">
                          <a:latin typeface="Calibri"/>
                          <a:cs typeface="Calibri"/>
                        </a:rPr>
                        <a:t>+0.3</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2"/>
                  </a:ext>
                </a:extLst>
              </a:tr>
              <a:tr h="609085">
                <a:tc>
                  <a:txBody>
                    <a:bodyPr/>
                    <a:lstStyle/>
                    <a:p>
                      <a:pPr algn="ctr">
                        <a:lnSpc>
                          <a:spcPct val="100000"/>
                        </a:lnSpc>
                        <a:spcBef>
                          <a:spcPts val="900"/>
                        </a:spcBef>
                      </a:pPr>
                      <a:r>
                        <a:rPr sz="2450" spc="5" dirty="0">
                          <a:latin typeface="Calibri"/>
                          <a:cs typeface="Calibri"/>
                        </a:rPr>
                        <a:t>Super-2</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ctr">
                        <a:lnSpc>
                          <a:spcPct val="100000"/>
                        </a:lnSpc>
                        <a:spcBef>
                          <a:spcPts val="900"/>
                        </a:spcBef>
                      </a:pPr>
                      <a:r>
                        <a:rPr sz="2450" spc="5" dirty="0">
                          <a:latin typeface="Calibri"/>
                          <a:cs typeface="Calibri"/>
                        </a:rPr>
                        <a:t>+1.7</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ctr">
                        <a:lnSpc>
                          <a:spcPct val="100000"/>
                        </a:lnSpc>
                        <a:spcBef>
                          <a:spcPts val="900"/>
                        </a:spcBef>
                      </a:pPr>
                      <a:r>
                        <a:rPr sz="2450" spc="5" dirty="0">
                          <a:latin typeface="Calibri"/>
                          <a:cs typeface="Calibri"/>
                        </a:rPr>
                        <a:t>-0.3</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3"/>
                  </a:ext>
                </a:extLst>
              </a:tr>
            </a:tbl>
          </a:graphicData>
        </a:graphic>
      </p:graphicFrame>
      <p:graphicFrame>
        <p:nvGraphicFramePr>
          <p:cNvPr id="5" name="object 5"/>
          <p:cNvGraphicFramePr>
            <a:graphicFrameLocks noGrp="1"/>
          </p:cNvGraphicFramePr>
          <p:nvPr/>
        </p:nvGraphicFramePr>
        <p:xfrm>
          <a:off x="10367702" y="7536129"/>
          <a:ext cx="9046845" cy="5423626"/>
        </p:xfrm>
        <a:graphic>
          <a:graphicData uri="http://schemas.openxmlformats.org/drawingml/2006/table">
            <a:tbl>
              <a:tblPr firstRow="1" bandRow="1">
                <a:tableStyleId>{2D5ABB26-0587-4C30-8999-92F81FD0307C}</a:tableStyleId>
              </a:tblPr>
              <a:tblGrid>
                <a:gridCol w="4858385">
                  <a:extLst>
                    <a:ext uri="{9D8B030D-6E8A-4147-A177-3AD203B41FA5}">
                      <a16:colId xmlns:a16="http://schemas.microsoft.com/office/drawing/2014/main" val="20000"/>
                    </a:ext>
                  </a:extLst>
                </a:gridCol>
                <a:gridCol w="4188460">
                  <a:extLst>
                    <a:ext uri="{9D8B030D-6E8A-4147-A177-3AD203B41FA5}">
                      <a16:colId xmlns:a16="http://schemas.microsoft.com/office/drawing/2014/main" val="20001"/>
                    </a:ext>
                  </a:extLst>
                </a:gridCol>
              </a:tblGrid>
              <a:tr h="1089118">
                <a:tc gridSpan="2">
                  <a:txBody>
                    <a:bodyPr/>
                    <a:lstStyle/>
                    <a:p>
                      <a:pPr algn="ctr">
                        <a:lnSpc>
                          <a:spcPct val="100000"/>
                        </a:lnSpc>
                        <a:spcBef>
                          <a:spcPts val="900"/>
                        </a:spcBef>
                      </a:pPr>
                      <a:r>
                        <a:rPr sz="2450" b="1" dirty="0">
                          <a:solidFill>
                            <a:srgbClr val="622322"/>
                          </a:solidFill>
                          <a:latin typeface="Cambria"/>
                          <a:cs typeface="Cambria"/>
                        </a:rPr>
                        <a:t>Possible </a:t>
                      </a:r>
                      <a:r>
                        <a:rPr sz="2450" b="1" spc="-40" dirty="0">
                          <a:solidFill>
                            <a:srgbClr val="622322"/>
                          </a:solidFill>
                          <a:latin typeface="Cambria"/>
                          <a:cs typeface="Cambria"/>
                        </a:rPr>
                        <a:t>Travel </a:t>
                      </a:r>
                      <a:r>
                        <a:rPr sz="2450" b="1" spc="10" dirty="0">
                          <a:solidFill>
                            <a:srgbClr val="622322"/>
                          </a:solidFill>
                          <a:latin typeface="Cambria"/>
                          <a:cs typeface="Cambria"/>
                        </a:rPr>
                        <a:t>Time </a:t>
                      </a:r>
                      <a:r>
                        <a:rPr sz="2450" b="1" dirty="0">
                          <a:solidFill>
                            <a:srgbClr val="622322"/>
                          </a:solidFill>
                          <a:latin typeface="Cambria"/>
                          <a:cs typeface="Cambria"/>
                        </a:rPr>
                        <a:t>Savings </a:t>
                      </a:r>
                      <a:r>
                        <a:rPr sz="2450" b="1" spc="10" dirty="0">
                          <a:solidFill>
                            <a:srgbClr val="622322"/>
                          </a:solidFill>
                          <a:latin typeface="Cambria"/>
                          <a:cs typeface="Cambria"/>
                        </a:rPr>
                        <a:t>With</a:t>
                      </a:r>
                      <a:r>
                        <a:rPr sz="2450" b="1" spc="-10" dirty="0">
                          <a:solidFill>
                            <a:srgbClr val="622322"/>
                          </a:solidFill>
                          <a:latin typeface="Cambria"/>
                          <a:cs typeface="Cambria"/>
                        </a:rPr>
                        <a:t> </a:t>
                      </a:r>
                      <a:r>
                        <a:rPr sz="2450" b="1" spc="5" dirty="0">
                          <a:solidFill>
                            <a:srgbClr val="622322"/>
                          </a:solidFill>
                          <a:latin typeface="Cambria"/>
                          <a:cs typeface="Cambria"/>
                        </a:rPr>
                        <a:t>Bypasses</a:t>
                      </a:r>
                      <a:endParaRPr sz="2450">
                        <a:latin typeface="Cambria"/>
                        <a:cs typeface="Cambria"/>
                      </a:endParaRPr>
                    </a:p>
                    <a:p>
                      <a:pPr algn="ctr">
                        <a:lnSpc>
                          <a:spcPct val="100000"/>
                        </a:lnSpc>
                        <a:spcBef>
                          <a:spcPts val="840"/>
                        </a:spcBef>
                      </a:pPr>
                      <a:r>
                        <a:rPr sz="2450" i="1" dirty="0">
                          <a:latin typeface="Calibri"/>
                          <a:cs typeface="Calibri"/>
                        </a:rPr>
                        <a:t>(All</a:t>
                      </a:r>
                      <a:r>
                        <a:rPr sz="2450" i="1" spc="5" dirty="0">
                          <a:latin typeface="Calibri"/>
                          <a:cs typeface="Calibri"/>
                        </a:rPr>
                        <a:t> Communities)*</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0"/>
                  </a:ext>
                </a:extLst>
              </a:tr>
              <a:tr h="1031178">
                <a:tc>
                  <a:txBody>
                    <a:bodyPr/>
                    <a:lstStyle/>
                    <a:p>
                      <a:pPr marL="1991995" marR="212725" indent="-1771650">
                        <a:lnSpc>
                          <a:spcPct val="116100"/>
                        </a:lnSpc>
                        <a:spcBef>
                          <a:spcPts val="430"/>
                        </a:spcBef>
                      </a:pPr>
                      <a:r>
                        <a:rPr sz="2450" b="1" spc="10" dirty="0">
                          <a:solidFill>
                            <a:srgbClr val="FFFFFF"/>
                          </a:solidFill>
                          <a:latin typeface="Arial"/>
                          <a:cs typeface="Arial"/>
                        </a:rPr>
                        <a:t>Assumed Posted Speed</a:t>
                      </a:r>
                      <a:r>
                        <a:rPr sz="2450" b="1" spc="-60" dirty="0">
                          <a:solidFill>
                            <a:srgbClr val="FFFFFF"/>
                          </a:solidFill>
                          <a:latin typeface="Arial"/>
                          <a:cs typeface="Arial"/>
                        </a:rPr>
                        <a:t> </a:t>
                      </a:r>
                      <a:r>
                        <a:rPr sz="2450" b="1" spc="10" dirty="0">
                          <a:solidFill>
                            <a:srgbClr val="FFFFFF"/>
                          </a:solidFill>
                          <a:latin typeface="Arial"/>
                          <a:cs typeface="Arial"/>
                        </a:rPr>
                        <a:t>Limit  (mph)</a:t>
                      </a:r>
                      <a:endParaRPr sz="2450">
                        <a:latin typeface="Arial"/>
                        <a:cs typeface="Arial"/>
                      </a:endParaRPr>
                    </a:p>
                  </a:txBody>
                  <a:tcPr marL="0" marR="0" marT="546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tc>
                  <a:txBody>
                    <a:bodyPr/>
                    <a:lstStyle/>
                    <a:p>
                      <a:pPr marL="1386840" marR="273685" indent="-1105535">
                        <a:lnSpc>
                          <a:spcPct val="116100"/>
                        </a:lnSpc>
                        <a:spcBef>
                          <a:spcPts val="430"/>
                        </a:spcBef>
                      </a:pPr>
                      <a:r>
                        <a:rPr sz="2450" b="1" spc="5" dirty="0">
                          <a:solidFill>
                            <a:srgbClr val="FFFFFF"/>
                          </a:solidFill>
                          <a:latin typeface="Arial"/>
                          <a:cs typeface="Arial"/>
                        </a:rPr>
                        <a:t>Est. </a:t>
                      </a:r>
                      <a:r>
                        <a:rPr sz="2450" b="1" spc="-20" dirty="0">
                          <a:solidFill>
                            <a:srgbClr val="FFFFFF"/>
                          </a:solidFill>
                          <a:latin typeface="Arial"/>
                          <a:cs typeface="Arial"/>
                        </a:rPr>
                        <a:t>Travel </a:t>
                      </a:r>
                      <a:r>
                        <a:rPr sz="2450" b="1" dirty="0">
                          <a:solidFill>
                            <a:srgbClr val="FFFFFF"/>
                          </a:solidFill>
                          <a:latin typeface="Arial"/>
                          <a:cs typeface="Arial"/>
                        </a:rPr>
                        <a:t>Time </a:t>
                      </a:r>
                      <a:r>
                        <a:rPr sz="2450" b="1" spc="5" dirty="0">
                          <a:solidFill>
                            <a:srgbClr val="FFFFFF"/>
                          </a:solidFill>
                          <a:latin typeface="Arial"/>
                          <a:cs typeface="Arial"/>
                        </a:rPr>
                        <a:t>Change  </a:t>
                      </a:r>
                      <a:r>
                        <a:rPr sz="2450" b="1" spc="10" dirty="0">
                          <a:solidFill>
                            <a:srgbClr val="FFFFFF"/>
                          </a:solidFill>
                          <a:latin typeface="Arial"/>
                          <a:cs typeface="Arial"/>
                        </a:rPr>
                        <a:t>(minutes)</a:t>
                      </a:r>
                      <a:endParaRPr sz="2450">
                        <a:latin typeface="Arial"/>
                        <a:cs typeface="Arial"/>
                      </a:endParaRPr>
                    </a:p>
                  </a:txBody>
                  <a:tcPr marL="0" marR="0" marT="546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622322"/>
                    </a:solidFill>
                  </a:tcPr>
                </a:tc>
                <a:extLst>
                  <a:ext uri="{0D108BD9-81ED-4DB2-BD59-A6C34878D82A}">
                    <a16:rowId xmlns:a16="http://schemas.microsoft.com/office/drawing/2014/main" val="10001"/>
                  </a:ext>
                </a:extLst>
              </a:tr>
              <a:tr h="609085">
                <a:tc>
                  <a:txBody>
                    <a:bodyPr/>
                    <a:lstStyle/>
                    <a:p>
                      <a:pPr algn="ctr">
                        <a:lnSpc>
                          <a:spcPct val="100000"/>
                        </a:lnSpc>
                        <a:spcBef>
                          <a:spcPts val="900"/>
                        </a:spcBef>
                      </a:pPr>
                      <a:r>
                        <a:rPr sz="2450" spc="10" dirty="0">
                          <a:latin typeface="Calibri"/>
                          <a:cs typeface="Calibri"/>
                        </a:rPr>
                        <a:t>55</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635" algn="ctr">
                        <a:lnSpc>
                          <a:spcPct val="100000"/>
                        </a:lnSpc>
                        <a:spcBef>
                          <a:spcPts val="900"/>
                        </a:spcBef>
                      </a:pPr>
                      <a:r>
                        <a:rPr sz="2450" dirty="0">
                          <a:latin typeface="Calibri"/>
                          <a:cs typeface="Calibri"/>
                        </a:rPr>
                        <a:t>1</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2"/>
                  </a:ext>
                </a:extLst>
              </a:tr>
              <a:tr h="609085">
                <a:tc>
                  <a:txBody>
                    <a:bodyPr/>
                    <a:lstStyle/>
                    <a:p>
                      <a:pPr algn="ctr">
                        <a:lnSpc>
                          <a:spcPct val="100000"/>
                        </a:lnSpc>
                        <a:spcBef>
                          <a:spcPts val="900"/>
                        </a:spcBef>
                      </a:pPr>
                      <a:r>
                        <a:rPr sz="2450" spc="10" dirty="0">
                          <a:latin typeface="Calibri"/>
                          <a:cs typeface="Calibri"/>
                        </a:rPr>
                        <a:t>60</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635" algn="ctr">
                        <a:lnSpc>
                          <a:spcPct val="100000"/>
                        </a:lnSpc>
                        <a:spcBef>
                          <a:spcPts val="900"/>
                        </a:spcBef>
                      </a:pPr>
                      <a:r>
                        <a:rPr sz="2450" dirty="0">
                          <a:latin typeface="Calibri"/>
                          <a:cs typeface="Calibri"/>
                        </a:rPr>
                        <a:t>5</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3"/>
                  </a:ext>
                </a:extLst>
              </a:tr>
              <a:tr h="609086">
                <a:tc>
                  <a:txBody>
                    <a:bodyPr/>
                    <a:lstStyle/>
                    <a:p>
                      <a:pPr algn="ctr">
                        <a:lnSpc>
                          <a:spcPct val="100000"/>
                        </a:lnSpc>
                        <a:spcBef>
                          <a:spcPts val="900"/>
                        </a:spcBef>
                      </a:pPr>
                      <a:r>
                        <a:rPr sz="2450" spc="10" dirty="0">
                          <a:latin typeface="Calibri"/>
                          <a:cs typeface="Calibri"/>
                        </a:rPr>
                        <a:t>65</a:t>
                      </a:r>
                      <a:endParaRPr sz="2450" dirty="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635" algn="ctr">
                        <a:lnSpc>
                          <a:spcPct val="100000"/>
                        </a:lnSpc>
                        <a:spcBef>
                          <a:spcPts val="900"/>
                        </a:spcBef>
                      </a:pPr>
                      <a:r>
                        <a:rPr sz="2450" dirty="0">
                          <a:latin typeface="Calibri"/>
                          <a:cs typeface="Calibri"/>
                        </a:rPr>
                        <a:t>8</a:t>
                      </a:r>
                      <a:endParaRPr sz="2450">
                        <a:latin typeface="Calibri"/>
                        <a:cs typeface="Calibri"/>
                      </a:endParaRPr>
                    </a:p>
                  </a:txBody>
                  <a:tcPr marL="0" marR="0" marT="11430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4"/>
                  </a:ext>
                </a:extLst>
              </a:tr>
              <a:tr h="1476074">
                <a:tc gridSpan="2">
                  <a:txBody>
                    <a:bodyPr/>
                    <a:lstStyle/>
                    <a:p>
                      <a:pPr marL="201295" marR="553085">
                        <a:lnSpc>
                          <a:spcPct val="116100"/>
                        </a:lnSpc>
                        <a:spcBef>
                          <a:spcPts val="430"/>
                        </a:spcBef>
                      </a:pPr>
                      <a:r>
                        <a:rPr sz="2450" i="1" spc="5" dirty="0">
                          <a:latin typeface="Calibri"/>
                          <a:cs typeface="Calibri"/>
                        </a:rPr>
                        <a:t>*Based </a:t>
                      </a:r>
                      <a:r>
                        <a:rPr sz="2450" i="1" spc="10" dirty="0">
                          <a:latin typeface="Calibri"/>
                          <a:cs typeface="Calibri"/>
                        </a:rPr>
                        <a:t>on </a:t>
                      </a:r>
                      <a:r>
                        <a:rPr sz="2450" i="1" spc="5" dirty="0">
                          <a:latin typeface="Calibri"/>
                          <a:cs typeface="Calibri"/>
                        </a:rPr>
                        <a:t>time required </a:t>
                      </a:r>
                      <a:r>
                        <a:rPr sz="2450" i="1" spc="-10" dirty="0">
                          <a:latin typeface="Calibri"/>
                          <a:cs typeface="Calibri"/>
                        </a:rPr>
                        <a:t>to </a:t>
                      </a:r>
                      <a:r>
                        <a:rPr sz="2450" i="1" spc="5" dirty="0">
                          <a:latin typeface="Calibri"/>
                          <a:cs typeface="Calibri"/>
                        </a:rPr>
                        <a:t>travel </a:t>
                      </a:r>
                      <a:r>
                        <a:rPr sz="2450" i="1" spc="10" dirty="0">
                          <a:latin typeface="Calibri"/>
                          <a:cs typeface="Calibri"/>
                        </a:rPr>
                        <a:t>a </a:t>
                      </a:r>
                      <a:r>
                        <a:rPr sz="2450" i="1" spc="5" dirty="0">
                          <a:latin typeface="Calibri"/>
                          <a:cs typeface="Calibri"/>
                        </a:rPr>
                        <a:t>given </a:t>
                      </a:r>
                      <a:r>
                        <a:rPr sz="2450" i="1" spc="-5" dirty="0">
                          <a:latin typeface="Calibri"/>
                          <a:cs typeface="Calibri"/>
                        </a:rPr>
                        <a:t>distance </a:t>
                      </a:r>
                      <a:r>
                        <a:rPr sz="2450" i="1" dirty="0">
                          <a:latin typeface="Calibri"/>
                          <a:cs typeface="Calibri"/>
                        </a:rPr>
                        <a:t>(estimated </a:t>
                      </a:r>
                      <a:r>
                        <a:rPr sz="2450" i="1" spc="10" dirty="0">
                          <a:latin typeface="Calibri"/>
                          <a:cs typeface="Calibri"/>
                        </a:rPr>
                        <a:t>42-  </a:t>
                      </a:r>
                      <a:r>
                        <a:rPr sz="2450" i="1" spc="5" dirty="0">
                          <a:latin typeface="Calibri"/>
                          <a:cs typeface="Calibri"/>
                        </a:rPr>
                        <a:t>mile bypass length) at </a:t>
                      </a:r>
                      <a:r>
                        <a:rPr sz="2450" i="1" spc="10" dirty="0">
                          <a:latin typeface="Calibri"/>
                          <a:cs typeface="Calibri"/>
                        </a:rPr>
                        <a:t>a </a:t>
                      </a:r>
                      <a:r>
                        <a:rPr sz="2450" i="1" spc="-10" dirty="0">
                          <a:latin typeface="Calibri"/>
                          <a:cs typeface="Calibri"/>
                        </a:rPr>
                        <a:t>constant </a:t>
                      </a:r>
                      <a:r>
                        <a:rPr sz="2450" i="1" spc="5" dirty="0">
                          <a:latin typeface="Calibri"/>
                          <a:cs typeface="Calibri"/>
                        </a:rPr>
                        <a:t>given speed; times</a:t>
                      </a:r>
                      <a:r>
                        <a:rPr sz="2450" i="1" spc="25" dirty="0">
                          <a:latin typeface="Calibri"/>
                          <a:cs typeface="Calibri"/>
                        </a:rPr>
                        <a:t> </a:t>
                      </a:r>
                      <a:r>
                        <a:rPr sz="2450" i="1" spc="5" dirty="0">
                          <a:latin typeface="Calibri"/>
                          <a:cs typeface="Calibri"/>
                        </a:rPr>
                        <a:t>are</a:t>
                      </a:r>
                      <a:endParaRPr sz="2450" dirty="0">
                        <a:latin typeface="Calibri"/>
                        <a:cs typeface="Calibri"/>
                      </a:endParaRPr>
                    </a:p>
                    <a:p>
                      <a:pPr marL="201295">
                        <a:lnSpc>
                          <a:spcPct val="100000"/>
                        </a:lnSpc>
                        <a:spcBef>
                          <a:spcPts val="470"/>
                        </a:spcBef>
                      </a:pPr>
                      <a:r>
                        <a:rPr sz="2450" i="1" spc="5" dirty="0">
                          <a:latin typeface="Calibri"/>
                          <a:cs typeface="Calibri"/>
                        </a:rPr>
                        <a:t>not </a:t>
                      </a:r>
                      <a:r>
                        <a:rPr sz="2450" i="1" dirty="0">
                          <a:latin typeface="Calibri"/>
                          <a:cs typeface="Calibri"/>
                        </a:rPr>
                        <a:t>necessarily representative </a:t>
                      </a:r>
                      <a:r>
                        <a:rPr sz="2450" i="1" spc="5" dirty="0">
                          <a:latin typeface="Calibri"/>
                          <a:cs typeface="Calibri"/>
                        </a:rPr>
                        <a:t>of </a:t>
                      </a:r>
                      <a:r>
                        <a:rPr sz="2450" i="1" spc="10" dirty="0">
                          <a:latin typeface="Calibri"/>
                          <a:cs typeface="Calibri"/>
                        </a:rPr>
                        <a:t>a </a:t>
                      </a:r>
                      <a:r>
                        <a:rPr sz="2450" i="1" spc="-5" dirty="0">
                          <a:latin typeface="Calibri"/>
                          <a:cs typeface="Calibri"/>
                        </a:rPr>
                        <a:t>certain </a:t>
                      </a:r>
                      <a:r>
                        <a:rPr sz="2450" i="1" spc="5" dirty="0">
                          <a:latin typeface="Calibri"/>
                          <a:cs typeface="Calibri"/>
                        </a:rPr>
                        <a:t>number of travel</a:t>
                      </a:r>
                      <a:r>
                        <a:rPr sz="2450" i="1" spc="70" dirty="0">
                          <a:latin typeface="Calibri"/>
                          <a:cs typeface="Calibri"/>
                        </a:rPr>
                        <a:t> </a:t>
                      </a:r>
                      <a:r>
                        <a:rPr sz="2450" i="1" spc="5" dirty="0">
                          <a:latin typeface="Calibri"/>
                          <a:cs typeface="Calibri"/>
                        </a:rPr>
                        <a:t>lanes.</a:t>
                      </a:r>
                      <a:endParaRPr sz="2450" dirty="0">
                        <a:latin typeface="Calibri"/>
                        <a:cs typeface="Calibri"/>
                      </a:endParaRPr>
                    </a:p>
                  </a:txBody>
                  <a:tcPr marL="0" marR="0" marT="546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5"/>
                  </a:ext>
                </a:extLst>
              </a:tr>
            </a:tbl>
          </a:graphicData>
        </a:graphic>
      </p:graphicFrame>
      <p:sp>
        <p:nvSpPr>
          <p:cNvPr id="7" name="Oval 6">
            <a:extLst>
              <a:ext uri="{FF2B5EF4-FFF2-40B4-BE49-F238E27FC236}">
                <a16:creationId xmlns:a16="http://schemas.microsoft.com/office/drawing/2014/main" id="{D7983C96-AD45-4EE0-9AB4-4C4FEA90DE28}"/>
              </a:ext>
            </a:extLst>
          </p:cNvPr>
          <p:cNvSpPr/>
          <p:nvPr/>
        </p:nvSpPr>
        <p:spPr>
          <a:xfrm>
            <a:off x="3879850" y="5635625"/>
            <a:ext cx="1295400" cy="5791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96CDA09-57DE-420F-8F3D-3BD639A87A3F}"/>
              </a:ext>
            </a:extLst>
          </p:cNvPr>
          <p:cNvSpPr/>
          <p:nvPr/>
        </p:nvSpPr>
        <p:spPr>
          <a:xfrm>
            <a:off x="7080250" y="5635625"/>
            <a:ext cx="1295400" cy="5562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3B967D7-E07D-4D83-9035-22648DB2835B}"/>
              </a:ext>
            </a:extLst>
          </p:cNvPr>
          <p:cNvSpPr/>
          <p:nvPr/>
        </p:nvSpPr>
        <p:spPr>
          <a:xfrm>
            <a:off x="10814050" y="10893425"/>
            <a:ext cx="7772400" cy="6655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03133" y="0"/>
            <a:ext cx="15101569" cy="2119630"/>
          </a:xfrm>
          <a:prstGeom prst="rect">
            <a:avLst/>
          </a:prstGeom>
        </p:spPr>
        <p:txBody>
          <a:bodyPr vert="horz" wrap="square" lIns="0" tIns="12065" rIns="0" bIns="0" rtlCol="0">
            <a:spAutoFit/>
          </a:bodyPr>
          <a:lstStyle/>
          <a:p>
            <a:pPr marL="12700" marR="5080" indent="1621790">
              <a:lnSpc>
                <a:spcPct val="100299"/>
              </a:lnSpc>
              <a:spcBef>
                <a:spcPts val="95"/>
              </a:spcBef>
            </a:pPr>
            <a:r>
              <a:rPr spc="-5" dirty="0"/>
              <a:t>Recommended </a:t>
            </a:r>
            <a:r>
              <a:rPr spc="-40" dirty="0"/>
              <a:t>Roadway </a:t>
            </a:r>
            <a:r>
              <a:rPr spc="10" dirty="0"/>
              <a:t>Section  </a:t>
            </a:r>
            <a:r>
              <a:rPr spc="5" dirty="0"/>
              <a:t>Super-2 </a:t>
            </a:r>
            <a:r>
              <a:rPr spc="-30" dirty="0"/>
              <a:t>Highway </a:t>
            </a:r>
            <a:r>
              <a:rPr spc="-10" dirty="0"/>
              <a:t>(Between</a:t>
            </a:r>
            <a:r>
              <a:rPr dirty="0"/>
              <a:t> </a:t>
            </a:r>
            <a:r>
              <a:rPr spc="10" dirty="0"/>
              <a:t>Communities)</a:t>
            </a:r>
          </a:p>
        </p:txBody>
      </p:sp>
      <p:sp>
        <p:nvSpPr>
          <p:cNvPr id="3" name="object 3"/>
          <p:cNvSpPr txBox="1"/>
          <p:nvPr/>
        </p:nvSpPr>
        <p:spPr>
          <a:xfrm>
            <a:off x="764239" y="10104269"/>
            <a:ext cx="10059035" cy="3644265"/>
          </a:xfrm>
          <a:prstGeom prst="rect">
            <a:avLst/>
          </a:prstGeom>
        </p:spPr>
        <p:txBody>
          <a:bodyPr vert="horz" wrap="square" lIns="0" tIns="12065" rIns="0" bIns="0" rtlCol="0">
            <a:spAutoFit/>
          </a:bodyPr>
          <a:lstStyle/>
          <a:p>
            <a:pPr marL="111125" marR="5080" indent="-98425">
              <a:lnSpc>
                <a:spcPct val="100000"/>
              </a:lnSpc>
              <a:spcBef>
                <a:spcPts val="95"/>
              </a:spcBef>
            </a:pPr>
            <a:r>
              <a:rPr sz="4400" spc="-20" dirty="0">
                <a:latin typeface="Arial"/>
                <a:cs typeface="Arial"/>
              </a:rPr>
              <a:t>–</a:t>
            </a:r>
            <a:r>
              <a:rPr sz="4400" spc="-20" dirty="0">
                <a:latin typeface="Calibri"/>
                <a:cs typeface="Calibri"/>
              </a:rPr>
              <a:t>Improves </a:t>
            </a:r>
            <a:r>
              <a:rPr sz="4400" spc="-5" dirty="0">
                <a:latin typeface="Calibri"/>
                <a:cs typeface="Calibri"/>
              </a:rPr>
              <a:t>opportunity </a:t>
            </a:r>
            <a:r>
              <a:rPr sz="4400" spc="-25" dirty="0">
                <a:latin typeface="Calibri"/>
                <a:cs typeface="Calibri"/>
              </a:rPr>
              <a:t>to </a:t>
            </a:r>
            <a:r>
              <a:rPr sz="4400" spc="-30" dirty="0">
                <a:latin typeface="Calibri"/>
                <a:cs typeface="Calibri"/>
              </a:rPr>
              <a:t>safely </a:t>
            </a:r>
            <a:r>
              <a:rPr sz="4400" spc="-5" dirty="0">
                <a:latin typeface="Calibri"/>
                <a:cs typeface="Calibri"/>
              </a:rPr>
              <a:t>pass </a:t>
            </a:r>
            <a:r>
              <a:rPr sz="4400" spc="-15" dirty="0">
                <a:latin typeface="Calibri"/>
                <a:cs typeface="Calibri"/>
              </a:rPr>
              <a:t>slower  </a:t>
            </a:r>
            <a:r>
              <a:rPr sz="4400" spc="-10" dirty="0">
                <a:latin typeface="Calibri"/>
                <a:cs typeface="Calibri"/>
              </a:rPr>
              <a:t>moving</a:t>
            </a:r>
            <a:r>
              <a:rPr sz="4400" spc="-5" dirty="0">
                <a:latin typeface="Calibri"/>
                <a:cs typeface="Calibri"/>
              </a:rPr>
              <a:t> </a:t>
            </a:r>
            <a:r>
              <a:rPr sz="4400" spc="-10" dirty="0">
                <a:latin typeface="Calibri"/>
                <a:cs typeface="Calibri"/>
              </a:rPr>
              <a:t>vehicles</a:t>
            </a:r>
            <a:endParaRPr sz="4400">
              <a:latin typeface="Calibri"/>
              <a:cs typeface="Calibri"/>
            </a:endParaRPr>
          </a:p>
          <a:p>
            <a:pPr marL="111125" marR="1408430" indent="-98425">
              <a:lnSpc>
                <a:spcPct val="100000"/>
              </a:lnSpc>
              <a:spcBef>
                <a:spcPts val="1050"/>
              </a:spcBef>
            </a:pPr>
            <a:r>
              <a:rPr sz="4400" spc="-15" dirty="0">
                <a:latin typeface="Arial"/>
                <a:cs typeface="Arial"/>
              </a:rPr>
              <a:t>–</a:t>
            </a:r>
            <a:r>
              <a:rPr sz="4400" spc="-15" dirty="0">
                <a:latin typeface="Calibri"/>
                <a:cs typeface="Calibri"/>
              </a:rPr>
              <a:t>Passing </a:t>
            </a:r>
            <a:r>
              <a:rPr sz="4400" spc="-5" dirty="0">
                <a:latin typeface="Calibri"/>
                <a:cs typeface="Calibri"/>
              </a:rPr>
              <a:t>lanes </a:t>
            </a:r>
            <a:r>
              <a:rPr sz="4400" spc="-15" dirty="0">
                <a:latin typeface="Calibri"/>
                <a:cs typeface="Calibri"/>
              </a:rPr>
              <a:t>where </a:t>
            </a:r>
            <a:r>
              <a:rPr sz="4400" spc="-20" dirty="0">
                <a:latin typeface="Calibri"/>
                <a:cs typeface="Calibri"/>
              </a:rPr>
              <a:t>appropriate </a:t>
            </a:r>
            <a:r>
              <a:rPr sz="4400" spc="-5" dirty="0">
                <a:latin typeface="Calibri"/>
                <a:cs typeface="Calibri"/>
              </a:rPr>
              <a:t>and  </a:t>
            </a:r>
            <a:r>
              <a:rPr sz="4400" spc="-10" dirty="0">
                <a:latin typeface="Calibri"/>
                <a:cs typeface="Calibri"/>
              </a:rPr>
              <a:t>needed, </a:t>
            </a:r>
            <a:r>
              <a:rPr sz="4400" spc="-20" dirty="0">
                <a:latin typeface="Calibri"/>
                <a:cs typeface="Calibri"/>
              </a:rPr>
              <a:t>generally </a:t>
            </a:r>
            <a:r>
              <a:rPr sz="4400" spc="-15" dirty="0">
                <a:latin typeface="Calibri"/>
                <a:cs typeface="Calibri"/>
              </a:rPr>
              <a:t>every </a:t>
            </a:r>
            <a:r>
              <a:rPr sz="4400" spc="-5" dirty="0">
                <a:latin typeface="Calibri"/>
                <a:cs typeface="Calibri"/>
              </a:rPr>
              <a:t>4 </a:t>
            </a:r>
            <a:r>
              <a:rPr sz="4400" spc="-25" dirty="0">
                <a:latin typeface="Calibri"/>
                <a:cs typeface="Calibri"/>
              </a:rPr>
              <a:t>to </a:t>
            </a:r>
            <a:r>
              <a:rPr sz="4400" spc="-5" dirty="0">
                <a:latin typeface="Calibri"/>
                <a:cs typeface="Calibri"/>
              </a:rPr>
              <a:t>5</a:t>
            </a:r>
            <a:r>
              <a:rPr sz="4400" spc="70" dirty="0">
                <a:latin typeface="Calibri"/>
                <a:cs typeface="Calibri"/>
              </a:rPr>
              <a:t> </a:t>
            </a:r>
            <a:r>
              <a:rPr sz="4400" spc="-5" dirty="0">
                <a:latin typeface="Calibri"/>
                <a:cs typeface="Calibri"/>
              </a:rPr>
              <a:t>miles</a:t>
            </a:r>
            <a:endParaRPr sz="4400">
              <a:latin typeface="Calibri"/>
              <a:cs typeface="Calibri"/>
            </a:endParaRPr>
          </a:p>
          <a:p>
            <a:pPr marL="12700">
              <a:lnSpc>
                <a:spcPct val="100000"/>
              </a:lnSpc>
              <a:spcBef>
                <a:spcPts val="1050"/>
              </a:spcBef>
            </a:pPr>
            <a:r>
              <a:rPr sz="4400" spc="-35" dirty="0">
                <a:latin typeface="Arial"/>
                <a:cs typeface="Arial"/>
              </a:rPr>
              <a:t>–</a:t>
            </a:r>
            <a:r>
              <a:rPr sz="4400" spc="-35" dirty="0">
                <a:latin typeface="Calibri"/>
                <a:cs typeface="Calibri"/>
              </a:rPr>
              <a:t>Typical </a:t>
            </a:r>
            <a:r>
              <a:rPr sz="4400" spc="-5" dirty="0">
                <a:latin typeface="Calibri"/>
                <a:cs typeface="Calibri"/>
              </a:rPr>
              <a:t>passing lane </a:t>
            </a:r>
            <a:r>
              <a:rPr sz="4400" spc="-15" dirty="0">
                <a:latin typeface="Calibri"/>
                <a:cs typeface="Calibri"/>
              </a:rPr>
              <a:t>length: </a:t>
            </a:r>
            <a:r>
              <a:rPr sz="4400" spc="-5" dirty="0">
                <a:latin typeface="Calibri"/>
                <a:cs typeface="Calibri"/>
              </a:rPr>
              <a:t>0.5-1.75</a:t>
            </a:r>
            <a:r>
              <a:rPr sz="4400" spc="50" dirty="0">
                <a:latin typeface="Calibri"/>
                <a:cs typeface="Calibri"/>
              </a:rPr>
              <a:t> </a:t>
            </a:r>
            <a:r>
              <a:rPr sz="4400" spc="-5" dirty="0">
                <a:latin typeface="Calibri"/>
                <a:cs typeface="Calibri"/>
              </a:rPr>
              <a:t>miles</a:t>
            </a:r>
            <a:endParaRPr sz="4400">
              <a:latin typeface="Calibri"/>
              <a:cs typeface="Calibri"/>
            </a:endParaRPr>
          </a:p>
        </p:txBody>
      </p:sp>
      <p:sp>
        <p:nvSpPr>
          <p:cNvPr id="4" name="object 4"/>
          <p:cNvSpPr/>
          <p:nvPr/>
        </p:nvSpPr>
        <p:spPr>
          <a:xfrm>
            <a:off x="11174528" y="7498549"/>
            <a:ext cx="7957872" cy="598934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1203847" y="7527868"/>
            <a:ext cx="7874105" cy="590557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1195122" y="7519142"/>
            <a:ext cx="7891780" cy="5923280"/>
          </a:xfrm>
          <a:custGeom>
            <a:avLst/>
            <a:gdLst/>
            <a:ahLst/>
            <a:cxnLst/>
            <a:rect l="l" t="t" r="r" b="b"/>
            <a:pathLst>
              <a:path w="7891780" h="5923280">
                <a:moveTo>
                  <a:pt x="0" y="0"/>
                </a:moveTo>
                <a:lnTo>
                  <a:pt x="7891557" y="0"/>
                </a:lnTo>
                <a:lnTo>
                  <a:pt x="7891557" y="5923030"/>
                </a:lnTo>
                <a:lnTo>
                  <a:pt x="0" y="5923030"/>
                </a:lnTo>
                <a:lnTo>
                  <a:pt x="0" y="0"/>
                </a:lnTo>
                <a:close/>
              </a:path>
            </a:pathLst>
          </a:custGeom>
          <a:ln w="17451">
            <a:solidFill>
              <a:srgbClr val="000000"/>
            </a:solidFill>
          </a:ln>
        </p:spPr>
        <p:txBody>
          <a:bodyPr wrap="square" lIns="0" tIns="0" rIns="0" bIns="0" rtlCol="0"/>
          <a:lstStyle/>
          <a:p>
            <a:endParaRPr/>
          </a:p>
        </p:txBody>
      </p:sp>
      <p:sp>
        <p:nvSpPr>
          <p:cNvPr id="7" name="object 7"/>
          <p:cNvSpPr/>
          <p:nvPr/>
        </p:nvSpPr>
        <p:spPr>
          <a:xfrm>
            <a:off x="11183604" y="7507624"/>
            <a:ext cx="7940420" cy="446751"/>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2761217" y="7908659"/>
            <a:ext cx="4847321" cy="179052"/>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12761217" y="7452478"/>
            <a:ext cx="4847321" cy="75739"/>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11204195" y="7528218"/>
            <a:ext cx="7874634" cy="381000"/>
          </a:xfrm>
          <a:custGeom>
            <a:avLst/>
            <a:gdLst/>
            <a:ahLst/>
            <a:cxnLst/>
            <a:rect l="l" t="t" r="r" b="b"/>
            <a:pathLst>
              <a:path w="7874634" h="381000">
                <a:moveTo>
                  <a:pt x="0" y="0"/>
                </a:moveTo>
                <a:lnTo>
                  <a:pt x="7874105" y="0"/>
                </a:lnTo>
                <a:lnTo>
                  <a:pt x="7874105" y="380442"/>
                </a:lnTo>
                <a:lnTo>
                  <a:pt x="0" y="380442"/>
                </a:lnTo>
                <a:lnTo>
                  <a:pt x="0" y="0"/>
                </a:lnTo>
                <a:close/>
              </a:path>
            </a:pathLst>
          </a:custGeom>
          <a:solidFill>
            <a:srgbClr val="FFFFFF"/>
          </a:solidFill>
        </p:spPr>
        <p:txBody>
          <a:bodyPr wrap="square" lIns="0" tIns="0" rIns="0" bIns="0" rtlCol="0"/>
          <a:lstStyle/>
          <a:p>
            <a:endParaRPr/>
          </a:p>
        </p:txBody>
      </p:sp>
      <p:sp>
        <p:nvSpPr>
          <p:cNvPr id="11" name="object 11"/>
          <p:cNvSpPr/>
          <p:nvPr/>
        </p:nvSpPr>
        <p:spPr>
          <a:xfrm>
            <a:off x="11204196" y="7528217"/>
            <a:ext cx="7874634" cy="381000"/>
          </a:xfrm>
          <a:custGeom>
            <a:avLst/>
            <a:gdLst/>
            <a:ahLst/>
            <a:cxnLst/>
            <a:rect l="l" t="t" r="r" b="b"/>
            <a:pathLst>
              <a:path w="7874634" h="381000">
                <a:moveTo>
                  <a:pt x="0" y="0"/>
                </a:moveTo>
                <a:lnTo>
                  <a:pt x="7874106" y="0"/>
                </a:lnTo>
                <a:lnTo>
                  <a:pt x="7874106" y="380442"/>
                </a:lnTo>
                <a:lnTo>
                  <a:pt x="0" y="380442"/>
                </a:lnTo>
                <a:lnTo>
                  <a:pt x="0" y="0"/>
                </a:lnTo>
                <a:close/>
              </a:path>
            </a:pathLst>
          </a:custGeom>
          <a:ln w="17451">
            <a:solidFill>
              <a:srgbClr val="000000"/>
            </a:solidFill>
          </a:ln>
        </p:spPr>
        <p:txBody>
          <a:bodyPr wrap="square" lIns="0" tIns="0" rIns="0" bIns="0" rtlCol="0"/>
          <a:lstStyle/>
          <a:p>
            <a:endParaRPr/>
          </a:p>
        </p:txBody>
      </p:sp>
      <p:sp>
        <p:nvSpPr>
          <p:cNvPr id="12" name="object 12"/>
          <p:cNvSpPr txBox="1"/>
          <p:nvPr/>
        </p:nvSpPr>
        <p:spPr>
          <a:xfrm>
            <a:off x="11208384" y="7536943"/>
            <a:ext cx="7865745" cy="363220"/>
          </a:xfrm>
          <a:prstGeom prst="rect">
            <a:avLst/>
          </a:prstGeom>
          <a:solidFill>
            <a:srgbClr val="FFFFFF"/>
          </a:solidFill>
        </p:spPr>
        <p:txBody>
          <a:bodyPr vert="horz" wrap="square" lIns="0" tIns="0" rIns="0" bIns="0" rtlCol="0">
            <a:spAutoFit/>
          </a:bodyPr>
          <a:lstStyle/>
          <a:p>
            <a:pPr marL="1732280">
              <a:lnSpc>
                <a:spcPts val="2590"/>
              </a:lnSpc>
            </a:pPr>
            <a:r>
              <a:rPr sz="2200" i="1" spc="-15" dirty="0">
                <a:latin typeface="Calibri"/>
                <a:cs typeface="Calibri"/>
              </a:rPr>
              <a:t>U.S. </a:t>
            </a:r>
            <a:r>
              <a:rPr sz="2200" i="1" spc="-5" dirty="0">
                <a:latin typeface="Calibri"/>
                <a:cs typeface="Calibri"/>
              </a:rPr>
              <a:t>169 </a:t>
            </a:r>
            <a:r>
              <a:rPr sz="2200" i="1" spc="-15" dirty="0">
                <a:latin typeface="Calibri"/>
                <a:cs typeface="Calibri"/>
              </a:rPr>
              <a:t>Fort </a:t>
            </a:r>
            <a:r>
              <a:rPr sz="2200" i="1" spc="-5" dirty="0">
                <a:latin typeface="Calibri"/>
                <a:cs typeface="Calibri"/>
              </a:rPr>
              <a:t>Dodge, IA </a:t>
            </a:r>
            <a:r>
              <a:rPr sz="2200" i="1" spc="-20" dirty="0">
                <a:latin typeface="Calibri"/>
                <a:cs typeface="Calibri"/>
              </a:rPr>
              <a:t>to </a:t>
            </a:r>
            <a:r>
              <a:rPr sz="2200" i="1" spc="-5" dirty="0">
                <a:latin typeface="Calibri"/>
                <a:cs typeface="Calibri"/>
              </a:rPr>
              <a:t>Humboldt,</a:t>
            </a:r>
            <a:r>
              <a:rPr sz="2200" i="1" spc="35" dirty="0">
                <a:latin typeface="Calibri"/>
                <a:cs typeface="Calibri"/>
              </a:rPr>
              <a:t> </a:t>
            </a:r>
            <a:r>
              <a:rPr sz="2200" i="1" spc="-5" dirty="0">
                <a:latin typeface="Calibri"/>
                <a:cs typeface="Calibri"/>
              </a:rPr>
              <a:t>IA</a:t>
            </a:r>
            <a:endParaRPr sz="2200">
              <a:latin typeface="Calibri"/>
              <a:cs typeface="Calibri"/>
            </a:endParaRPr>
          </a:p>
        </p:txBody>
      </p:sp>
      <p:sp>
        <p:nvSpPr>
          <p:cNvPr id="13" name="object 13"/>
          <p:cNvSpPr/>
          <p:nvPr/>
        </p:nvSpPr>
        <p:spPr>
          <a:xfrm>
            <a:off x="188475" y="2513012"/>
            <a:ext cx="19723541" cy="1744716"/>
          </a:xfrm>
          <a:prstGeom prst="rect">
            <a:avLst/>
          </a:prstGeom>
          <a:blipFill>
            <a:blip r:embed="rId8" cstate="print"/>
            <a:stretch>
              <a:fillRect/>
            </a:stretch>
          </a:blipFill>
        </p:spPr>
        <p:txBody>
          <a:bodyPr wrap="square" lIns="0" tIns="0" rIns="0" bIns="0" rtlCol="0"/>
          <a:lstStyle/>
          <a:p>
            <a:endParaRPr/>
          </a:p>
        </p:txBody>
      </p:sp>
      <p:sp>
        <p:nvSpPr>
          <p:cNvPr id="14" name="object 14"/>
          <p:cNvSpPr/>
          <p:nvPr/>
        </p:nvSpPr>
        <p:spPr>
          <a:xfrm>
            <a:off x="428608" y="4630224"/>
            <a:ext cx="10296824" cy="4354491"/>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431400" y="4628131"/>
            <a:ext cx="10285095" cy="632460"/>
          </a:xfrm>
          <a:custGeom>
            <a:avLst/>
            <a:gdLst/>
            <a:ahLst/>
            <a:cxnLst/>
            <a:rect l="l" t="t" r="r" b="b"/>
            <a:pathLst>
              <a:path w="10285095" h="632460">
                <a:moveTo>
                  <a:pt x="0" y="0"/>
                </a:moveTo>
                <a:lnTo>
                  <a:pt x="10284503" y="0"/>
                </a:lnTo>
                <a:lnTo>
                  <a:pt x="10284503" y="632441"/>
                </a:lnTo>
                <a:lnTo>
                  <a:pt x="0" y="632441"/>
                </a:lnTo>
                <a:lnTo>
                  <a:pt x="0" y="0"/>
                </a:lnTo>
                <a:close/>
              </a:path>
            </a:pathLst>
          </a:custGeom>
          <a:ln w="4188">
            <a:solidFill>
              <a:srgbClr val="000000"/>
            </a:solidFill>
          </a:ln>
        </p:spPr>
        <p:txBody>
          <a:bodyPr wrap="square" lIns="0" tIns="0" rIns="0" bIns="0" rtlCol="0"/>
          <a:lstStyle/>
          <a:p>
            <a:endParaRPr/>
          </a:p>
        </p:txBody>
      </p:sp>
      <p:sp>
        <p:nvSpPr>
          <p:cNvPr id="16" name="object 16"/>
          <p:cNvSpPr/>
          <p:nvPr/>
        </p:nvSpPr>
        <p:spPr>
          <a:xfrm>
            <a:off x="398591" y="8940041"/>
            <a:ext cx="10361289" cy="785316"/>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281317" y="8884894"/>
            <a:ext cx="10383627" cy="970302"/>
          </a:xfrm>
          <a:prstGeom prst="rect">
            <a:avLst/>
          </a:prstGeom>
          <a:blipFill>
            <a:blip r:embed="rId11" cstate="print"/>
            <a:stretch>
              <a:fillRect/>
            </a:stretch>
          </a:blipFill>
        </p:spPr>
        <p:txBody>
          <a:bodyPr wrap="square" lIns="0" tIns="0" rIns="0" bIns="0" rtlCol="0"/>
          <a:lstStyle/>
          <a:p>
            <a:endParaRPr/>
          </a:p>
        </p:txBody>
      </p:sp>
      <p:sp>
        <p:nvSpPr>
          <p:cNvPr id="18" name="object 18"/>
          <p:cNvSpPr txBox="1"/>
          <p:nvPr/>
        </p:nvSpPr>
        <p:spPr>
          <a:xfrm>
            <a:off x="419184" y="8960634"/>
            <a:ext cx="10295255" cy="719455"/>
          </a:xfrm>
          <a:prstGeom prst="rect">
            <a:avLst/>
          </a:prstGeom>
          <a:solidFill>
            <a:srgbClr val="FFFFFF"/>
          </a:solidFill>
          <a:ln w="17451">
            <a:solidFill>
              <a:srgbClr val="000000"/>
            </a:solidFill>
          </a:ln>
        </p:spPr>
        <p:txBody>
          <a:bodyPr vert="horz" wrap="square" lIns="0" tIns="1905" rIns="0" bIns="0" rtlCol="0">
            <a:spAutoFit/>
          </a:bodyPr>
          <a:lstStyle/>
          <a:p>
            <a:pPr marL="41275" marR="310515">
              <a:lnSpc>
                <a:spcPct val="100000"/>
              </a:lnSpc>
              <a:spcBef>
                <a:spcPts val="15"/>
              </a:spcBef>
            </a:pPr>
            <a:r>
              <a:rPr sz="2200" spc="-10" dirty="0">
                <a:latin typeface="Calibri"/>
                <a:cs typeface="Calibri"/>
              </a:rPr>
              <a:t>*Passing </a:t>
            </a:r>
            <a:r>
              <a:rPr sz="2200" spc="-5" dirty="0">
                <a:latin typeface="Calibri"/>
                <a:cs typeface="Calibri"/>
              </a:rPr>
              <a:t>lanes </a:t>
            </a:r>
            <a:r>
              <a:rPr sz="2200" spc="-10" dirty="0">
                <a:latin typeface="Calibri"/>
                <a:cs typeface="Calibri"/>
              </a:rPr>
              <a:t>can </a:t>
            </a:r>
            <a:r>
              <a:rPr sz="2200" spc="-5" dirty="0">
                <a:latin typeface="Calibri"/>
                <a:cs typeface="Calibri"/>
              </a:rPr>
              <a:t>be in either </a:t>
            </a:r>
            <a:r>
              <a:rPr sz="2200" spc="-10" dirty="0">
                <a:latin typeface="Calibri"/>
                <a:cs typeface="Calibri"/>
              </a:rPr>
              <a:t>direction, </a:t>
            </a:r>
            <a:r>
              <a:rPr sz="2200" spc="-15" dirty="0">
                <a:latin typeface="Calibri"/>
                <a:cs typeface="Calibri"/>
              </a:rPr>
              <a:t>are </a:t>
            </a:r>
            <a:r>
              <a:rPr sz="2200" spc="-10" dirty="0">
                <a:latin typeface="Calibri"/>
                <a:cs typeface="Calibri"/>
              </a:rPr>
              <a:t>non-continuous, </a:t>
            </a:r>
            <a:r>
              <a:rPr sz="2200" spc="-5" dirty="0">
                <a:latin typeface="Calibri"/>
                <a:cs typeface="Calibri"/>
              </a:rPr>
              <a:t>and spaced </a:t>
            </a:r>
            <a:r>
              <a:rPr sz="2200" spc="-15" dirty="0">
                <a:latin typeface="Calibri"/>
                <a:cs typeface="Calibri"/>
              </a:rPr>
              <a:t>at </a:t>
            </a:r>
            <a:r>
              <a:rPr sz="2200" spc="-10" dirty="0">
                <a:latin typeface="Calibri"/>
                <a:cs typeface="Calibri"/>
              </a:rPr>
              <a:t>established  intervals </a:t>
            </a:r>
            <a:r>
              <a:rPr sz="2200" spc="-5" dirty="0">
                <a:latin typeface="Calibri"/>
                <a:cs typeface="Calibri"/>
              </a:rPr>
              <a:t>along a</a:t>
            </a:r>
            <a:r>
              <a:rPr sz="2200" dirty="0">
                <a:latin typeface="Calibri"/>
                <a:cs typeface="Calibri"/>
              </a:rPr>
              <a:t> </a:t>
            </a:r>
            <a:r>
              <a:rPr sz="2200" spc="-35" dirty="0">
                <a:latin typeface="Calibri"/>
                <a:cs typeface="Calibri"/>
              </a:rPr>
              <a:t>corridor.</a:t>
            </a:r>
            <a:endParaRPr sz="2200">
              <a:latin typeface="Calibri"/>
              <a:cs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1981</TotalTime>
  <Words>1677</Words>
  <Application>Microsoft Office PowerPoint</Application>
  <PresentationFormat>Custom</PresentationFormat>
  <Paragraphs>271</Paragraphs>
  <Slides>18</Slides>
  <Notes>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Cambria</vt:lpstr>
      <vt:lpstr>Times New Roman</vt:lpstr>
      <vt:lpstr>Office Theme</vt:lpstr>
      <vt:lpstr>1_Office Theme</vt:lpstr>
      <vt:lpstr>PowerPoint Presentation</vt:lpstr>
      <vt:lpstr>US 30 PEL Study Area</vt:lpstr>
      <vt:lpstr>Goals &amp; Objectives </vt:lpstr>
      <vt:lpstr>Background</vt:lpstr>
      <vt:lpstr>PEL Study and the</vt:lpstr>
      <vt:lpstr>PEL Study Steps</vt:lpstr>
      <vt:lpstr>Why Improvements are Recommended</vt:lpstr>
      <vt:lpstr>Current and Future Conditions US 30 Travel is Reliable and Consistent</vt:lpstr>
      <vt:lpstr>Recommended Roadway Section  Super-2 Highway (Between Communities)</vt:lpstr>
      <vt:lpstr>Recommended Roadway Section  Super-2 Highway (Through Communities)</vt:lpstr>
      <vt:lpstr>Why Super-2 Highway Recommended</vt:lpstr>
      <vt:lpstr>Why Super-2 Highway Recommended – A Super-2  Will Reliably Meet Expected Future Traffic Needs</vt:lpstr>
      <vt:lpstr>Economic Considerations</vt:lpstr>
      <vt:lpstr>Economic Considerations – Data Trends</vt:lpstr>
      <vt:lpstr>To Bypass Or Not to Bypass?</vt:lpstr>
      <vt:lpstr>Recommendations</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MEETING PURPOSE</dc:title>
  <dc:creator>Smith, Dan/DMS</dc:creator>
  <cp:lastModifiedBy>Harris, Gary</cp:lastModifiedBy>
  <cp:revision>43</cp:revision>
  <cp:lastPrinted>2019-09-25T20:33:39Z</cp:lastPrinted>
  <dcterms:created xsi:type="dcterms:W3CDTF">2019-09-20T16:31:34Z</dcterms:created>
  <dcterms:modified xsi:type="dcterms:W3CDTF">2019-09-27T18:06:31Z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2019-09-18T00:00:00Z</vt:filetime>
  </property>
  <property fmtid="{D5CDD505-2E9C-101B-9397-08002B2CF9AE}" pid="3" name="Creator">
    <vt:lpwstr>Acrobat PDFMaker 19 for PowerPoint</vt:lpwstr>
  </property>
  <property fmtid="{D5CDD505-2E9C-101B-9397-08002B2CF9AE}" pid="4" name="LastSaved">
    <vt:filetime>2019-09-20T00:00:00Z</vt:filetime>
  </property>
</Properties>
</file>