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01" r:id="rId3"/>
    <p:sldId id="278" r:id="rId4"/>
    <p:sldId id="303" r:id="rId5"/>
    <p:sldId id="310" r:id="rId6"/>
    <p:sldId id="304" r:id="rId7"/>
    <p:sldId id="305" r:id="rId8"/>
    <p:sldId id="296" r:id="rId9"/>
    <p:sldId id="317" r:id="rId10"/>
    <p:sldId id="306" r:id="rId11"/>
    <p:sldId id="307" r:id="rId12"/>
    <p:sldId id="308" r:id="rId13"/>
    <p:sldId id="314" r:id="rId14"/>
    <p:sldId id="273" r:id="rId15"/>
    <p:sldId id="319" r:id="rId16"/>
    <p:sldId id="313" r:id="rId17"/>
    <p:sldId id="321" r:id="rId18"/>
    <p:sldId id="322" r:id="rId19"/>
    <p:sldId id="323" r:id="rId20"/>
    <p:sldId id="320" r:id="rId21"/>
    <p:sldId id="294" r:id="rId2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6" userDrawn="1">
          <p15:clr>
            <a:srgbClr val="A4A3A4"/>
          </p15:clr>
        </p15:guide>
        <p15:guide id="2" pos="2265" userDrawn="1">
          <p15:clr>
            <a:srgbClr val="A4A3A4"/>
          </p15:clr>
        </p15:guide>
        <p15:guide id="3" orient="horz" pos="2932" userDrawn="1">
          <p15:clr>
            <a:srgbClr val="A4A3A4"/>
          </p15:clr>
        </p15:guide>
        <p15:guide id="4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37" autoAdjust="0"/>
  </p:normalViewPr>
  <p:slideViewPr>
    <p:cSldViewPr>
      <p:cViewPr varScale="1">
        <p:scale>
          <a:sx n="103" d="100"/>
          <a:sy n="103" d="100"/>
        </p:scale>
        <p:origin x="11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282" y="-92"/>
      </p:cViewPr>
      <p:guideLst>
        <p:guide orient="horz" pos="2936"/>
        <p:guide pos="2265"/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r">
              <a:defRPr sz="1200"/>
            </a:lvl1pPr>
          </a:lstStyle>
          <a:p>
            <a:fld id="{65ABA0CD-338B-4C73-8F65-B9C9A0642D0F}" type="datetimeFigureOut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r">
              <a:defRPr sz="1200"/>
            </a:lvl1pPr>
          </a:lstStyle>
          <a:p>
            <a:fld id="{980D6AE5-888F-4CF9-B0A9-FD01F9F1A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92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r">
              <a:defRPr sz="1200"/>
            </a:lvl1pPr>
          </a:lstStyle>
          <a:p>
            <a:fld id="{3E0452C3-9993-4358-8F39-080B2EDEF941}" type="datetimeFigureOut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8" tIns="46219" rIns="92438" bIns="4621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2438" tIns="46219" rIns="92438" bIns="462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r">
              <a:defRPr sz="1200"/>
            </a:lvl1pPr>
          </a:lstStyle>
          <a:p>
            <a:fld id="{24A3D0F8-2DBA-4FE2-8EEE-573EB39B8F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0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77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53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3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Complete I-74 Project with Kimberly Road Interchange which provides pedestrian accessibility and rehabilitates pavement</a:t>
            </a:r>
            <a:r>
              <a:rPr lang="en-US" baseline="0" dirty="0" smtClean="0">
                <a:solidFill>
                  <a:schemeClr val="tx1"/>
                </a:solidFill>
              </a:rPr>
              <a:t> and ramps which are in very poor repair.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Interstate feasibility analysis which includes studying four</a:t>
            </a:r>
            <a:r>
              <a:rPr lang="en-US" baseline="0" dirty="0" smtClean="0">
                <a:solidFill>
                  <a:schemeClr val="tx1"/>
                </a:solidFill>
              </a:rPr>
              <a:t> potential changes and maybe more identified by the Department.  They are </a:t>
            </a:r>
            <a:r>
              <a:rPr lang="en-US" dirty="0" smtClean="0">
                <a:solidFill>
                  <a:schemeClr val="tx1"/>
                </a:solidFill>
              </a:rPr>
              <a:t>six-laning of I-80 ; realigning Kimberly Road I-280 Interchange; extending</a:t>
            </a:r>
            <a:r>
              <a:rPr lang="en-US" baseline="0" dirty="0" smtClean="0">
                <a:solidFill>
                  <a:schemeClr val="tx1"/>
                </a:solidFill>
              </a:rPr>
              <a:t> a north bound lane at the I-74 and I-80 interchange; and the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reconstructing I-80 Middle Road Interchange.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21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83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07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57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84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59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2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98F53-141C-4D0F-8ADC-71607AE4AE3B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87905-F81B-4050-957E-345065CE39A1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B1A5-31FD-49A8-BDC0-A88218F9FFAF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B0B0-5179-4F09-801E-2130DD2F9695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CC17-5F0D-46C0-8455-4A745FEBD3AD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F65A-720C-4AF0-83D9-DD9341E477B3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0F33-D92E-4758-8285-1D86318C9FBD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C468-4FFC-49B1-A32F-B1C653D9CC1E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D61D-1BB0-4E65-97FD-8243F2F89A75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5570-B4BE-48FA-B569-089B77B34393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5588-622B-44AC-BBDE-30699477F3D5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4992-6DF5-4539-92D9-045A14EAD141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idge 2.jpg"/>
          <p:cNvPicPr>
            <a:picLocks noChangeAspect="1"/>
          </p:cNvPicPr>
          <p:nvPr/>
        </p:nvPicPr>
        <p:blipFill>
          <a:blip r:embed="rId3" cstate="print">
            <a:lum bright="12000"/>
          </a:blip>
          <a:stretch>
            <a:fillRect/>
          </a:stretch>
        </p:blipFill>
        <p:spPr>
          <a:xfrm>
            <a:off x="0" y="0"/>
            <a:ext cx="1600200" cy="10681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137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2971800" y="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6" cstate="print">
            <a:lum bright="7000"/>
          </a:blip>
          <a:srcRect/>
          <a:stretch>
            <a:fillRect/>
          </a:stretch>
        </p:blipFill>
        <p:spPr bwMode="auto">
          <a:xfrm>
            <a:off x="5943600" y="0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0"/>
            <a:ext cx="144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39487" y="0"/>
            <a:ext cx="1604513" cy="10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Iowa DOT Commission Presentation</a:t>
            </a:r>
            <a:endParaRPr lang="en-US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October 13, 2020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04800" y="4800599"/>
            <a:ext cx="9067800" cy="19208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/>
              <a:t>Interstate 80 at Interstate 74 Interchange – 62,700 Intersecting AADT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39% </a:t>
            </a:r>
            <a:r>
              <a:rPr lang="en-US" sz="2400" b="1" dirty="0"/>
              <a:t>Growth </a:t>
            </a:r>
            <a:r>
              <a:rPr lang="en-US" sz="2400" b="1" dirty="0" smtClean="0"/>
              <a:t>Forecasted </a:t>
            </a:r>
            <a:r>
              <a:rPr lang="en-US" sz="2400" b="1" dirty="0"/>
              <a:t>by </a:t>
            </a:r>
            <a:r>
              <a:rPr lang="en-US" sz="2400" b="1" dirty="0" smtClean="0"/>
              <a:t>Bi-State Network Model 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 smtClean="0"/>
              <a:t> EB &amp; WB I-74 Bridges Over I-80 Rated Poor for Width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 smtClean="0"/>
              <a:t> 3 of 4 Ramps have Poor Crash Rates (136 – 316)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 smtClean="0"/>
              <a:t> WB </a:t>
            </a:r>
            <a:r>
              <a:rPr lang="en-US" sz="2400" b="1" dirty="0"/>
              <a:t>I-80 to SB I-74 Flyover </a:t>
            </a:r>
            <a:r>
              <a:rPr lang="en-US" sz="2400" b="1" dirty="0" smtClean="0"/>
              <a:t>Recommended</a:t>
            </a:r>
          </a:p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1295400" y="76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35491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045075"/>
            <a:ext cx="8382000" cy="16764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Interstate </a:t>
            </a:r>
            <a:r>
              <a:rPr lang="en-US" sz="2400" b="1" dirty="0"/>
              <a:t>80 at </a:t>
            </a:r>
            <a:r>
              <a:rPr lang="en-US" sz="2400" b="1" dirty="0" smtClean="0"/>
              <a:t>US 61 Interchange </a:t>
            </a:r>
            <a:r>
              <a:rPr lang="en-US" sz="2400" b="1" u="sng" dirty="0" smtClean="0"/>
              <a:t>~</a:t>
            </a:r>
            <a:r>
              <a:rPr lang="en-US" sz="2400" b="1" dirty="0" smtClean="0"/>
              <a:t> 77,000 Intersecting AADT</a:t>
            </a:r>
            <a:endParaRPr lang="en-US" sz="2400" b="1" dirty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28% </a:t>
            </a:r>
            <a:r>
              <a:rPr lang="en-US" sz="2400" b="1" dirty="0"/>
              <a:t>Growth </a:t>
            </a:r>
            <a:r>
              <a:rPr lang="en-US" sz="2400" b="1" dirty="0" smtClean="0"/>
              <a:t>Forecasted </a:t>
            </a:r>
            <a:r>
              <a:rPr lang="en-US" sz="2400" b="1" dirty="0"/>
              <a:t>by </a:t>
            </a:r>
            <a:r>
              <a:rPr lang="en-US" sz="2400" b="1" dirty="0" smtClean="0"/>
              <a:t>Bi-State Network Model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Inadequate Merging Lanes Contribute to 232/HMVMT Crashes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All Ramp Loops Rated Poor Geometry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1295400" y="152400"/>
            <a:ext cx="6553199" cy="4914899"/>
          </a:xfrm>
        </p:spPr>
      </p:pic>
    </p:spTree>
    <p:extLst>
      <p:ext uri="{BB962C8B-B14F-4D97-AF65-F5344CB8AC3E}">
        <p14:creationId xmlns:p14="http://schemas.microsoft.com/office/powerpoint/2010/main" val="115271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62323"/>
            <a:ext cx="9020869" cy="615530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Interstate 80 at NW Blvd Interchange - 54,250 Intersecting AADT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7042" y="5213685"/>
            <a:ext cx="9220200" cy="182880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b="1" dirty="0" smtClean="0"/>
              <a:t>23% Growth Forecasted by Bi-State Network Model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 smtClean="0"/>
              <a:t> 3 of 4 Ramps have Poor Crash Rates (86 – 261)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 smtClean="0"/>
              <a:t> Interchange Reconfiguration to Accommodate Trucks Recommended 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 smtClean="0"/>
              <a:t> Additional Trucks in 2018 - Kraft/</a:t>
            </a:r>
            <a:r>
              <a:rPr lang="en-US" sz="2200" b="1" dirty="0" err="1" smtClean="0"/>
              <a:t>Sterilite</a:t>
            </a:r>
            <a:r>
              <a:rPr lang="en-US" sz="2200" b="1" dirty="0" smtClean="0"/>
              <a:t> &amp; Eastern IA Industrial Cent.  </a:t>
            </a:r>
            <a:endParaRPr lang="en-US" sz="2200" b="1" dirty="0"/>
          </a:p>
          <a:p>
            <a:endParaRPr lang="en-US" sz="22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1472851" y="159427"/>
            <a:ext cx="6292670" cy="4607837"/>
          </a:xfrm>
        </p:spPr>
      </p:pic>
    </p:spTree>
    <p:extLst>
      <p:ext uri="{BB962C8B-B14F-4D97-AF65-F5344CB8AC3E}">
        <p14:creationId xmlns:p14="http://schemas.microsoft.com/office/powerpoint/2010/main" val="7532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76800"/>
            <a:ext cx="7353300" cy="724298"/>
          </a:xfrm>
        </p:spPr>
        <p:txBody>
          <a:bodyPr anchor="t">
            <a:noAutofit/>
          </a:bodyPr>
          <a:lstStyle/>
          <a:p>
            <a:r>
              <a:rPr lang="en-US" sz="2800" dirty="0" smtClean="0"/>
              <a:t>Eastern Iowa Industrial Center Development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368925"/>
            <a:ext cx="8305800" cy="13525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Expansions: Kraft-Heinz &amp; </a:t>
            </a:r>
            <a:r>
              <a:rPr lang="en-US" sz="2400" b="1" dirty="0" err="1" smtClean="0"/>
              <a:t>Sterilite</a:t>
            </a:r>
            <a:r>
              <a:rPr lang="en-US" sz="2400" b="1" dirty="0"/>
              <a:t> </a:t>
            </a:r>
            <a:r>
              <a:rPr lang="en-US" sz="2400" b="1" dirty="0" smtClean="0"/>
              <a:t>– Over 1245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Completed </a:t>
            </a:r>
            <a:r>
              <a:rPr lang="en-US" sz="2400" b="1" dirty="0" err="1" smtClean="0"/>
              <a:t>Transload</a:t>
            </a:r>
            <a:r>
              <a:rPr lang="en-US" sz="2400" b="1" dirty="0"/>
              <a:t> </a:t>
            </a:r>
            <a:r>
              <a:rPr lang="en-US" sz="2400" b="1" dirty="0" smtClean="0"/>
              <a:t>Facility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Road Improvements Funded in Part with RISE</a:t>
            </a:r>
          </a:p>
          <a:p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685800" y="152848"/>
            <a:ext cx="6334655" cy="4750991"/>
          </a:xfrm>
        </p:spPr>
      </p:pic>
      <p:sp>
        <p:nvSpPr>
          <p:cNvPr id="7" name="Picture Placeholder 2"/>
          <p:cNvSpPr txBox="1">
            <a:spLocks/>
          </p:cNvSpPr>
          <p:nvPr/>
        </p:nvSpPr>
        <p:spPr>
          <a:xfrm>
            <a:off x="1828800" y="609600"/>
            <a:ext cx="5486400" cy="41148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49474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5124450"/>
            <a:ext cx="8382000" cy="4572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+mn-lt"/>
              </a:rPr>
              <a:t>Interstate 80 at 280 Interchange – 61,200 Intersecting AADT</a:t>
            </a:r>
            <a:endParaRPr lang="en-US" sz="2400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33400" y="5486400"/>
            <a:ext cx="8382000" cy="1524000"/>
          </a:xfrm>
        </p:spPr>
        <p:txBody>
          <a:bodyPr>
            <a:noAutofit/>
          </a:bodyPr>
          <a:lstStyle/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 smtClean="0"/>
              <a:t>70% Growth Forecasted by Bi-State Network Model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b="1" dirty="0" smtClean="0"/>
              <a:t> NB &amp; WB Bridges Rated Poor Width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b="1" dirty="0" smtClean="0"/>
              <a:t> WB I-80 Exit and SB I-280 Should be Removed due to Left Entry</a:t>
            </a:r>
          </a:p>
          <a:p>
            <a:pPr>
              <a:spcBef>
                <a:spcPts val="0"/>
              </a:spcBef>
            </a:pPr>
            <a:endParaRPr lang="en-US" sz="1800" b="1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1143000" y="76200"/>
            <a:ext cx="6731000" cy="5048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295900"/>
            <a:ext cx="8382000" cy="4572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+mn-lt"/>
              </a:rPr>
              <a:t>Interstate 280 at Kimberly Rd Interchange</a:t>
            </a:r>
            <a:endParaRPr lang="en-US" sz="2400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5642" y="5753100"/>
            <a:ext cx="8382000" cy="12573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 smtClean="0"/>
              <a:t>  </a:t>
            </a:r>
            <a:r>
              <a:rPr lang="en-US" sz="2200" b="1" dirty="0" smtClean="0"/>
              <a:t>IA DOT 2008 Analysis Identified Realignment Options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b="1" dirty="0" smtClean="0"/>
              <a:t>  Interchanges &lt; 0.5 Miles Apart Below Current Safety Standards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471" b="1471"/>
          <a:stretch>
            <a:fillRect/>
          </a:stretch>
        </p:blipFill>
        <p:spPr bwMode="auto">
          <a:xfrm>
            <a:off x="1219200" y="9525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07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14400"/>
          </a:xfrm>
        </p:spPr>
        <p:txBody>
          <a:bodyPr/>
          <a:lstStyle/>
          <a:p>
            <a:pPr algn="l"/>
            <a:r>
              <a:rPr lang="en-US" b="1" dirty="0" smtClean="0"/>
              <a:t>STBG/Safety </a:t>
            </a:r>
            <a:r>
              <a:rPr lang="en-US" b="1" dirty="0" smtClean="0"/>
              <a:t>Project Progress</a:t>
            </a:r>
            <a:endParaRPr lang="en-US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90500" y="2133601"/>
            <a:ext cx="8763000" cy="4724400"/>
          </a:xfrm>
        </p:spPr>
        <p:txBody>
          <a:bodyPr>
            <a:normAutofit/>
          </a:bodyPr>
          <a:lstStyle/>
          <a:p>
            <a:pPr lvl="0"/>
            <a:r>
              <a:rPr lang="en-US" sz="3000" b="1" dirty="0" smtClean="0"/>
              <a:t>Veterans Memorial Parkway and Forest Grove Road I-74 to International Drive Widening/Trail and Pedestrian Access – Over $12 Million Project with Over $10 Million in STBG Recently Completed</a:t>
            </a:r>
          </a:p>
          <a:p>
            <a:pPr lvl="0"/>
            <a:r>
              <a:rPr lang="en-US" sz="3000" b="1" dirty="0" smtClean="0"/>
              <a:t>53</a:t>
            </a:r>
            <a:r>
              <a:rPr lang="en-US" sz="3000" b="1" baseline="30000" dirty="0" smtClean="0"/>
              <a:t>rd</a:t>
            </a:r>
            <a:r>
              <a:rPr lang="en-US" sz="3000" b="1" dirty="0" smtClean="0"/>
              <a:t> Street from Elmore to Brady</a:t>
            </a:r>
            <a:r>
              <a:rPr lang="en-US" sz="3000" b="1" dirty="0"/>
              <a:t> </a:t>
            </a:r>
            <a:r>
              <a:rPr lang="en-US" sz="3000" b="1" dirty="0" smtClean="0"/>
              <a:t>Reconstruction-   Over $10 Million Project with $7.8 Million STBG Phase I Underway </a:t>
            </a:r>
            <a:endParaRPr lang="en-US" sz="3000" b="1" dirty="0" smtClean="0"/>
          </a:p>
          <a:p>
            <a:pPr lvl="0"/>
            <a:r>
              <a:rPr lang="en-US" sz="3000" b="1" dirty="0" smtClean="0"/>
              <a:t>River Drive/US 67 Bettendorf/Davenport Safety Study Completed – Considering Mumble Strip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641128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STBG Programmed Projects</a:t>
            </a:r>
            <a:endParaRPr lang="en-US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90500" y="2438400"/>
            <a:ext cx="8763000" cy="4724400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en-US" b="1" dirty="0" smtClean="0"/>
              <a:t>FY 21 - Multipurpose Trail Construction Along Brady Street Frontage Road Safety Improvement</a:t>
            </a:r>
          </a:p>
          <a:p>
            <a:pPr lvl="0">
              <a:lnSpc>
                <a:spcPct val="80000"/>
              </a:lnSpc>
            </a:pPr>
            <a:r>
              <a:rPr lang="en-US" b="1" dirty="0" smtClean="0"/>
              <a:t>FY 21 - Forest Grove Road to Middle Road Reconstruction to Complete Corridor to TBK</a:t>
            </a:r>
          </a:p>
          <a:p>
            <a:pPr lvl="0">
              <a:lnSpc>
                <a:spcPct val="80000"/>
              </a:lnSpc>
            </a:pPr>
            <a:r>
              <a:rPr lang="en-US" b="1" dirty="0" smtClean="0"/>
              <a:t>FY 23 - 3rd and 4th Streets in Davenport from Telegraph Road to Harrison Resurfacing to Complete Project from River Drive to Brady Street</a:t>
            </a:r>
          </a:p>
        </p:txBody>
      </p:sp>
    </p:spTree>
    <p:extLst>
      <p:ext uri="{BB962C8B-B14F-4D97-AF65-F5344CB8AC3E}">
        <p14:creationId xmlns:p14="http://schemas.microsoft.com/office/powerpoint/2010/main" val="3661587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1139025"/>
            <a:ext cx="8229600" cy="914400"/>
          </a:xfrm>
        </p:spPr>
        <p:txBody>
          <a:bodyPr/>
          <a:lstStyle/>
          <a:p>
            <a:pPr algn="l"/>
            <a:r>
              <a:rPr lang="en-US" b="1" dirty="0" smtClean="0"/>
              <a:t>Future Projects/Unmet Needs</a:t>
            </a:r>
            <a:endParaRPr lang="en-US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90500" y="2133601"/>
            <a:ext cx="8763000" cy="47244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b="1" dirty="0" smtClean="0"/>
              <a:t>Forest Grove Road from Middle Road to Criswell Street Reconstruction </a:t>
            </a:r>
          </a:p>
          <a:p>
            <a:r>
              <a:rPr lang="en-US" b="1" dirty="0" smtClean="0"/>
              <a:t>3rd </a:t>
            </a:r>
            <a:r>
              <a:rPr lang="en-US" b="1" dirty="0"/>
              <a:t>and </a:t>
            </a:r>
            <a:r>
              <a:rPr lang="en-US" b="1" dirty="0" smtClean="0"/>
              <a:t>4th </a:t>
            </a:r>
            <a:r>
              <a:rPr lang="en-US" b="1" dirty="0"/>
              <a:t>Streets </a:t>
            </a:r>
            <a:r>
              <a:rPr lang="en-US" b="1" dirty="0" smtClean="0"/>
              <a:t>Conversion from One-Way to Two-Way and Reconstruction of Respective Intersections with River Drive/67</a:t>
            </a:r>
            <a:endParaRPr lang="en-US" b="1" dirty="0"/>
          </a:p>
          <a:p>
            <a:pPr lvl="0"/>
            <a:r>
              <a:rPr lang="en-US" b="1" dirty="0" smtClean="0"/>
              <a:t>River Drive from 3</a:t>
            </a:r>
            <a:r>
              <a:rPr lang="en-US" b="1" baseline="30000" dirty="0" smtClean="0"/>
              <a:t>rd</a:t>
            </a:r>
            <a:r>
              <a:rPr lang="en-US" b="1" dirty="0" smtClean="0"/>
              <a:t>/4</a:t>
            </a:r>
            <a:r>
              <a:rPr lang="en-US" b="1" baseline="30000" dirty="0" smtClean="0"/>
              <a:t>th</a:t>
            </a:r>
            <a:r>
              <a:rPr lang="en-US" b="1" dirty="0" smtClean="0"/>
              <a:t> Streets to Tremont Avenue Elevation/Reconstruction for Flood Resiliency </a:t>
            </a:r>
          </a:p>
          <a:p>
            <a:pPr lvl="0"/>
            <a:r>
              <a:rPr lang="en-US" b="1" dirty="0" smtClean="0"/>
              <a:t>Round About Installation at Eastern Avenue and Veterans Memorial Parkway</a:t>
            </a:r>
          </a:p>
          <a:p>
            <a:pPr lvl="0"/>
            <a:r>
              <a:rPr lang="en-US" b="1" dirty="0" smtClean="0"/>
              <a:t>Increase Elevation of Iowa Interstate Railroad over Brady and Harrison Streets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9613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28600" y="1387290"/>
            <a:ext cx="8229600" cy="914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Successful Competitive Highway Bridge Program (CHBP) </a:t>
            </a:r>
            <a:r>
              <a:rPr lang="en-US" sz="4000" b="1" dirty="0" smtClean="0"/>
              <a:t>Appreciated</a:t>
            </a:r>
            <a:endParaRPr lang="en-US" sz="40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34512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Utilized</a:t>
            </a:r>
            <a:r>
              <a:rPr lang="en-US" sz="3000" b="1" dirty="0" smtClean="0"/>
              <a:t> Standard IA DOT Standard Bridge Plan</a:t>
            </a:r>
            <a:endParaRPr lang="en-US" sz="3000" b="1" dirty="0" smtClean="0"/>
          </a:p>
          <a:p>
            <a:r>
              <a:rPr lang="en-US" sz="3000" b="1" dirty="0" smtClean="0"/>
              <a:t>Bundled Municipal County and State Bridges  </a:t>
            </a:r>
            <a:endParaRPr lang="en-US" sz="3000" b="1" dirty="0" smtClean="0"/>
          </a:p>
          <a:p>
            <a:r>
              <a:rPr lang="en-US" sz="3000" b="1" dirty="0" smtClean="0"/>
              <a:t>Allowed Replacement of Deficient Bridges More Quickly</a:t>
            </a:r>
            <a:endParaRPr lang="en-US" sz="3000" b="1" dirty="0" smtClean="0"/>
          </a:p>
          <a:p>
            <a:r>
              <a:rPr lang="en-US" sz="3000" b="1" dirty="0" smtClean="0"/>
              <a:t>Funded Five Crossings in Scott County </a:t>
            </a:r>
            <a:r>
              <a:rPr lang="en-US" sz="3000" b="1" dirty="0"/>
              <a:t>with over $2 </a:t>
            </a:r>
            <a:r>
              <a:rPr lang="en-US" sz="3000" b="1" dirty="0" smtClean="0"/>
              <a:t>Million Federal </a:t>
            </a:r>
            <a:r>
              <a:rPr lang="en-US" sz="3000" b="1" dirty="0" smtClean="0"/>
              <a:t>and State Funds</a:t>
            </a:r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2537018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80969" y="1251419"/>
            <a:ext cx="8229600" cy="914400"/>
          </a:xfrm>
        </p:spPr>
        <p:txBody>
          <a:bodyPr/>
          <a:lstStyle/>
          <a:p>
            <a:r>
              <a:rPr lang="en-US" b="1" dirty="0"/>
              <a:t>I-74 Project </a:t>
            </a:r>
            <a:r>
              <a:rPr lang="en-US" b="1" dirty="0" smtClean="0"/>
              <a:t>Work Appreciated</a:t>
            </a:r>
            <a:endParaRPr lang="en-US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343400"/>
          </a:xfrm>
        </p:spPr>
        <p:txBody>
          <a:bodyPr>
            <a:normAutofit/>
          </a:bodyPr>
          <a:lstStyle/>
          <a:p>
            <a:r>
              <a:rPr lang="en-US" b="1" dirty="0" smtClean="0"/>
              <a:t>Consistent Communication with Project Engineers, PIO’s, District Office </a:t>
            </a:r>
            <a:r>
              <a:rPr lang="en-US" b="1" dirty="0" smtClean="0"/>
              <a:t>Staff, Public</a:t>
            </a:r>
            <a:endParaRPr lang="en-US" b="1" dirty="0" smtClean="0"/>
          </a:p>
          <a:p>
            <a:r>
              <a:rPr lang="en-US" b="1" dirty="0" smtClean="0"/>
              <a:t>Open to Troubleshooting Issues that </a:t>
            </a:r>
            <a:r>
              <a:rPr lang="en-US" b="1" dirty="0" smtClean="0"/>
              <a:t>Arose  </a:t>
            </a:r>
            <a:endParaRPr lang="en-US" b="1" dirty="0" smtClean="0"/>
          </a:p>
          <a:p>
            <a:r>
              <a:rPr lang="en-US" b="1" dirty="0" smtClean="0"/>
              <a:t>Schedule Rebounded from 2019</a:t>
            </a:r>
          </a:p>
          <a:p>
            <a:r>
              <a:rPr lang="en-US" b="1" dirty="0" smtClean="0"/>
              <a:t>Crossing Traffic Maintained 69K in 2019</a:t>
            </a:r>
          </a:p>
        </p:txBody>
      </p:sp>
    </p:spTree>
    <p:extLst>
      <p:ext uri="{BB962C8B-B14F-4D97-AF65-F5344CB8AC3E}">
        <p14:creationId xmlns:p14="http://schemas.microsoft.com/office/powerpoint/2010/main" val="151317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971800"/>
          </a:xfrm>
        </p:spPr>
        <p:txBody>
          <a:bodyPr/>
          <a:lstStyle/>
          <a:p>
            <a:r>
              <a:rPr lang="en-US" b="1" dirty="0" smtClean="0"/>
              <a:t>Thank You!</a:t>
            </a:r>
            <a:br>
              <a:rPr lang="en-US" b="1" dirty="0" smtClean="0"/>
            </a:br>
            <a:r>
              <a:rPr lang="en-US" b="1" dirty="0" smtClean="0"/>
              <a:t>Questions?</a:t>
            </a:r>
            <a:endParaRPr lang="en-US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30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1675015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Six-Laning of I-80</a:t>
            </a:r>
            <a:endParaRPr lang="en-US" sz="4000" b="1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2667000"/>
            <a:ext cx="8686800" cy="3657600"/>
          </a:xfrm>
        </p:spPr>
        <p:txBody>
          <a:bodyPr>
            <a:normAutofit/>
          </a:bodyPr>
          <a:lstStyle/>
          <a:p>
            <a:pPr marL="0" defTabSz="344488">
              <a:spcBef>
                <a:spcPts val="0"/>
              </a:spcBef>
            </a:pPr>
            <a:r>
              <a:rPr lang="en-US" b="1" dirty="0"/>
              <a:t>Advocating in Long Range Transportation </a:t>
            </a:r>
            <a:r>
              <a:rPr lang="en-US" b="1" dirty="0" smtClean="0"/>
              <a:t>Plans</a:t>
            </a:r>
            <a:endParaRPr lang="en-US" b="1" dirty="0"/>
          </a:p>
          <a:p>
            <a:pPr marL="0" defTabSz="344488">
              <a:spcBef>
                <a:spcPts val="0"/>
              </a:spcBef>
            </a:pPr>
            <a:r>
              <a:rPr lang="en-US" b="1" dirty="0"/>
              <a:t>2018 </a:t>
            </a:r>
            <a:r>
              <a:rPr lang="en-US" b="1" dirty="0" smtClean="0"/>
              <a:t>AADT was 52,500 </a:t>
            </a:r>
            <a:r>
              <a:rPr lang="en-US" b="1" dirty="0"/>
              <a:t>in Quad Cities, </a:t>
            </a:r>
            <a:endParaRPr lang="en-US" b="1" dirty="0" smtClean="0"/>
          </a:p>
          <a:p>
            <a:pPr marL="0" defTabSz="344488">
              <a:spcBef>
                <a:spcPts val="0"/>
              </a:spcBef>
            </a:pPr>
            <a:r>
              <a:rPr lang="en-US" b="1" dirty="0" smtClean="0"/>
              <a:t>	Some </a:t>
            </a:r>
            <a:r>
              <a:rPr lang="en-US" b="1" dirty="0"/>
              <a:t>of the Highest Counts in Iowa on I-80</a:t>
            </a:r>
          </a:p>
          <a:p>
            <a:pPr marL="0">
              <a:spcBef>
                <a:spcPts val="0"/>
              </a:spcBef>
            </a:pPr>
            <a:r>
              <a:rPr lang="en-US" b="1" dirty="0" smtClean="0"/>
              <a:t>Over 35 % Increase in Traffic Since 2002</a:t>
            </a:r>
          </a:p>
          <a:p>
            <a:pPr marL="0">
              <a:spcBef>
                <a:spcPts val="0"/>
              </a:spcBef>
            </a:pPr>
            <a:r>
              <a:rPr lang="en-US" b="1" dirty="0" smtClean="0"/>
              <a:t>One of Busiest Stretches with over 36% Trucks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idge 2.jpg"/>
          <p:cNvPicPr>
            <a:picLocks noChangeAspect="1"/>
          </p:cNvPicPr>
          <p:nvPr/>
        </p:nvPicPr>
        <p:blipFill>
          <a:blip r:embed="rId3" cstate="print">
            <a:lum bright="12000"/>
          </a:blip>
          <a:stretch>
            <a:fillRect/>
          </a:stretch>
        </p:blipFill>
        <p:spPr>
          <a:xfrm>
            <a:off x="0" y="0"/>
            <a:ext cx="1600200" cy="10681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137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2971800" y="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6" cstate="print">
            <a:lum bright="7000"/>
          </a:blip>
          <a:srcRect/>
          <a:stretch>
            <a:fillRect/>
          </a:stretch>
        </p:blipFill>
        <p:spPr bwMode="auto">
          <a:xfrm>
            <a:off x="5943600" y="0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0"/>
            <a:ext cx="144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39487" y="0"/>
            <a:ext cx="1604513" cy="10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0" y="1398739"/>
            <a:ext cx="8839200" cy="74278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Interstate 80 System Study in QCA</a:t>
            </a:r>
            <a:br>
              <a:rPr lang="en-US" b="1" dirty="0" smtClean="0"/>
            </a:br>
            <a:r>
              <a:rPr lang="en-US" dirty="0" smtClean="0"/>
              <a:t> 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-381000" y="1743644"/>
            <a:ext cx="9906000" cy="4572000"/>
          </a:xfrm>
        </p:spPr>
        <p:txBody>
          <a:bodyPr>
            <a:noAutofit/>
          </a:bodyPr>
          <a:lstStyle/>
          <a:p>
            <a:pPr marL="738188" lvl="1" indent="-2809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Studied Condition, Geometry, Operation, Safety &amp; Six-</a:t>
            </a:r>
            <a:r>
              <a:rPr lang="en-US" sz="3200" b="1" dirty="0" err="1">
                <a:solidFill>
                  <a:schemeClr val="tx1"/>
                </a:solidFill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</a:rPr>
              <a:t>aning</a:t>
            </a:r>
            <a:r>
              <a:rPr lang="en-US" sz="3200" b="1" dirty="0" smtClean="0">
                <a:solidFill>
                  <a:schemeClr val="tx1"/>
                </a:solidFill>
              </a:rPr>
              <a:t> of I-80</a:t>
            </a:r>
          </a:p>
          <a:p>
            <a:pPr marL="738188" lvl="1" indent="-2809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21 of 28 Ramps Rated </a:t>
            </a:r>
            <a:r>
              <a:rPr lang="en-US" sz="3200" b="1" dirty="0">
                <a:solidFill>
                  <a:schemeClr val="tx1"/>
                </a:solidFill>
              </a:rPr>
              <a:t>P</a:t>
            </a:r>
            <a:r>
              <a:rPr lang="en-US" sz="3200" b="1" dirty="0" smtClean="0">
                <a:solidFill>
                  <a:schemeClr val="tx1"/>
                </a:solidFill>
              </a:rPr>
              <a:t>oor in Safety/Crashes</a:t>
            </a:r>
          </a:p>
          <a:p>
            <a:pPr marL="738188" lvl="1" indent="-2809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Crash Rates Expected to Increase</a:t>
            </a:r>
          </a:p>
          <a:p>
            <a:pPr marL="738188" lvl="1" indent="-2809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Right Shoulder Rated Poor throughout Study Area</a:t>
            </a:r>
            <a:endParaRPr lang="en-US" sz="3200" b="1" dirty="0">
              <a:solidFill>
                <a:schemeClr val="tx1"/>
              </a:solidFill>
            </a:endParaRPr>
          </a:p>
          <a:p>
            <a:pPr marL="738188" lvl="1" indent="-2809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Build Concept: 6-Laning &amp; Removes Left-Hand Exits</a:t>
            </a:r>
          </a:p>
          <a:p>
            <a:pPr marL="738188" lvl="1" indent="-2809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West of US 61 AADT Projected to Double by 2045</a:t>
            </a:r>
          </a:p>
          <a:p>
            <a:pPr marL="738188" lvl="1" indent="-2809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US 61 to I-74 AADT 50% Projected Increase by 2045</a:t>
            </a:r>
          </a:p>
          <a:p>
            <a:pPr marL="738188" lvl="1" indent="-2809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East of I-74 AADT 80% Projected Increase by 2045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444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447800"/>
            <a:ext cx="85344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I-80 Status</a:t>
            </a:r>
            <a:endParaRPr lang="en-US" sz="4000" b="1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2582850"/>
            <a:ext cx="8991600" cy="4038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/>
              <a:t>Advocating Initially for Interchanges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I-80 Widening Moving Easterly to West Branch – Suggest Focus on QCA with Higher Traffic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I-80 Bridge </a:t>
            </a:r>
          </a:p>
          <a:p>
            <a:pPr lvl="1">
              <a:spcBef>
                <a:spcPts val="0"/>
              </a:spcBef>
            </a:pPr>
            <a:r>
              <a:rPr lang="en-US" sz="3200" b="1" dirty="0" smtClean="0"/>
              <a:t>Planning &amp; Environmental Linkage Study Done</a:t>
            </a:r>
          </a:p>
          <a:p>
            <a:pPr lvl="1">
              <a:spcBef>
                <a:spcPts val="0"/>
              </a:spcBef>
            </a:pPr>
            <a:r>
              <a:rPr lang="en-US" sz="3200" b="1" dirty="0" smtClean="0"/>
              <a:t>Phase I Study RFP Process Underway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10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792806"/>
            <a:ext cx="9391121" cy="19286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/>
              <a:t>Interstate 80 Bridge - 37,800 AADT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 smtClean="0"/>
              <a:t> 17% </a:t>
            </a:r>
            <a:r>
              <a:rPr lang="en-US" sz="2400" b="1" dirty="0"/>
              <a:t>Growth </a:t>
            </a:r>
            <a:r>
              <a:rPr lang="en-US" sz="2400" b="1" dirty="0" smtClean="0"/>
              <a:t>Forecasted </a:t>
            </a:r>
            <a:r>
              <a:rPr lang="en-US" sz="2400" b="1" dirty="0"/>
              <a:t>by </a:t>
            </a:r>
            <a:r>
              <a:rPr lang="en-US" sz="2400" b="1" dirty="0" smtClean="0"/>
              <a:t>Bi-State Network Model  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 smtClean="0"/>
              <a:t> Structurally Deficient Design with Poor Shoulders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 smtClean="0"/>
              <a:t> Periodic Bridge Closures Required for Repairs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WB Ramps at US 67 Interchange Rated Poor for Crashes/Geometry </a:t>
            </a:r>
            <a:endParaRPr lang="en-US" sz="2400" b="1" dirty="0"/>
          </a:p>
          <a:p>
            <a:pPr>
              <a:spcBef>
                <a:spcPts val="0"/>
              </a:spcBef>
            </a:pPr>
            <a:endParaRPr lang="en-US" sz="2000" b="1" dirty="0" smtClean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032" r="6032"/>
          <a:stretch>
            <a:fillRect/>
          </a:stretch>
        </p:blipFill>
        <p:spPr>
          <a:xfrm>
            <a:off x="1143000" y="234870"/>
            <a:ext cx="6096000" cy="43371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721475"/>
            <a:ext cx="21336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00" y="4910504"/>
            <a:ext cx="9144000" cy="144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/>
              <a:t>I-80 at Middle Rd Interchange, IJR Done </a:t>
            </a:r>
            <a:r>
              <a:rPr lang="en-US" sz="2400" b="1" u="sng" dirty="0" smtClean="0"/>
              <a:t>~</a:t>
            </a:r>
            <a:r>
              <a:rPr lang="en-US" sz="2400" b="1" dirty="0" smtClean="0"/>
              <a:t> 39,000 Intersecting AADT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67% </a:t>
            </a:r>
            <a:r>
              <a:rPr lang="en-US" sz="2400" b="1" dirty="0"/>
              <a:t>Growth </a:t>
            </a:r>
            <a:r>
              <a:rPr lang="en-US" sz="2400" b="1" dirty="0" smtClean="0"/>
              <a:t>Forecasted </a:t>
            </a:r>
            <a:r>
              <a:rPr lang="en-US" sz="2400" b="1" dirty="0"/>
              <a:t>by </a:t>
            </a:r>
            <a:r>
              <a:rPr lang="en-US" sz="2400" b="1" dirty="0" smtClean="0"/>
              <a:t>Bi-State Network Model 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EB &amp; WB I-74 Bridges Over I-80 </a:t>
            </a:r>
            <a:r>
              <a:rPr lang="en-US" sz="2400" b="1" dirty="0" smtClean="0"/>
              <a:t>Rated </a:t>
            </a:r>
            <a:r>
              <a:rPr lang="en-US" sz="2400" b="1" dirty="0"/>
              <a:t>Poor for Width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EB &amp; WB Entry Ramps Exceed 300/HMVMT (&gt;85 is Poor)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TBK Sports Complex &amp; SE Quadrant Development Drives Need 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1142999" y="125808"/>
            <a:ext cx="6379593" cy="4784695"/>
          </a:xfrm>
        </p:spPr>
      </p:pic>
    </p:spTree>
    <p:extLst>
      <p:ext uri="{BB962C8B-B14F-4D97-AF65-F5344CB8AC3E}">
        <p14:creationId xmlns:p14="http://schemas.microsoft.com/office/powerpoint/2010/main" val="548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007952"/>
            <a:ext cx="8077200" cy="533400"/>
          </a:xfrm>
        </p:spPr>
        <p:txBody>
          <a:bodyPr anchor="t">
            <a:noAutofit/>
          </a:bodyPr>
          <a:lstStyle/>
          <a:p>
            <a:r>
              <a:rPr lang="en-US" sz="2400" dirty="0"/>
              <a:t>TBK Bank </a:t>
            </a:r>
            <a:r>
              <a:rPr lang="en-US" sz="2400" dirty="0" smtClean="0"/>
              <a:t>Indoor and Outdoor Sport </a:t>
            </a:r>
            <a:r>
              <a:rPr lang="en-US" sz="2400" dirty="0"/>
              <a:t>Complex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6200" y="5426075"/>
            <a:ext cx="9448800" cy="1295400"/>
          </a:xfrm>
        </p:spPr>
        <p:txBody>
          <a:bodyPr>
            <a:no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b="1" dirty="0" smtClean="0"/>
              <a:t>$60 Million Investment, 182 Total Jobs, + $100 Million Commercial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b="1" dirty="0" smtClean="0"/>
              <a:t>785,000 Visitors Annually, 40 % from Six Surrounding States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b="1" dirty="0" smtClean="0"/>
              <a:t>Soccer/Basketball/Volleyball/</a:t>
            </a:r>
            <a:r>
              <a:rPr lang="en-US" sz="2400" b="1" dirty="0" err="1" smtClean="0"/>
              <a:t>Pickleball</a:t>
            </a:r>
            <a:r>
              <a:rPr lang="en-US" sz="2400" b="1" dirty="0" smtClean="0"/>
              <a:t>/Wrestling/Baseball/Softball </a:t>
            </a:r>
            <a:endParaRPr lang="en-US" sz="2400" b="1" dirty="0"/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4107"/>
          <a:stretch>
            <a:fillRect/>
          </a:stretch>
        </p:blipFill>
        <p:spPr>
          <a:xfrm>
            <a:off x="838200" y="76200"/>
            <a:ext cx="7010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2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7"/>
            <a:ext cx="3969181" cy="2976886"/>
          </a:xfr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14799" y="5072495"/>
            <a:ext cx="4648201" cy="990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TBK Bank Sports Complex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608348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TBK Bank Sports Complex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5108"/>
            <a:ext cx="5487293" cy="365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3048001"/>
            <a:ext cx="4390103" cy="3450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42" y="2824105"/>
            <a:ext cx="4849552" cy="32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3891</TotalTime>
  <Words>797</Words>
  <Application>Microsoft Office PowerPoint</Application>
  <PresentationFormat>On-screen Show (4:3)</PresentationFormat>
  <Paragraphs>113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Iowa DOT Commission Presentation</vt:lpstr>
      <vt:lpstr>PowerPoint Presentation</vt:lpstr>
      <vt:lpstr>Six-Laning of I-80</vt:lpstr>
      <vt:lpstr>  Interstate 80 System Study in QCA   </vt:lpstr>
      <vt:lpstr>I-80 Status</vt:lpstr>
      <vt:lpstr>PowerPoint Presentation</vt:lpstr>
      <vt:lpstr>PowerPoint Presentation</vt:lpstr>
      <vt:lpstr>TBK Bank Indoor and Outdoor Sport Complex </vt:lpstr>
      <vt:lpstr>TBK Bank Sports Complex</vt:lpstr>
      <vt:lpstr>PowerPoint Presentation</vt:lpstr>
      <vt:lpstr>PowerPoint Presentation</vt:lpstr>
      <vt:lpstr>Interstate 80 at NW Blvd Interchange - 54,250 Intersecting AADT</vt:lpstr>
      <vt:lpstr>Eastern Iowa Industrial Center Development</vt:lpstr>
      <vt:lpstr>Interstate 80 at 280 Interchange – 61,200 Intersecting AADT</vt:lpstr>
      <vt:lpstr>Interstate 280 at Kimberly Rd Interchange</vt:lpstr>
      <vt:lpstr>STBG/Safety Project Progress</vt:lpstr>
      <vt:lpstr>STBG Programmed Projects</vt:lpstr>
      <vt:lpstr>Future Projects/Unmet Needs</vt:lpstr>
      <vt:lpstr>Successful Competitive Highway Bridge Program (CHBP) Appreciated</vt:lpstr>
      <vt:lpstr>I-74 Project Work Appreciated</vt:lpstr>
      <vt:lpstr>Thank You!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Denise Bulat</dc:creator>
  <cp:lastModifiedBy>DENISE BULAT</cp:lastModifiedBy>
  <cp:revision>279</cp:revision>
  <cp:lastPrinted>2018-08-06T20:26:52Z</cp:lastPrinted>
  <dcterms:created xsi:type="dcterms:W3CDTF">2010-01-25T20:02:56Z</dcterms:created>
  <dcterms:modified xsi:type="dcterms:W3CDTF">2020-10-02T20:35:29Z</dcterms:modified>
</cp:coreProperties>
</file>