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0" r:id="rId3"/>
    <p:sldId id="257" r:id="rId4"/>
    <p:sldId id="270" r:id="rId5"/>
    <p:sldId id="258" r:id="rId6"/>
    <p:sldId id="264" r:id="rId7"/>
    <p:sldId id="266" r:id="rId8"/>
    <p:sldId id="265" r:id="rId9"/>
    <p:sldId id="267" r:id="rId10"/>
    <p:sldId id="268"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D3333"/>
    <a:srgbClr val="767676"/>
    <a:srgbClr val="E3E4E9"/>
    <a:srgbClr val="323B62"/>
    <a:srgbClr val="54649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4"/>
    <p:restoredTop sz="74914" autoAdjust="0"/>
  </p:normalViewPr>
  <p:slideViewPr>
    <p:cSldViewPr snapToGrid="0" snapToObjects="1">
      <p:cViewPr varScale="1">
        <p:scale>
          <a:sx n="75" d="100"/>
          <a:sy n="75"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a:t>
            </a:r>
            <a:r>
              <a:rPr lang="en-US" baseline="0"/>
              <a:t> Annual Daily Traffic</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340538616567859E-2"/>
          <c:y val="0.1104916245193471"/>
          <c:w val="0.8876342164981974"/>
          <c:h val="0.68412314883020808"/>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'[Hinton US 75 ATR.xlsx]Sheet1'!$A$3:$A$27</c:f>
              <c:numCache>
                <c:formatCode>General</c:formatCode>
                <c:ptCount val="25"/>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2012</c:v>
                </c:pt>
                <c:pt idx="18">
                  <c:v>2013</c:v>
                </c:pt>
                <c:pt idx="19">
                  <c:v>2014</c:v>
                </c:pt>
                <c:pt idx="20">
                  <c:v>2015</c:v>
                </c:pt>
                <c:pt idx="21">
                  <c:v>2016</c:v>
                </c:pt>
                <c:pt idx="22">
                  <c:v>2017</c:v>
                </c:pt>
                <c:pt idx="23">
                  <c:v>2018</c:v>
                </c:pt>
                <c:pt idx="24">
                  <c:v>2019</c:v>
                </c:pt>
              </c:numCache>
            </c:numRef>
          </c:xVal>
          <c:yVal>
            <c:numRef>
              <c:f>'[Hinton US 75 ATR.xlsx]Sheet1'!$B$3:$B$27</c:f>
              <c:numCache>
                <c:formatCode>General</c:formatCode>
                <c:ptCount val="25"/>
              </c:numCache>
            </c:numRef>
          </c:yVal>
          <c:smooth val="0"/>
          <c:extLst xmlns:c16r2="http://schemas.microsoft.com/office/drawing/2015/06/chart">
            <c:ext xmlns:c16="http://schemas.microsoft.com/office/drawing/2014/chart" uri="{C3380CC4-5D6E-409C-BE32-E72D297353CC}">
              <c16:uniqueId val="{00000000-B206-4E9E-A03D-D33F00FBCF91}"/>
            </c:ext>
          </c:extLst>
        </c:ser>
        <c:ser>
          <c:idx val="1"/>
          <c:order val="1"/>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'[Hinton US 75 ATR.xlsx]Sheet1'!$A$3:$A$27</c:f>
              <c:numCache>
                <c:formatCode>General</c:formatCode>
                <c:ptCount val="25"/>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2012</c:v>
                </c:pt>
                <c:pt idx="18">
                  <c:v>2013</c:v>
                </c:pt>
                <c:pt idx="19">
                  <c:v>2014</c:v>
                </c:pt>
                <c:pt idx="20">
                  <c:v>2015</c:v>
                </c:pt>
                <c:pt idx="21">
                  <c:v>2016</c:v>
                </c:pt>
                <c:pt idx="22">
                  <c:v>2017</c:v>
                </c:pt>
                <c:pt idx="23">
                  <c:v>2018</c:v>
                </c:pt>
                <c:pt idx="24">
                  <c:v>2019</c:v>
                </c:pt>
              </c:numCache>
            </c:numRef>
          </c:xVal>
          <c:yVal>
            <c:numRef>
              <c:f>'[Hinton US 75 ATR.xlsx]Sheet1'!$C$3:$C$27</c:f>
              <c:numCache>
                <c:formatCode>General</c:formatCode>
                <c:ptCount val="25"/>
                <c:pt idx="0">
                  <c:v>9238</c:v>
                </c:pt>
                <c:pt idx="1">
                  <c:v>9601</c:v>
                </c:pt>
                <c:pt idx="2">
                  <c:v>9888</c:v>
                </c:pt>
                <c:pt idx="3">
                  <c:v>9812</c:v>
                </c:pt>
                <c:pt idx="4">
                  <c:v>9565</c:v>
                </c:pt>
                <c:pt idx="5">
                  <c:v>9934</c:v>
                </c:pt>
                <c:pt idx="6">
                  <c:v>9960</c:v>
                </c:pt>
                <c:pt idx="7">
                  <c:v>10003</c:v>
                </c:pt>
                <c:pt idx="8">
                  <c:v>11049</c:v>
                </c:pt>
                <c:pt idx="9">
                  <c:v>11440</c:v>
                </c:pt>
                <c:pt idx="10">
                  <c:v>11718</c:v>
                </c:pt>
                <c:pt idx="11">
                  <c:v>12095</c:v>
                </c:pt>
                <c:pt idx="12">
                  <c:v>12296</c:v>
                </c:pt>
                <c:pt idx="13">
                  <c:v>12264</c:v>
                </c:pt>
                <c:pt idx="14">
                  <c:v>12302</c:v>
                </c:pt>
                <c:pt idx="15">
                  <c:v>12671</c:v>
                </c:pt>
                <c:pt idx="16">
                  <c:v>12918</c:v>
                </c:pt>
                <c:pt idx="17">
                  <c:v>12953</c:v>
                </c:pt>
                <c:pt idx="18">
                  <c:v>12985</c:v>
                </c:pt>
                <c:pt idx="19">
                  <c:v>13148</c:v>
                </c:pt>
                <c:pt idx="20">
                  <c:v>13820</c:v>
                </c:pt>
                <c:pt idx="21">
                  <c:v>14353</c:v>
                </c:pt>
                <c:pt idx="22">
                  <c:v>14378</c:v>
                </c:pt>
                <c:pt idx="23">
                  <c:v>14519</c:v>
                </c:pt>
                <c:pt idx="24">
                  <c:v>14412</c:v>
                </c:pt>
              </c:numCache>
            </c:numRef>
          </c:yVal>
          <c:smooth val="0"/>
          <c:extLst xmlns:c16r2="http://schemas.microsoft.com/office/drawing/2015/06/chart">
            <c:ext xmlns:c16="http://schemas.microsoft.com/office/drawing/2014/chart" uri="{C3380CC4-5D6E-409C-BE32-E72D297353CC}">
              <c16:uniqueId val="{00000001-B206-4E9E-A03D-D33F00FBCF91}"/>
            </c:ext>
          </c:extLst>
        </c:ser>
        <c:dLbls>
          <c:showLegendKey val="0"/>
          <c:showVal val="0"/>
          <c:showCatName val="0"/>
          <c:showSerName val="0"/>
          <c:showPercent val="0"/>
          <c:showBubbleSize val="0"/>
        </c:dLbls>
        <c:axId val="303050936"/>
        <c:axId val="303050152"/>
      </c:scatterChart>
      <c:valAx>
        <c:axId val="3030509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050152"/>
        <c:crosses val="autoZero"/>
        <c:crossBetween val="midCat"/>
      </c:valAx>
      <c:valAx>
        <c:axId val="303050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3050936"/>
        <c:crosses val="autoZero"/>
        <c:crossBetween val="midCat"/>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68F45-1274-BC41-A5C0-13D09A61CB45}"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0360B-1551-C140-8BEA-269D312FD41C}" type="slidenum">
              <a:rPr lang="en-US" smtClean="0"/>
              <a:t>‹#›</a:t>
            </a:fld>
            <a:endParaRPr lang="en-US"/>
          </a:p>
        </p:txBody>
      </p:sp>
    </p:spTree>
    <p:extLst>
      <p:ext uri="{BB962C8B-B14F-4D97-AF65-F5344CB8AC3E}">
        <p14:creationId xmlns:p14="http://schemas.microsoft.com/office/powerpoint/2010/main" val="477444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60360B-1551-C140-8BEA-269D312FD41C}" type="slidenum">
              <a:rPr lang="en-US" smtClean="0"/>
              <a:t>2</a:t>
            </a:fld>
            <a:endParaRPr lang="en-US"/>
          </a:p>
        </p:txBody>
      </p:sp>
    </p:spTree>
    <p:extLst>
      <p:ext uri="{BB962C8B-B14F-4D97-AF65-F5344CB8AC3E}">
        <p14:creationId xmlns:p14="http://schemas.microsoft.com/office/powerpoint/2010/main" val="140979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US 75 was one of the original U.S. Highways to be created in 1926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November 1949: US 75, north side Sioux City to Hinton - oldest rural four-lane segment in Iowa in use as of 2006, but wholly reconstructed and leveled out in 2019</a:t>
            </a:r>
          </a:p>
          <a:p>
            <a:endParaRPr lang="en-US" dirty="0"/>
          </a:p>
        </p:txBody>
      </p:sp>
      <p:sp>
        <p:nvSpPr>
          <p:cNvPr id="4" name="Slide Number Placeholder 3"/>
          <p:cNvSpPr>
            <a:spLocks noGrp="1"/>
          </p:cNvSpPr>
          <p:nvPr>
            <p:ph type="sldNum" sz="quarter" idx="10"/>
          </p:nvPr>
        </p:nvSpPr>
        <p:spPr/>
        <p:txBody>
          <a:bodyPr/>
          <a:lstStyle/>
          <a:p>
            <a:fld id="{C960360B-1551-C140-8BEA-269D312FD41C}" type="slidenum">
              <a:rPr lang="en-US" smtClean="0"/>
              <a:t>5</a:t>
            </a:fld>
            <a:endParaRPr lang="en-US"/>
          </a:p>
        </p:txBody>
      </p:sp>
    </p:spTree>
    <p:extLst>
      <p:ext uri="{BB962C8B-B14F-4D97-AF65-F5344CB8AC3E}">
        <p14:creationId xmlns:p14="http://schemas.microsoft.com/office/powerpoint/2010/main" val="311853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a:t>
            </a:r>
            <a:r>
              <a:rPr lang="en-US" baseline="0" dirty="0" smtClean="0"/>
              <a:t> of crashes due to northbound left turn failing to yield </a:t>
            </a:r>
            <a:endParaRPr lang="en-US" dirty="0"/>
          </a:p>
        </p:txBody>
      </p:sp>
      <p:sp>
        <p:nvSpPr>
          <p:cNvPr id="4" name="Slide Number Placeholder 3"/>
          <p:cNvSpPr>
            <a:spLocks noGrp="1"/>
          </p:cNvSpPr>
          <p:nvPr>
            <p:ph type="sldNum" sz="quarter" idx="10"/>
          </p:nvPr>
        </p:nvSpPr>
        <p:spPr/>
        <p:txBody>
          <a:bodyPr/>
          <a:lstStyle/>
          <a:p>
            <a:fld id="{C960360B-1551-C140-8BEA-269D312FD41C}" type="slidenum">
              <a:rPr lang="en-US" smtClean="0"/>
              <a:t>8</a:t>
            </a:fld>
            <a:endParaRPr lang="en-US"/>
          </a:p>
        </p:txBody>
      </p:sp>
    </p:spTree>
    <p:extLst>
      <p:ext uri="{BB962C8B-B14F-4D97-AF65-F5344CB8AC3E}">
        <p14:creationId xmlns:p14="http://schemas.microsoft.com/office/powerpoint/2010/main" val="2188354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04B0E2-CCD2-0A40-8A32-1FDDD37D1974}"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40380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34967-B3B2-914E-864A-E1D26103A790}"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12669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BE8767-D7EB-9747-9C40-3933F8B6FFC3}"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119199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16469A-5666-F14C-A104-15D0B8A186A9}"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78113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BFFC55-45E0-3F48-B2D4-692F5928AF7F}"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97362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A57140-96E8-A24C-B200-130A2EAF8630}" type="datetime1">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197123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9A8571-CE68-0F4D-A96D-2143CE748FE2}" type="datetime1">
              <a:rPr lang="en-US" smtClean="0"/>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126801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088AD-C8D8-854F-8346-A1F276F6C839}" type="datetime1">
              <a:rPr lang="en-US" smtClean="0"/>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210789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9A27C-8875-4B42-A060-B4D30F7B3C8E}" type="datetime1">
              <a:rPr lang="en-US" smtClean="0"/>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33027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03657A-3509-0B47-9D8C-83124460A7E1}" type="datetime1">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191070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3912C4-D65F-184C-9BFC-F088F9844C43}" type="datetime1">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1AA00-D5DD-D149-93E6-3E00AC2546CC}" type="slidenum">
              <a:rPr lang="en-US" smtClean="0"/>
              <a:t>‹#›</a:t>
            </a:fld>
            <a:endParaRPr lang="en-US"/>
          </a:p>
        </p:txBody>
      </p:sp>
    </p:spTree>
    <p:extLst>
      <p:ext uri="{BB962C8B-B14F-4D97-AF65-F5344CB8AC3E}">
        <p14:creationId xmlns:p14="http://schemas.microsoft.com/office/powerpoint/2010/main" val="1869456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B5C066-2E39-9A46-B238-DD4FD6792402}" type="datetime1">
              <a:rPr lang="en-US" smtClean="0"/>
              <a:t>10/2/2020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1AA00-D5DD-D149-93E6-3E00AC2546CC}" type="slidenum">
              <a:rPr lang="en-US" smtClean="0"/>
              <a:t>‹#›</a:t>
            </a:fld>
            <a:endParaRPr lang="en-US"/>
          </a:p>
        </p:txBody>
      </p:sp>
    </p:spTree>
    <p:extLst>
      <p:ext uri="{BB962C8B-B14F-4D97-AF65-F5344CB8AC3E}">
        <p14:creationId xmlns:p14="http://schemas.microsoft.com/office/powerpoint/2010/main" val="208805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bostinelos@simpco.org" TargetMode="External"/><Relationship Id="rId2" Type="http://schemas.openxmlformats.org/officeDocument/2006/relationships/hyperlink" Target="mailto:kelly.kreber@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649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4300" y="5373128"/>
            <a:ext cx="9144000" cy="998537"/>
          </a:xfrm>
        </p:spPr>
        <p:txBody>
          <a:bodyPr>
            <a:normAutofit/>
          </a:bodyPr>
          <a:lstStyle/>
          <a:p>
            <a:pPr algn="l"/>
            <a:r>
              <a:rPr lang="en-US" sz="3600" i="1" dirty="0" smtClean="0">
                <a:solidFill>
                  <a:schemeClr val="bg1"/>
                </a:solidFill>
                <a:latin typeface="Fira Sans Book" charset="0"/>
                <a:ea typeface="Fira Sans Book" charset="0"/>
                <a:cs typeface="Fira Sans Book" charset="0"/>
              </a:rPr>
              <a:t>U.S. Highway 75</a:t>
            </a:r>
            <a:endParaRPr lang="en-US" sz="3600" i="1" dirty="0">
              <a:solidFill>
                <a:schemeClr val="bg1"/>
              </a:solidFill>
              <a:latin typeface="Fira Sans Book" charset="0"/>
              <a:ea typeface="Fira Sans Book" charset="0"/>
              <a:cs typeface="Fira Sans Book" charset="0"/>
            </a:endParaRPr>
          </a:p>
        </p:txBody>
      </p:sp>
      <p:sp>
        <p:nvSpPr>
          <p:cNvPr id="4" name="Rectangle 3"/>
          <p:cNvSpPr/>
          <p:nvPr/>
        </p:nvSpPr>
        <p:spPr>
          <a:xfrm>
            <a:off x="749300" y="1308100"/>
            <a:ext cx="64008" cy="2552700"/>
          </a:xfrm>
          <a:prstGeom prst="rect">
            <a:avLst/>
          </a:prstGeom>
          <a:solidFill>
            <a:srgbClr val="32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279400"/>
          </a:xfrm>
          <a:prstGeom prst="rect">
            <a:avLst/>
          </a:prstGeom>
          <a:solidFill>
            <a:srgbClr val="32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hintoniowa.com/wp-content/uploads/2019/05/hinton-logo-dar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689" y="4179523"/>
            <a:ext cx="3257550" cy="1028701"/>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txBox="1">
            <a:spLocks/>
          </p:cNvSpPr>
          <p:nvPr/>
        </p:nvSpPr>
        <p:spPr>
          <a:xfrm>
            <a:off x="1384300" y="1215011"/>
            <a:ext cx="9144000" cy="9985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200" i="1" dirty="0" smtClean="0">
                <a:solidFill>
                  <a:schemeClr val="bg1"/>
                </a:solidFill>
                <a:latin typeface="Fira Sans Book" charset="0"/>
                <a:ea typeface="Fira Sans Book" charset="0"/>
                <a:cs typeface="Fira Sans Book" charset="0"/>
              </a:rPr>
              <a:t>Iowa DOT Commission </a:t>
            </a:r>
          </a:p>
          <a:p>
            <a:pPr algn="l"/>
            <a:r>
              <a:rPr lang="en-US" sz="3200" i="1" dirty="0" smtClean="0">
                <a:solidFill>
                  <a:schemeClr val="bg1"/>
                </a:solidFill>
                <a:latin typeface="Fira Sans Book" charset="0"/>
                <a:ea typeface="Fira Sans Book" charset="0"/>
                <a:cs typeface="Fira Sans Book" charset="0"/>
              </a:rPr>
              <a:t>Public Input Meeting</a:t>
            </a:r>
          </a:p>
          <a:p>
            <a:pPr algn="l"/>
            <a:r>
              <a:rPr lang="en-US" sz="3200" i="1" dirty="0" smtClean="0">
                <a:solidFill>
                  <a:schemeClr val="bg1"/>
                </a:solidFill>
                <a:latin typeface="Fira Sans Book" charset="0"/>
                <a:ea typeface="Fira Sans Book" charset="0"/>
                <a:cs typeface="Fira Sans Book" charset="0"/>
              </a:rPr>
              <a:t>October 13, 2020</a:t>
            </a:r>
            <a:endParaRPr lang="en-US" sz="3200" i="1" dirty="0">
              <a:solidFill>
                <a:schemeClr val="bg1"/>
              </a:solidFill>
              <a:latin typeface="Fira Sans Book" charset="0"/>
              <a:ea typeface="Fira Sans Book" charset="0"/>
              <a:cs typeface="Fira Sans Book"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763718" y="1892533"/>
            <a:ext cx="5826750" cy="3398143"/>
          </a:xfrm>
          <a:prstGeom prst="rect">
            <a:avLst/>
          </a:prstGeom>
        </p:spPr>
      </p:pic>
    </p:spTree>
    <p:extLst>
      <p:ext uri="{BB962C8B-B14F-4D97-AF65-F5344CB8AC3E}">
        <p14:creationId xmlns:p14="http://schemas.microsoft.com/office/powerpoint/2010/main" val="5483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85940" y="1722569"/>
            <a:ext cx="5080000" cy="3539430"/>
          </a:xfrm>
          <a:prstGeom prst="rect">
            <a:avLst/>
          </a:prstGeom>
          <a:noFill/>
        </p:spPr>
        <p:txBody>
          <a:bodyPr wrap="square" rtlCol="0">
            <a:spAutoFit/>
          </a:bodyPr>
          <a:lstStyle/>
          <a:p>
            <a:r>
              <a:rPr lang="en-US" sz="2800" dirty="0" smtClean="0">
                <a:solidFill>
                  <a:srgbClr val="767676"/>
                </a:solidFill>
                <a:latin typeface="Fira Sans Book" charset="0"/>
                <a:ea typeface="Fira Sans Book" charset="0"/>
                <a:cs typeface="Fira Sans Book" charset="0"/>
              </a:rPr>
              <a:t>The 2019 Comprehensive Plan for the City of Hinton has identified areas of existing and future commercial growth along the U.S. Hwy. 75 Corridor.   Road improvements to the corridor will be essential as business growth occurs.</a:t>
            </a:r>
          </a:p>
        </p:txBody>
      </p:sp>
      <p:sp>
        <p:nvSpPr>
          <p:cNvPr id="12" name="Title 1"/>
          <p:cNvSpPr txBox="1">
            <a:spLocks/>
          </p:cNvSpPr>
          <p:nvPr/>
        </p:nvSpPr>
        <p:spPr>
          <a:xfrm>
            <a:off x="761999" y="83877"/>
            <a:ext cx="10668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smtClean="0">
                <a:solidFill>
                  <a:srgbClr val="767676"/>
                </a:solidFill>
                <a:latin typeface="Fira Sans" charset="0"/>
                <a:ea typeface="Fira Sans" charset="0"/>
                <a:cs typeface="Fira Sans" charset="0"/>
              </a:rPr>
              <a:t>Projected Commercial Growth</a:t>
            </a:r>
            <a:endParaRPr lang="en-US" b="1" i="1" dirty="0">
              <a:solidFill>
                <a:srgbClr val="767676"/>
              </a:solidFill>
              <a:latin typeface="Fira Sans" charset="0"/>
              <a:ea typeface="Fira Sans" charset="0"/>
              <a:cs typeface="Fira Sans" charset="0"/>
            </a:endParaRPr>
          </a:p>
        </p:txBody>
      </p:sp>
      <p:sp>
        <p:nvSpPr>
          <p:cNvPr id="3" name="Slide Number Placeholder 2"/>
          <p:cNvSpPr>
            <a:spLocks noGrp="1"/>
          </p:cNvSpPr>
          <p:nvPr>
            <p:ph type="sldNum" sz="quarter" idx="12"/>
          </p:nvPr>
        </p:nvSpPr>
        <p:spPr/>
        <p:txBody>
          <a:bodyPr/>
          <a:lstStyle/>
          <a:p>
            <a:fld id="{A631AA00-D5DD-D149-93E6-3E00AC2546CC}" type="slidenum">
              <a:rPr lang="en-US" smtClean="0"/>
              <a:t>10</a:t>
            </a:fld>
            <a:endParaRPr lang="en-US"/>
          </a:p>
        </p:txBody>
      </p:sp>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1416572" y="1004340"/>
            <a:ext cx="4324662" cy="5853659"/>
          </a:xfrm>
          <a:prstGeom prst="rect">
            <a:avLst/>
          </a:prstGeom>
        </p:spPr>
      </p:pic>
      <p:sp>
        <p:nvSpPr>
          <p:cNvPr id="9" name="Freeform 8"/>
          <p:cNvSpPr/>
          <p:nvPr/>
        </p:nvSpPr>
        <p:spPr>
          <a:xfrm>
            <a:off x="4516734" y="1828800"/>
            <a:ext cx="346668" cy="1050053"/>
          </a:xfrm>
          <a:custGeom>
            <a:avLst/>
            <a:gdLst>
              <a:gd name="connsiteX0" fmla="*/ 211015 w 346668"/>
              <a:gd name="connsiteY0" fmla="*/ 0 h 1050053"/>
              <a:gd name="connsiteX1" fmla="*/ 346668 w 346668"/>
              <a:gd name="connsiteY1" fmla="*/ 5024 h 1050053"/>
              <a:gd name="connsiteX2" fmla="*/ 105508 w 346668"/>
              <a:gd name="connsiteY2" fmla="*/ 1050053 h 1050053"/>
              <a:gd name="connsiteX3" fmla="*/ 40193 w 346668"/>
              <a:gd name="connsiteY3" fmla="*/ 844062 h 1050053"/>
              <a:gd name="connsiteX4" fmla="*/ 25121 w 346668"/>
              <a:gd name="connsiteY4" fmla="*/ 763675 h 1050053"/>
              <a:gd name="connsiteX5" fmla="*/ 35169 w 346668"/>
              <a:gd name="connsiteY5" fmla="*/ 628022 h 1050053"/>
              <a:gd name="connsiteX6" fmla="*/ 0 w 346668"/>
              <a:gd name="connsiteY6" fmla="*/ 607925 h 1050053"/>
              <a:gd name="connsiteX7" fmla="*/ 10048 w 346668"/>
              <a:gd name="connsiteY7" fmla="*/ 497393 h 1050053"/>
              <a:gd name="connsiteX8" fmla="*/ 105508 w 346668"/>
              <a:gd name="connsiteY8" fmla="*/ 497393 h 1050053"/>
              <a:gd name="connsiteX9" fmla="*/ 211015 w 346668"/>
              <a:gd name="connsiteY9" fmla="*/ 0 h 10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668" h="1050053">
                <a:moveTo>
                  <a:pt x="211015" y="0"/>
                </a:moveTo>
                <a:lnTo>
                  <a:pt x="346668" y="5024"/>
                </a:lnTo>
                <a:lnTo>
                  <a:pt x="105508" y="1050053"/>
                </a:lnTo>
                <a:lnTo>
                  <a:pt x="40193" y="844062"/>
                </a:lnTo>
                <a:lnTo>
                  <a:pt x="25121" y="763675"/>
                </a:lnTo>
                <a:lnTo>
                  <a:pt x="35169" y="628022"/>
                </a:lnTo>
                <a:lnTo>
                  <a:pt x="0" y="607925"/>
                </a:lnTo>
                <a:lnTo>
                  <a:pt x="10048" y="497393"/>
                </a:lnTo>
                <a:lnTo>
                  <a:pt x="105508" y="497393"/>
                </a:lnTo>
                <a:lnTo>
                  <a:pt x="211015" y="0"/>
                </a:lnTo>
                <a:close/>
              </a:path>
            </a:pathLst>
          </a:custGeom>
          <a:solidFill>
            <a:srgbClr val="FF5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717701" y="1853921"/>
            <a:ext cx="713433" cy="1215850"/>
          </a:xfrm>
          <a:custGeom>
            <a:avLst/>
            <a:gdLst>
              <a:gd name="connsiteX0" fmla="*/ 281354 w 713433"/>
              <a:gd name="connsiteY0" fmla="*/ 0 h 1215850"/>
              <a:gd name="connsiteX1" fmla="*/ 713433 w 713433"/>
              <a:gd name="connsiteY1" fmla="*/ 105508 h 1215850"/>
              <a:gd name="connsiteX2" fmla="*/ 673240 w 713433"/>
              <a:gd name="connsiteY2" fmla="*/ 793820 h 1215850"/>
              <a:gd name="connsiteX3" fmla="*/ 316523 w 713433"/>
              <a:gd name="connsiteY3" fmla="*/ 793820 h 1215850"/>
              <a:gd name="connsiteX4" fmla="*/ 256233 w 713433"/>
              <a:gd name="connsiteY4" fmla="*/ 1215850 h 1215850"/>
              <a:gd name="connsiteX5" fmla="*/ 0 w 713433"/>
              <a:gd name="connsiteY5" fmla="*/ 1180681 h 1215850"/>
              <a:gd name="connsiteX6" fmla="*/ 281354 w 713433"/>
              <a:gd name="connsiteY6" fmla="*/ 0 h 12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33" h="1215850">
                <a:moveTo>
                  <a:pt x="281354" y="0"/>
                </a:moveTo>
                <a:lnTo>
                  <a:pt x="713433" y="105508"/>
                </a:lnTo>
                <a:lnTo>
                  <a:pt x="673240" y="793820"/>
                </a:lnTo>
                <a:lnTo>
                  <a:pt x="316523" y="793820"/>
                </a:lnTo>
                <a:lnTo>
                  <a:pt x="256233" y="1215850"/>
                </a:lnTo>
                <a:lnTo>
                  <a:pt x="0" y="1180681"/>
                </a:lnTo>
                <a:lnTo>
                  <a:pt x="281354" y="0"/>
                </a:lnTo>
                <a:close/>
              </a:path>
            </a:pathLst>
          </a:custGeom>
          <a:solidFill>
            <a:srgbClr val="FF505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702818" y="4918668"/>
            <a:ext cx="306474" cy="828989"/>
          </a:xfrm>
          <a:custGeom>
            <a:avLst/>
            <a:gdLst>
              <a:gd name="connsiteX0" fmla="*/ 80386 w 306474"/>
              <a:gd name="connsiteY0" fmla="*/ 828989 h 828989"/>
              <a:gd name="connsiteX1" fmla="*/ 0 w 306474"/>
              <a:gd name="connsiteY1" fmla="*/ 823965 h 828989"/>
              <a:gd name="connsiteX2" fmla="*/ 35169 w 306474"/>
              <a:gd name="connsiteY2" fmla="*/ 638070 h 828989"/>
              <a:gd name="connsiteX3" fmla="*/ 180870 w 306474"/>
              <a:gd name="connsiteY3" fmla="*/ 0 h 828989"/>
              <a:gd name="connsiteX4" fmla="*/ 306474 w 306474"/>
              <a:gd name="connsiteY4" fmla="*/ 10048 h 828989"/>
              <a:gd name="connsiteX5" fmla="*/ 80386 w 306474"/>
              <a:gd name="connsiteY5" fmla="*/ 828989 h 8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74" h="828989">
                <a:moveTo>
                  <a:pt x="80386" y="828989"/>
                </a:moveTo>
                <a:lnTo>
                  <a:pt x="0" y="823965"/>
                </a:lnTo>
                <a:lnTo>
                  <a:pt x="35169" y="638070"/>
                </a:lnTo>
                <a:lnTo>
                  <a:pt x="180870" y="0"/>
                </a:lnTo>
                <a:lnTo>
                  <a:pt x="306474" y="10048"/>
                </a:lnTo>
                <a:lnTo>
                  <a:pt x="80386" y="828989"/>
                </a:lnTo>
                <a:close/>
              </a:path>
            </a:pathLst>
          </a:custGeom>
          <a:solidFill>
            <a:srgbClr val="FF505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842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767676"/>
                </a:solidFill>
                <a:latin typeface="Fira Sans" charset="0"/>
                <a:ea typeface="Fira Sans" charset="0"/>
                <a:cs typeface="Fira Sans" charset="0"/>
              </a:rPr>
              <a:t>Questions or Comments?</a:t>
            </a:r>
            <a:endParaRPr lang="en-US" b="1" i="1" dirty="0">
              <a:solidFill>
                <a:srgbClr val="767676"/>
              </a:solidFill>
              <a:latin typeface="Fira Sans" charset="0"/>
              <a:ea typeface="Fira Sans" charset="0"/>
              <a:cs typeface="Fira Sans" charset="0"/>
            </a:endParaRPr>
          </a:p>
        </p:txBody>
      </p:sp>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610600" y="6366124"/>
            <a:ext cx="2743200" cy="365125"/>
          </a:xfrm>
        </p:spPr>
        <p:txBody>
          <a:bodyPr/>
          <a:lstStyle/>
          <a:p>
            <a:fld id="{A631AA00-D5DD-D149-93E6-3E00AC2546CC}" type="slidenum">
              <a:rPr lang="en-US" smtClean="0"/>
              <a:t>11</a:t>
            </a:fld>
            <a:endParaRPr lang="en-US"/>
          </a:p>
        </p:txBody>
      </p:sp>
      <p:sp>
        <p:nvSpPr>
          <p:cNvPr id="8" name="TextBox 7"/>
          <p:cNvSpPr txBox="1"/>
          <p:nvPr/>
        </p:nvSpPr>
        <p:spPr>
          <a:xfrm>
            <a:off x="838200" y="1952658"/>
            <a:ext cx="4838700" cy="3693319"/>
          </a:xfrm>
          <a:prstGeom prst="rect">
            <a:avLst/>
          </a:prstGeom>
          <a:noFill/>
        </p:spPr>
        <p:txBody>
          <a:bodyPr wrap="square" rtlCol="0">
            <a:spAutoFit/>
          </a:bodyPr>
          <a:lstStyle/>
          <a:p>
            <a:endParaRPr lang="en-US" dirty="0">
              <a:solidFill>
                <a:srgbClr val="767676"/>
              </a:solidFill>
              <a:latin typeface="Fira Sans Book" charset="0"/>
              <a:ea typeface="Fira Sans Book" charset="0"/>
              <a:cs typeface="Fira Sans Book" charset="0"/>
            </a:endParaRPr>
          </a:p>
          <a:p>
            <a:r>
              <a:rPr lang="en-US" b="1" dirty="0" smtClean="0">
                <a:solidFill>
                  <a:srgbClr val="767676"/>
                </a:solidFill>
                <a:latin typeface="Fira Sans Book" charset="0"/>
                <a:ea typeface="Fira Sans Book" charset="0"/>
                <a:cs typeface="Fira Sans Book" charset="0"/>
              </a:rPr>
              <a:t>Thank you!</a:t>
            </a:r>
          </a:p>
          <a:p>
            <a:endParaRPr lang="en-US" dirty="0">
              <a:solidFill>
                <a:srgbClr val="767676"/>
              </a:solidFill>
              <a:latin typeface="Fira Sans Book" charset="0"/>
              <a:ea typeface="Fira Sans Book" charset="0"/>
              <a:cs typeface="Fira Sans Book" charset="0"/>
            </a:endParaRPr>
          </a:p>
          <a:p>
            <a:r>
              <a:rPr lang="en-US" b="1" i="1" dirty="0" smtClean="0">
                <a:solidFill>
                  <a:srgbClr val="767676"/>
                </a:solidFill>
                <a:latin typeface="Fira Sans" charset="0"/>
                <a:ea typeface="Fira Sans" charset="0"/>
                <a:cs typeface="Fira Sans" charset="0"/>
              </a:rPr>
              <a:t>Contact:</a:t>
            </a:r>
          </a:p>
          <a:p>
            <a:r>
              <a:rPr lang="en-US" dirty="0" smtClean="0">
                <a:solidFill>
                  <a:srgbClr val="767676"/>
                </a:solidFill>
                <a:latin typeface="Fira Sans Book" charset="0"/>
                <a:ea typeface="Fira Sans Book" charset="0"/>
                <a:cs typeface="Fira Sans Book" charset="0"/>
              </a:rPr>
              <a:t>Kelly </a:t>
            </a:r>
            <a:r>
              <a:rPr lang="en-US" dirty="0" err="1" smtClean="0">
                <a:solidFill>
                  <a:srgbClr val="767676"/>
                </a:solidFill>
                <a:latin typeface="Fira Sans Book" charset="0"/>
                <a:ea typeface="Fira Sans Book" charset="0"/>
                <a:cs typeface="Fira Sans Book" charset="0"/>
              </a:rPr>
              <a:t>Kreber</a:t>
            </a:r>
            <a:r>
              <a:rPr lang="en-US" dirty="0" smtClean="0">
                <a:solidFill>
                  <a:srgbClr val="767676"/>
                </a:solidFill>
                <a:latin typeface="Fira Sans Book" charset="0"/>
                <a:ea typeface="Fira Sans Book" charset="0"/>
                <a:cs typeface="Fira Sans Book" charset="0"/>
              </a:rPr>
              <a:t> </a:t>
            </a:r>
            <a:endParaRPr lang="en-US" dirty="0">
              <a:solidFill>
                <a:srgbClr val="767676"/>
              </a:solidFill>
              <a:latin typeface="Fira Sans Book" charset="0"/>
              <a:ea typeface="Fira Sans Book" charset="0"/>
              <a:cs typeface="Fira Sans Book" charset="0"/>
            </a:endParaRPr>
          </a:p>
          <a:p>
            <a:r>
              <a:rPr lang="en-US" i="1" dirty="0" smtClean="0">
                <a:solidFill>
                  <a:srgbClr val="767676"/>
                </a:solidFill>
                <a:latin typeface="Fira Sans Book" charset="0"/>
                <a:ea typeface="Fira Sans Book" charset="0"/>
                <a:cs typeface="Fira Sans Book" charset="0"/>
              </a:rPr>
              <a:t>Mayor</a:t>
            </a:r>
          </a:p>
          <a:p>
            <a:r>
              <a:rPr lang="en-US" i="1" dirty="0" smtClean="0">
                <a:solidFill>
                  <a:srgbClr val="767676"/>
                </a:solidFill>
                <a:latin typeface="Fira Sans Book" charset="0"/>
                <a:ea typeface="Fira Sans Book" charset="0"/>
                <a:cs typeface="Fira Sans Book" charset="0"/>
              </a:rPr>
              <a:t>City of Hinton</a:t>
            </a:r>
          </a:p>
          <a:p>
            <a:r>
              <a:rPr lang="en-US" u="sng" dirty="0" smtClean="0">
                <a:solidFill>
                  <a:srgbClr val="767676"/>
                </a:solidFill>
                <a:latin typeface="Fira Sans Book" charset="0"/>
                <a:ea typeface="Fira Sans Book" charset="0"/>
                <a:cs typeface="Fira Sans Book" charset="0"/>
                <a:hlinkClick r:id="rId2"/>
              </a:rPr>
              <a:t>kelly.kreber@gmail.com</a:t>
            </a:r>
            <a:endParaRPr lang="en-US" u="sng" dirty="0" smtClean="0">
              <a:solidFill>
                <a:srgbClr val="767676"/>
              </a:solidFill>
              <a:latin typeface="Fira Sans Book" charset="0"/>
              <a:ea typeface="Fira Sans Book" charset="0"/>
              <a:cs typeface="Fira Sans Book" charset="0"/>
            </a:endParaRPr>
          </a:p>
          <a:p>
            <a:endParaRPr lang="en-US" u="sng" dirty="0">
              <a:solidFill>
                <a:srgbClr val="767676"/>
              </a:solidFill>
              <a:latin typeface="Fira Sans Book" charset="0"/>
              <a:ea typeface="Fira Sans Book" charset="0"/>
              <a:cs typeface="Fira Sans Book" charset="0"/>
            </a:endParaRPr>
          </a:p>
          <a:p>
            <a:r>
              <a:rPr lang="en-US" dirty="0" smtClean="0">
                <a:solidFill>
                  <a:srgbClr val="767676"/>
                </a:solidFill>
                <a:latin typeface="Fira Sans Book" charset="0"/>
                <a:ea typeface="Fira Sans Book" charset="0"/>
                <a:cs typeface="Fira Sans Book" charset="0"/>
              </a:rPr>
              <a:t>Michelle Bostinelos</a:t>
            </a:r>
          </a:p>
          <a:p>
            <a:r>
              <a:rPr lang="en-US" dirty="0" smtClean="0">
                <a:solidFill>
                  <a:srgbClr val="767676"/>
                </a:solidFill>
                <a:latin typeface="Fira Sans Book" charset="0"/>
                <a:ea typeface="Fira Sans Book" charset="0"/>
                <a:cs typeface="Fira Sans Book" charset="0"/>
              </a:rPr>
              <a:t>Executive Director</a:t>
            </a:r>
          </a:p>
          <a:p>
            <a:r>
              <a:rPr lang="en-US" dirty="0" smtClean="0">
                <a:solidFill>
                  <a:srgbClr val="767676"/>
                </a:solidFill>
                <a:latin typeface="Fira Sans Book" charset="0"/>
                <a:ea typeface="Fira Sans Book" charset="0"/>
                <a:cs typeface="Fira Sans Book" charset="0"/>
              </a:rPr>
              <a:t>SIMPCO</a:t>
            </a:r>
          </a:p>
          <a:p>
            <a:r>
              <a:rPr lang="en-US" u="sng" dirty="0" smtClean="0">
                <a:solidFill>
                  <a:srgbClr val="767676"/>
                </a:solidFill>
                <a:latin typeface="Fira Sans Book" charset="0"/>
                <a:ea typeface="Fira Sans Book" charset="0"/>
                <a:cs typeface="Fira Sans Book" charset="0"/>
                <a:hlinkClick r:id="rId3"/>
              </a:rPr>
              <a:t>mbostinelos@simpco.org</a:t>
            </a:r>
            <a:r>
              <a:rPr lang="en-US" u="sng" dirty="0" smtClean="0">
                <a:solidFill>
                  <a:srgbClr val="767676"/>
                </a:solidFill>
                <a:latin typeface="Fira Sans Book" charset="0"/>
                <a:ea typeface="Fira Sans Book" charset="0"/>
                <a:cs typeface="Fira Sans Book" charset="0"/>
              </a:rPr>
              <a:t> </a:t>
            </a:r>
          </a:p>
        </p:txBody>
      </p:sp>
    </p:spTree>
    <p:extLst>
      <p:ext uri="{BB962C8B-B14F-4D97-AF65-F5344CB8AC3E}">
        <p14:creationId xmlns:p14="http://schemas.microsoft.com/office/powerpoint/2010/main" val="368172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674796"/>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1102359" y="310414"/>
            <a:ext cx="9144000" cy="1135781"/>
          </a:xfrm>
        </p:spPr>
        <p:txBody>
          <a:bodyPr anchor="ctr">
            <a:normAutofit/>
          </a:bodyPr>
          <a:lstStyle/>
          <a:p>
            <a:pPr algn="l"/>
            <a:r>
              <a:rPr lang="en-US" sz="5000" b="1" i="1" dirty="0" smtClean="0">
                <a:solidFill>
                  <a:schemeClr val="bg1"/>
                </a:solidFill>
                <a:latin typeface="Fira Sans" charset="0"/>
                <a:ea typeface="Fira Sans" charset="0"/>
                <a:cs typeface="Fira Sans" charset="0"/>
              </a:rPr>
              <a:t>U.S. Highway 75 </a:t>
            </a:r>
            <a:endParaRPr lang="en-US" sz="5000" b="1" i="1" dirty="0">
              <a:solidFill>
                <a:schemeClr val="bg1"/>
              </a:solidFill>
              <a:latin typeface="Fira Sans" charset="0"/>
              <a:ea typeface="Fira Sans" charset="0"/>
              <a:cs typeface="Fira Sans" charset="0"/>
            </a:endParaRPr>
          </a:p>
        </p:txBody>
      </p:sp>
      <p:sp>
        <p:nvSpPr>
          <p:cNvPr id="7" name="Rectangle 6"/>
          <p:cNvSpPr/>
          <p:nvPr/>
        </p:nvSpPr>
        <p:spPr>
          <a:xfrm>
            <a:off x="838200" y="310415"/>
            <a:ext cx="45719" cy="1135781"/>
          </a:xfrm>
          <a:prstGeom prst="rect">
            <a:avLst/>
          </a:prstGeom>
          <a:solidFill>
            <a:srgbClr val="32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6559" y="2194332"/>
            <a:ext cx="4698905" cy="2677656"/>
          </a:xfrm>
          <a:prstGeom prst="rect">
            <a:avLst/>
          </a:prstGeom>
          <a:noFill/>
        </p:spPr>
        <p:txBody>
          <a:bodyPr wrap="square" rtlCol="0">
            <a:spAutoFit/>
          </a:bodyPr>
          <a:lstStyle/>
          <a:p>
            <a:r>
              <a:rPr lang="en-US" sz="2800" b="1" dirty="0" smtClean="0">
                <a:solidFill>
                  <a:srgbClr val="767676"/>
                </a:solidFill>
                <a:latin typeface="Fira Sans Book" charset="0"/>
                <a:ea typeface="Fira Sans Book" charset="0"/>
                <a:cs typeface="Fira Sans Book" charset="0"/>
              </a:rPr>
              <a:t>The City of Hinton requests the Iowa DOT Commission to program funds for the improvement of U.S. Highway 75 through Hinton.</a:t>
            </a:r>
          </a:p>
        </p:txBody>
      </p:sp>
      <p:sp>
        <p:nvSpPr>
          <p:cNvPr id="3" name="Slide Number Placeholder 2"/>
          <p:cNvSpPr>
            <a:spLocks noGrp="1"/>
          </p:cNvSpPr>
          <p:nvPr>
            <p:ph type="sldNum" sz="quarter" idx="12"/>
          </p:nvPr>
        </p:nvSpPr>
        <p:spPr/>
        <p:txBody>
          <a:bodyPr/>
          <a:lstStyle/>
          <a:p>
            <a:fld id="{A631AA00-D5DD-D149-93E6-3E00AC2546CC}" type="slidenum">
              <a:rPr lang="en-US" smtClean="0"/>
              <a:t>2</a:t>
            </a:fld>
            <a:endParaRPr lang="en-US"/>
          </a:p>
        </p:txBody>
      </p:sp>
      <p:pic>
        <p:nvPicPr>
          <p:cNvPr id="1026" name="Picture 2" descr="Hinton, Iowa - Wikipedia"/>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5674359" y="2096937"/>
            <a:ext cx="5509766" cy="367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84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767676"/>
                </a:solidFill>
                <a:latin typeface="Fira Sans" charset="0"/>
                <a:ea typeface="Fira Sans" charset="0"/>
                <a:cs typeface="Fira Sans" charset="0"/>
              </a:rPr>
              <a:t>Community Profile: City of Hinton</a:t>
            </a:r>
            <a:endParaRPr lang="en-US" b="1" i="1" dirty="0">
              <a:solidFill>
                <a:srgbClr val="767676"/>
              </a:solidFill>
              <a:latin typeface="Fira Sans" charset="0"/>
              <a:ea typeface="Fira Sans" charset="0"/>
              <a:cs typeface="Fira Sans" charset="0"/>
            </a:endParaRPr>
          </a:p>
        </p:txBody>
      </p:sp>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631AA00-D5DD-D149-93E6-3E00AC2546CC}" type="slidenum">
              <a:rPr lang="en-US" smtClean="0"/>
              <a:t>3</a:t>
            </a:fld>
            <a:endParaRPr lang="en-US"/>
          </a:p>
        </p:txBody>
      </p:sp>
      <p:sp>
        <p:nvSpPr>
          <p:cNvPr id="7" name="TextBox 6"/>
          <p:cNvSpPr txBox="1"/>
          <p:nvPr/>
        </p:nvSpPr>
        <p:spPr>
          <a:xfrm>
            <a:off x="838200" y="1690688"/>
            <a:ext cx="5937354"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767676"/>
                </a:solidFill>
                <a:latin typeface="Fira Sans Book" charset="0"/>
                <a:ea typeface="Fira Sans Book" charset="0"/>
                <a:cs typeface="Fira Sans Book" charset="0"/>
              </a:rPr>
              <a:t>10 miles northeast of Sioux City.</a:t>
            </a:r>
          </a:p>
          <a:p>
            <a:pPr marL="285750" indent="-285750">
              <a:buFont typeface="Arial" panose="020B0604020202020204" pitchFamily="34" charset="0"/>
              <a:buChar char="•"/>
            </a:pPr>
            <a:endParaRPr lang="en-US" sz="2800" dirty="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r>
              <a:rPr lang="en-US" sz="2800" dirty="0" smtClean="0">
                <a:solidFill>
                  <a:srgbClr val="767676"/>
                </a:solidFill>
                <a:latin typeface="Fira Sans Book" charset="0"/>
                <a:ea typeface="Fira Sans Book" charset="0"/>
                <a:cs typeface="Fira Sans Book" charset="0"/>
              </a:rPr>
              <a:t>Located in Plymouth County.</a:t>
            </a:r>
          </a:p>
          <a:p>
            <a:pPr marL="285750" indent="-285750">
              <a:buFont typeface="Arial" panose="020B0604020202020204" pitchFamily="34" charset="0"/>
              <a:buChar char="•"/>
            </a:pPr>
            <a:endParaRPr lang="en-US" sz="2800" dirty="0" smtClean="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r>
              <a:rPr lang="en-US" sz="2800" dirty="0" smtClean="0">
                <a:solidFill>
                  <a:srgbClr val="767676"/>
                </a:solidFill>
                <a:latin typeface="Fira Sans Book" charset="0"/>
                <a:ea typeface="Fira Sans Book" charset="0"/>
                <a:cs typeface="Fira Sans Book" charset="0"/>
              </a:rPr>
              <a:t>Population 948 (2019 Census estimate).</a:t>
            </a:r>
          </a:p>
          <a:p>
            <a:r>
              <a:rPr lang="en-US" sz="2800" dirty="0" smtClean="0">
                <a:solidFill>
                  <a:srgbClr val="767676"/>
                </a:solidFill>
                <a:latin typeface="Fira Sans Book" charset="0"/>
                <a:ea typeface="Fira Sans Book" charset="0"/>
                <a:cs typeface="Fira Sans Book" charset="0"/>
              </a:rPr>
              <a:t> </a:t>
            </a: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6775554" y="1379095"/>
            <a:ext cx="4504545" cy="5478906"/>
          </a:xfrm>
          <a:prstGeom prst="rect">
            <a:avLst/>
          </a:prstGeom>
        </p:spPr>
      </p:pic>
    </p:spTree>
    <p:extLst>
      <p:ext uri="{BB962C8B-B14F-4D97-AF65-F5344CB8AC3E}">
        <p14:creationId xmlns:p14="http://schemas.microsoft.com/office/powerpoint/2010/main" val="710436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767676"/>
                </a:solidFill>
                <a:latin typeface="Fira Sans" charset="0"/>
                <a:ea typeface="Fira Sans" charset="0"/>
                <a:cs typeface="Fira Sans" charset="0"/>
              </a:rPr>
              <a:t>U.S. Highway 75 Current Conditions  </a:t>
            </a:r>
            <a:endParaRPr lang="en-US" b="1" i="1" dirty="0">
              <a:solidFill>
                <a:srgbClr val="767676"/>
              </a:solidFill>
              <a:latin typeface="Fira Sans" charset="0"/>
              <a:ea typeface="Fira Sans" charset="0"/>
              <a:cs typeface="Fira Sans" charset="0"/>
            </a:endParaRPr>
          </a:p>
        </p:txBody>
      </p:sp>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63446" y="1576696"/>
            <a:ext cx="6235460"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767676"/>
                </a:solidFill>
                <a:latin typeface="Fira Sans Book" charset="0"/>
                <a:ea typeface="Fira Sans Book" charset="0"/>
                <a:cs typeface="Fira Sans Book" charset="0"/>
              </a:rPr>
              <a:t>U.S. Hwy. 75 is a four-lane divided highway located in the Floyd River Valley. </a:t>
            </a:r>
          </a:p>
          <a:p>
            <a:endParaRPr lang="en-US" sz="2400" dirty="0" smtClean="0">
              <a:solidFill>
                <a:srgbClr val="767676"/>
              </a:solidFill>
              <a:latin typeface="Fira Sans Book" charset="0"/>
              <a:ea typeface="Fira Sans Book" charset="0"/>
              <a:cs typeface="Fira Sans Book" charset="0"/>
            </a:endParaRPr>
          </a:p>
          <a:p>
            <a:pPr marL="342900" indent="-342900">
              <a:buFont typeface="Arial" panose="020B0604020202020204" pitchFamily="34" charset="0"/>
              <a:buChar char="•"/>
            </a:pPr>
            <a:r>
              <a:rPr lang="en-US" sz="2400" dirty="0" smtClean="0">
                <a:solidFill>
                  <a:srgbClr val="767676"/>
                </a:solidFill>
                <a:latin typeface="Fira Sans Book" charset="0"/>
                <a:ea typeface="Fira Sans Book" charset="0"/>
                <a:cs typeface="Fira Sans Book" charset="0"/>
              </a:rPr>
              <a:t>Construction between Le Mars and Sioux City has been underway since 2017. </a:t>
            </a:r>
          </a:p>
          <a:p>
            <a:endParaRPr lang="en-US" sz="2400" dirty="0">
              <a:solidFill>
                <a:srgbClr val="767676"/>
              </a:solidFill>
              <a:latin typeface="Fira Sans Book" charset="0"/>
              <a:ea typeface="Fira Sans Book" charset="0"/>
              <a:cs typeface="Fira Sans Book" charset="0"/>
            </a:endParaRPr>
          </a:p>
          <a:p>
            <a:r>
              <a:rPr lang="en-US" sz="2400" dirty="0" smtClean="0">
                <a:solidFill>
                  <a:srgbClr val="767676"/>
                </a:solidFill>
                <a:latin typeface="Fira Sans Book" charset="0"/>
                <a:ea typeface="Fira Sans Book" charset="0"/>
                <a:cs typeface="Fira Sans Book" charset="0"/>
              </a:rPr>
              <a:t>Through Hinton, the highway section is undivided. Current concerns with U.S. Hwy. 75 through Hinton include:</a:t>
            </a:r>
          </a:p>
          <a:p>
            <a:pPr marL="457200" indent="-457200">
              <a:buFont typeface="Arial" panose="020B0604020202020204" pitchFamily="34" charset="0"/>
              <a:buChar char="•"/>
            </a:pPr>
            <a:r>
              <a:rPr lang="en-US" sz="2400" b="1" dirty="0" smtClean="0">
                <a:solidFill>
                  <a:srgbClr val="767676"/>
                </a:solidFill>
                <a:latin typeface="Fira Sans Book" charset="0"/>
                <a:ea typeface="Fira Sans Book" charset="0"/>
                <a:cs typeface="Fira Sans Book" charset="0"/>
              </a:rPr>
              <a:t>Aging Infrastructure </a:t>
            </a:r>
          </a:p>
          <a:p>
            <a:pPr marL="285750" indent="-285750">
              <a:buFont typeface="Arial" panose="020B0604020202020204" pitchFamily="34" charset="0"/>
              <a:buChar char="•"/>
            </a:pPr>
            <a:r>
              <a:rPr lang="en-US" sz="2400" b="1" dirty="0" smtClean="0">
                <a:solidFill>
                  <a:srgbClr val="767676"/>
                </a:solidFill>
                <a:latin typeface="Fira Sans Book" charset="0"/>
                <a:ea typeface="Fira Sans Book" charset="0"/>
                <a:cs typeface="Fira Sans Book" charset="0"/>
              </a:rPr>
              <a:t>  Increased Traffic Volumes </a:t>
            </a:r>
          </a:p>
          <a:p>
            <a:pPr marL="285750" indent="-285750">
              <a:buFont typeface="Arial" panose="020B0604020202020204" pitchFamily="34" charset="0"/>
              <a:buChar char="•"/>
            </a:pPr>
            <a:r>
              <a:rPr lang="en-US" sz="2400" b="1" dirty="0" smtClean="0">
                <a:solidFill>
                  <a:srgbClr val="767676"/>
                </a:solidFill>
                <a:latin typeface="Fira Sans Book" charset="0"/>
                <a:ea typeface="Fira Sans Book" charset="0"/>
                <a:cs typeface="Fira Sans Book" charset="0"/>
              </a:rPr>
              <a:t>  Sidewalk Conditions</a:t>
            </a:r>
          </a:p>
          <a:p>
            <a:pPr marL="285750" indent="-285750">
              <a:buFont typeface="Arial" panose="020B0604020202020204" pitchFamily="34" charset="0"/>
              <a:buChar char="•"/>
            </a:pPr>
            <a:r>
              <a:rPr lang="en-US" sz="2400" b="1" dirty="0" smtClean="0">
                <a:solidFill>
                  <a:srgbClr val="767676"/>
                </a:solidFill>
                <a:latin typeface="Fira Sans Book" charset="0"/>
                <a:ea typeface="Fira Sans Book" charset="0"/>
                <a:cs typeface="Fira Sans Book" charset="0"/>
              </a:rPr>
              <a:t>  Safety Concerns </a:t>
            </a:r>
          </a:p>
        </p:txBody>
      </p:sp>
      <p:sp>
        <p:nvSpPr>
          <p:cNvPr id="5" name="Slide Number Placeholder 4"/>
          <p:cNvSpPr>
            <a:spLocks noGrp="1"/>
          </p:cNvSpPr>
          <p:nvPr>
            <p:ph type="sldNum" sz="quarter" idx="12"/>
          </p:nvPr>
        </p:nvSpPr>
        <p:spPr/>
        <p:txBody>
          <a:bodyPr/>
          <a:lstStyle/>
          <a:p>
            <a:fld id="{A631AA00-D5DD-D149-93E6-3E00AC2546CC}" type="slidenum">
              <a:rPr lang="en-US" smtClean="0"/>
              <a:t>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147" y="1309993"/>
            <a:ext cx="5507715" cy="5517155"/>
          </a:xfrm>
          <a:prstGeom prst="rect">
            <a:avLst/>
          </a:prstGeom>
        </p:spPr>
      </p:pic>
    </p:spTree>
    <p:extLst>
      <p:ext uri="{BB962C8B-B14F-4D97-AF65-F5344CB8AC3E}">
        <p14:creationId xmlns:p14="http://schemas.microsoft.com/office/powerpoint/2010/main" val="1138109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72199" y="1413056"/>
            <a:ext cx="5080000" cy="4093428"/>
          </a:xfrm>
          <a:prstGeom prst="rect">
            <a:avLst/>
          </a:prstGeom>
          <a:noFill/>
        </p:spPr>
        <p:txBody>
          <a:bodyPr wrap="square" rtlCol="0">
            <a:spAutoFit/>
          </a:bodyPr>
          <a:lstStyle/>
          <a:p>
            <a:r>
              <a:rPr lang="en-US" sz="2000" dirty="0" smtClean="0">
                <a:solidFill>
                  <a:srgbClr val="767676"/>
                </a:solidFill>
                <a:latin typeface="Fira Sans Book" charset="0"/>
                <a:ea typeface="Fira Sans Book" charset="0"/>
                <a:cs typeface="Fira Sans Book" charset="0"/>
              </a:rPr>
              <a:t>U.S. Hwy. 75 is the oldest four-</a:t>
            </a:r>
            <a:r>
              <a:rPr lang="en-US" sz="2000" dirty="0" err="1" smtClean="0">
                <a:solidFill>
                  <a:srgbClr val="767676"/>
                </a:solidFill>
                <a:latin typeface="Fira Sans Book" charset="0"/>
                <a:ea typeface="Fira Sans Book" charset="0"/>
                <a:cs typeface="Fira Sans Book" charset="0"/>
              </a:rPr>
              <a:t>laned</a:t>
            </a:r>
            <a:r>
              <a:rPr lang="en-US" sz="2000" dirty="0" smtClean="0">
                <a:solidFill>
                  <a:srgbClr val="767676"/>
                </a:solidFill>
                <a:latin typeface="Fira Sans Book" charset="0"/>
                <a:ea typeface="Fira Sans Book" charset="0"/>
                <a:cs typeface="Fira Sans Book" charset="0"/>
              </a:rPr>
              <a:t> rural roadway in the state of Iowa.</a:t>
            </a:r>
          </a:p>
          <a:p>
            <a:pPr lvl="1"/>
            <a:endParaRPr lang="en-US" sz="2000" dirty="0" smtClean="0">
              <a:solidFill>
                <a:srgbClr val="767676"/>
              </a:solidFill>
              <a:latin typeface="Fira Sans Book" charset="0"/>
              <a:ea typeface="Fira Sans Book" charset="0"/>
              <a:cs typeface="Fira Sans Book" charset="0"/>
            </a:endParaRPr>
          </a:p>
          <a:p>
            <a:pPr marL="742950" lvl="1" indent="-285750">
              <a:buFont typeface="Arial" panose="020B0604020202020204" pitchFamily="34" charset="0"/>
              <a:buChar char="•"/>
            </a:pPr>
            <a:r>
              <a:rPr lang="en-US" sz="2000" dirty="0" smtClean="0">
                <a:solidFill>
                  <a:srgbClr val="767676"/>
                </a:solidFill>
                <a:latin typeface="Fira Sans Book" charset="0"/>
                <a:ea typeface="Fira Sans Book" charset="0"/>
                <a:cs typeface="Fira Sans Book" charset="0"/>
              </a:rPr>
              <a:t>Not built to modern standards of today</a:t>
            </a:r>
          </a:p>
          <a:p>
            <a:pPr marL="742950" lvl="1" indent="-285750">
              <a:buFont typeface="Arial" panose="020B0604020202020204" pitchFamily="34" charset="0"/>
              <a:buChar char="•"/>
            </a:pPr>
            <a:endParaRPr lang="en-US" sz="2000" dirty="0" smtClean="0">
              <a:solidFill>
                <a:srgbClr val="767676"/>
              </a:solidFill>
              <a:latin typeface="Fira Sans Book" charset="0"/>
              <a:ea typeface="Fira Sans Book" charset="0"/>
              <a:cs typeface="Fira Sans Book" charset="0"/>
            </a:endParaRPr>
          </a:p>
          <a:p>
            <a:pPr marL="742950" lvl="1" indent="-285750">
              <a:buFont typeface="Arial" panose="020B0604020202020204" pitchFamily="34" charset="0"/>
              <a:buChar char="•"/>
            </a:pPr>
            <a:r>
              <a:rPr lang="en-US" sz="2000" dirty="0" smtClean="0">
                <a:solidFill>
                  <a:srgbClr val="767676"/>
                </a:solidFill>
                <a:latin typeface="Fira Sans Book" charset="0"/>
                <a:ea typeface="Fira Sans Book" charset="0"/>
                <a:cs typeface="Fira Sans Book" charset="0"/>
              </a:rPr>
              <a:t>If not improved, the section of highway through Hinton will still resemble what it looked like when built 71 years ago. While north and south of the community the highway is being re-constructed to today’s standards.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345" y="2312708"/>
            <a:ext cx="4762204" cy="2608882"/>
          </a:xfrm>
          <a:prstGeom prst="rect">
            <a:avLst/>
          </a:prstGeom>
        </p:spPr>
      </p:pic>
      <p:sp>
        <p:nvSpPr>
          <p:cNvPr id="12" name="Title 1"/>
          <p:cNvSpPr txBox="1">
            <a:spLocks/>
          </p:cNvSpPr>
          <p:nvPr/>
        </p:nvSpPr>
        <p:spPr>
          <a:xfrm>
            <a:off x="838199" y="517525"/>
            <a:ext cx="10668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smtClean="0">
                <a:solidFill>
                  <a:srgbClr val="767676"/>
                </a:solidFill>
                <a:latin typeface="Fira Sans" charset="0"/>
                <a:ea typeface="Fira Sans" charset="0"/>
                <a:cs typeface="Fira Sans" charset="0"/>
              </a:rPr>
              <a:t>Aging Infrastructure</a:t>
            </a:r>
            <a:endParaRPr lang="en-US" b="1" i="1" dirty="0">
              <a:solidFill>
                <a:srgbClr val="767676"/>
              </a:solidFill>
              <a:latin typeface="Fira Sans" charset="0"/>
              <a:ea typeface="Fira Sans" charset="0"/>
              <a:cs typeface="Fira Sans" charset="0"/>
            </a:endParaRPr>
          </a:p>
        </p:txBody>
      </p:sp>
      <p:sp>
        <p:nvSpPr>
          <p:cNvPr id="3" name="Slide Number Placeholder 2"/>
          <p:cNvSpPr>
            <a:spLocks noGrp="1"/>
          </p:cNvSpPr>
          <p:nvPr>
            <p:ph type="sldNum" sz="quarter" idx="12"/>
          </p:nvPr>
        </p:nvSpPr>
        <p:spPr/>
        <p:txBody>
          <a:bodyPr/>
          <a:lstStyle/>
          <a:p>
            <a:fld id="{A631AA00-D5DD-D149-93E6-3E00AC2546CC}" type="slidenum">
              <a:rPr lang="en-US" smtClean="0"/>
              <a:t>5</a:t>
            </a:fld>
            <a:endParaRPr lang="en-US"/>
          </a:p>
        </p:txBody>
      </p:sp>
    </p:spTree>
    <p:extLst>
      <p:ext uri="{BB962C8B-B14F-4D97-AF65-F5344CB8AC3E}">
        <p14:creationId xmlns:p14="http://schemas.microsoft.com/office/powerpoint/2010/main" val="1563906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60366" y="1395323"/>
            <a:ext cx="5080000" cy="1477328"/>
          </a:xfrm>
          <a:prstGeom prst="rect">
            <a:avLst/>
          </a:prstGeom>
          <a:noFill/>
        </p:spPr>
        <p:txBody>
          <a:bodyPr wrap="square" rtlCol="0">
            <a:spAutoFit/>
          </a:bodyPr>
          <a:lstStyle/>
          <a:p>
            <a:r>
              <a:rPr lang="en-US" dirty="0" smtClean="0">
                <a:solidFill>
                  <a:srgbClr val="767676"/>
                </a:solidFill>
                <a:latin typeface="Fira Sans Book" charset="0"/>
                <a:ea typeface="Fira Sans Book" charset="0"/>
                <a:cs typeface="Fira Sans Book" charset="0"/>
              </a:rPr>
              <a:t>Traffic Volume </a:t>
            </a:r>
          </a:p>
          <a:p>
            <a:pPr marL="742950" lvl="1"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AADT increased from 9,238 in 1994 to 14,412 in 2019</a:t>
            </a:r>
          </a:p>
          <a:p>
            <a:pPr marL="742950" lvl="1" indent="-285750">
              <a:buFont typeface="Arial" panose="020B0604020202020204" pitchFamily="34" charset="0"/>
              <a:buChar char="•"/>
            </a:pPr>
            <a:endParaRPr lang="en-US" dirty="0" smtClean="0">
              <a:solidFill>
                <a:srgbClr val="767676"/>
              </a:solidFill>
              <a:latin typeface="Fira Sans Book" charset="0"/>
              <a:ea typeface="Fira Sans Book" charset="0"/>
              <a:cs typeface="Fira Sans Book" charset="0"/>
            </a:endParaRPr>
          </a:p>
          <a:p>
            <a:pPr marL="742950" lvl="1"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56% increase in traffic over 26 years</a:t>
            </a:r>
            <a:r>
              <a:rPr lang="en-US" dirty="0">
                <a:solidFill>
                  <a:srgbClr val="767676"/>
                </a:solidFill>
                <a:latin typeface="Fira Sans Book" charset="0"/>
                <a:ea typeface="Fira Sans Book" charset="0"/>
                <a:cs typeface="Fira Sans Book" charset="0"/>
              </a:rPr>
              <a:t>	</a:t>
            </a:r>
            <a:endParaRPr lang="en-US" dirty="0" smtClean="0">
              <a:solidFill>
                <a:srgbClr val="767676"/>
              </a:solidFill>
              <a:latin typeface="Fira Sans Book" charset="0"/>
              <a:ea typeface="Fira Sans Book" charset="0"/>
              <a:cs typeface="Fira Sans Book" charset="0"/>
            </a:endParaRPr>
          </a:p>
        </p:txBody>
      </p:sp>
      <p:sp>
        <p:nvSpPr>
          <p:cNvPr id="12" name="Title 1"/>
          <p:cNvSpPr txBox="1">
            <a:spLocks/>
          </p:cNvSpPr>
          <p:nvPr/>
        </p:nvSpPr>
        <p:spPr>
          <a:xfrm>
            <a:off x="838199" y="517525"/>
            <a:ext cx="10668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smtClean="0">
                <a:solidFill>
                  <a:srgbClr val="767676"/>
                </a:solidFill>
                <a:latin typeface="Fira Sans" charset="0"/>
                <a:ea typeface="Fira Sans" charset="0"/>
                <a:cs typeface="Fira Sans" charset="0"/>
              </a:rPr>
              <a:t>Increased Traffic Volume</a:t>
            </a:r>
            <a:endParaRPr lang="en-US" b="1" i="1" dirty="0">
              <a:solidFill>
                <a:srgbClr val="767676"/>
              </a:solidFill>
              <a:latin typeface="Fira Sans" charset="0"/>
              <a:ea typeface="Fira Sans" charset="0"/>
              <a:cs typeface="Fira Sans" charset="0"/>
            </a:endParaRPr>
          </a:p>
        </p:txBody>
      </p:sp>
      <p:sp>
        <p:nvSpPr>
          <p:cNvPr id="3" name="Slide Number Placeholder 2"/>
          <p:cNvSpPr>
            <a:spLocks noGrp="1"/>
          </p:cNvSpPr>
          <p:nvPr>
            <p:ph type="sldNum" sz="quarter" idx="12"/>
          </p:nvPr>
        </p:nvSpPr>
        <p:spPr/>
        <p:txBody>
          <a:bodyPr/>
          <a:lstStyle/>
          <a:p>
            <a:fld id="{A631AA00-D5DD-D149-93E6-3E00AC2546CC}" type="slidenum">
              <a:rPr lang="en-US" smtClean="0"/>
              <a:t>6</a:t>
            </a:fld>
            <a:endParaRPr lang="en-US"/>
          </a:p>
        </p:txBody>
      </p:sp>
      <p:pic>
        <p:nvPicPr>
          <p:cNvPr id="5" name="Content Placeholder 4"/>
          <p:cNvPicPr>
            <a:picLocks noGrp="1" noChangeAspect="1"/>
          </p:cNvPicPr>
          <p:nvPr>
            <p:ph idx="1"/>
          </p:nvPr>
        </p:nvPicPr>
        <p:blipFill>
          <a:blip r:embed="rId2"/>
          <a:stretch>
            <a:fillRect/>
          </a:stretch>
        </p:blipFill>
        <p:spPr>
          <a:xfrm>
            <a:off x="204033" y="1782128"/>
            <a:ext cx="6752748" cy="4488043"/>
          </a:xfrm>
          <a:prstGeom prst="rect">
            <a:avLst/>
          </a:prstGeom>
        </p:spPr>
      </p:pic>
      <p:graphicFrame>
        <p:nvGraphicFramePr>
          <p:cNvPr id="8" name="Chart 7">
            <a:extLst>
              <a:ext uri="{FF2B5EF4-FFF2-40B4-BE49-F238E27FC236}">
                <a16:creationId xmlns="" xmlns:xdr="http://schemas.openxmlformats.org/drawingml/2006/spreadsheetDrawing" xmlns:a16="http://schemas.microsoft.com/office/drawing/2014/main" xmlns:lc="http://schemas.openxmlformats.org/drawingml/2006/lockedCanvas" id="{555B8FD8-B34F-478B-99A4-96C742B56641}"/>
              </a:ext>
            </a:extLst>
          </p:cNvPr>
          <p:cNvGraphicFramePr>
            <a:graphicFrameLocks/>
          </p:cNvGraphicFramePr>
          <p:nvPr>
            <p:extLst>
              <p:ext uri="{D42A27DB-BD31-4B8C-83A1-F6EECF244321}">
                <p14:modId xmlns:p14="http://schemas.microsoft.com/office/powerpoint/2010/main" val="472657854"/>
              </p:ext>
            </p:extLst>
          </p:nvPr>
        </p:nvGraphicFramePr>
        <p:xfrm>
          <a:off x="6406455" y="3000400"/>
          <a:ext cx="5382666" cy="28066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0000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895892" y="1443975"/>
            <a:ext cx="5080000" cy="4247317"/>
          </a:xfrm>
          <a:prstGeom prst="rect">
            <a:avLst/>
          </a:prstGeom>
          <a:noFill/>
        </p:spPr>
        <p:txBody>
          <a:bodyPr wrap="square" rtlCol="0">
            <a:spAutoFit/>
          </a:bodyPr>
          <a:lstStyle/>
          <a:p>
            <a:endParaRPr lang="en-US" dirty="0" smtClean="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r>
              <a:rPr lang="en-US" dirty="0">
                <a:solidFill>
                  <a:srgbClr val="767676"/>
                </a:solidFill>
                <a:latin typeface="Fira Sans Book" charset="0"/>
                <a:ea typeface="Fira Sans Book" charset="0"/>
                <a:cs typeface="Fira Sans Book" charset="0"/>
              </a:rPr>
              <a:t>Intersection </a:t>
            </a:r>
            <a:r>
              <a:rPr lang="en-US" dirty="0" smtClean="0">
                <a:solidFill>
                  <a:srgbClr val="767676"/>
                </a:solidFill>
                <a:latin typeface="Fira Sans Book" charset="0"/>
                <a:ea typeface="Fira Sans Book" charset="0"/>
                <a:cs typeface="Fira Sans Book" charset="0"/>
              </a:rPr>
              <a:t>(U.S. Hwy. </a:t>
            </a:r>
            <a:r>
              <a:rPr lang="en-US" dirty="0">
                <a:solidFill>
                  <a:srgbClr val="767676"/>
                </a:solidFill>
                <a:latin typeface="Fira Sans Book" charset="0"/>
                <a:ea typeface="Fira Sans Book" charset="0"/>
                <a:cs typeface="Fira Sans Book" charset="0"/>
              </a:rPr>
              <a:t>75 &amp; C60) has tight geometry that impacts safety and operations.</a:t>
            </a:r>
          </a:p>
          <a:p>
            <a:pPr marL="742950" lvl="1"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Turns </a:t>
            </a:r>
            <a:r>
              <a:rPr lang="en-US" dirty="0">
                <a:solidFill>
                  <a:srgbClr val="767676"/>
                </a:solidFill>
                <a:latin typeface="Fira Sans Book" charset="0"/>
                <a:ea typeface="Fira Sans Book" charset="0"/>
                <a:cs typeface="Fira Sans Book" charset="0"/>
              </a:rPr>
              <a:t>often encroach on curbs or sidewalk </a:t>
            </a:r>
            <a:r>
              <a:rPr lang="en-US" dirty="0" smtClean="0">
                <a:solidFill>
                  <a:srgbClr val="767676"/>
                </a:solidFill>
                <a:latin typeface="Fira Sans Book" charset="0"/>
                <a:ea typeface="Fira Sans Book" charset="0"/>
                <a:cs typeface="Fira Sans Book" charset="0"/>
              </a:rPr>
              <a:t>areas.</a:t>
            </a:r>
          </a:p>
          <a:p>
            <a:pPr marL="742950" lvl="1" indent="-285750">
              <a:buFont typeface="Arial" panose="020B0604020202020204" pitchFamily="34" charset="0"/>
              <a:buChar char="•"/>
            </a:pPr>
            <a:endParaRPr lang="en-US" dirty="0" smtClean="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Crumbling and cracked sidewalks along the highway.</a:t>
            </a:r>
          </a:p>
          <a:p>
            <a:pPr marL="285750" indent="-285750">
              <a:buFont typeface="Arial" panose="020B0604020202020204" pitchFamily="34" charset="0"/>
              <a:buChar char="•"/>
            </a:pPr>
            <a:endParaRPr lang="en-US" dirty="0" smtClean="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No crosswalk at the intersection of U.S. Hwy 75 &amp; C60 with Main Street to the west of Highway 75 and ballfields to the east of the highway. </a:t>
            </a:r>
          </a:p>
          <a:p>
            <a:pPr marL="285750" indent="-285750">
              <a:buFont typeface="Arial" panose="020B0604020202020204" pitchFamily="34" charset="0"/>
              <a:buChar char="•"/>
            </a:pPr>
            <a:endParaRPr lang="en-US" dirty="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endParaRPr lang="en-US" dirty="0" smtClean="0">
              <a:solidFill>
                <a:srgbClr val="767676"/>
              </a:solidFill>
              <a:latin typeface="Fira Sans Book" charset="0"/>
              <a:ea typeface="Fira Sans Book" charset="0"/>
              <a:cs typeface="Fira Sans Book"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1716" y="2120299"/>
            <a:ext cx="3571873" cy="2678905"/>
          </a:xfrm>
          <a:prstGeom prst="rect">
            <a:avLst/>
          </a:prstGeom>
        </p:spPr>
      </p:pic>
      <p:sp>
        <p:nvSpPr>
          <p:cNvPr id="12" name="Title 1"/>
          <p:cNvSpPr txBox="1">
            <a:spLocks/>
          </p:cNvSpPr>
          <p:nvPr/>
        </p:nvSpPr>
        <p:spPr>
          <a:xfrm>
            <a:off x="838199" y="517525"/>
            <a:ext cx="10668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smtClean="0">
                <a:solidFill>
                  <a:srgbClr val="767676"/>
                </a:solidFill>
                <a:latin typeface="Fira Sans" charset="0"/>
                <a:ea typeface="Fira Sans" charset="0"/>
                <a:cs typeface="Fira Sans" charset="0"/>
              </a:rPr>
              <a:t>Sidewalk Conditions</a:t>
            </a:r>
            <a:endParaRPr lang="en-US" b="1" i="1" dirty="0">
              <a:solidFill>
                <a:srgbClr val="767676"/>
              </a:solidFill>
              <a:latin typeface="Fira Sans" charset="0"/>
              <a:ea typeface="Fira Sans" charset="0"/>
              <a:cs typeface="Fira Sans" charset="0"/>
            </a:endParaRPr>
          </a:p>
        </p:txBody>
      </p:sp>
      <p:sp>
        <p:nvSpPr>
          <p:cNvPr id="3" name="Slide Number Placeholder 2"/>
          <p:cNvSpPr>
            <a:spLocks noGrp="1"/>
          </p:cNvSpPr>
          <p:nvPr>
            <p:ph type="sldNum" sz="quarter" idx="12"/>
          </p:nvPr>
        </p:nvSpPr>
        <p:spPr/>
        <p:txBody>
          <a:bodyPr/>
          <a:lstStyle/>
          <a:p>
            <a:fld id="{A631AA00-D5DD-D149-93E6-3E00AC2546CC}" type="slidenum">
              <a:rPr lang="en-US" smtClean="0"/>
              <a:t>7</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200" y="1536492"/>
            <a:ext cx="2827000" cy="3769333"/>
          </a:xfrm>
          <a:prstGeom prst="rect">
            <a:avLst/>
          </a:prstGeom>
        </p:spPr>
      </p:pic>
    </p:spTree>
    <p:extLst>
      <p:ext uri="{BB962C8B-B14F-4D97-AF65-F5344CB8AC3E}">
        <p14:creationId xmlns:p14="http://schemas.microsoft.com/office/powerpoint/2010/main" val="65359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26200" y="1514395"/>
            <a:ext cx="50800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67676"/>
                </a:solidFill>
                <a:latin typeface="Fira Sans Book" charset="0"/>
                <a:ea typeface="Fira Sans Book" charset="0"/>
                <a:cs typeface="Fira Sans Book" charset="0"/>
              </a:rPr>
              <a:t>Parking along the h</a:t>
            </a:r>
            <a:r>
              <a:rPr lang="en-US" dirty="0" smtClean="0">
                <a:solidFill>
                  <a:srgbClr val="767676"/>
                </a:solidFill>
                <a:latin typeface="Fira Sans Book" charset="0"/>
                <a:ea typeface="Fira Sans Book" charset="0"/>
                <a:cs typeface="Fira Sans Book" charset="0"/>
              </a:rPr>
              <a:t>ighway </a:t>
            </a:r>
            <a:r>
              <a:rPr lang="en-US" dirty="0">
                <a:solidFill>
                  <a:srgbClr val="767676"/>
                </a:solidFill>
                <a:latin typeface="Fira Sans Book" charset="0"/>
                <a:ea typeface="Fira Sans Book" charset="0"/>
                <a:cs typeface="Fira Sans Book" charset="0"/>
              </a:rPr>
              <a:t>to access </a:t>
            </a:r>
            <a:r>
              <a:rPr lang="en-US" dirty="0" smtClean="0">
                <a:solidFill>
                  <a:srgbClr val="767676"/>
                </a:solidFill>
                <a:latin typeface="Fira Sans Book" charset="0"/>
                <a:ea typeface="Fira Sans Book" charset="0"/>
                <a:cs typeface="Fira Sans Book" charset="0"/>
              </a:rPr>
              <a:t>businesses.</a:t>
            </a:r>
          </a:p>
          <a:p>
            <a:endParaRPr lang="en-US" dirty="0" smtClean="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Tight spacing between railroad and highway.</a:t>
            </a:r>
          </a:p>
          <a:p>
            <a:pPr marL="285750" indent="-285750">
              <a:buFont typeface="Arial" panose="020B0604020202020204" pitchFamily="34" charset="0"/>
              <a:buChar char="•"/>
            </a:pPr>
            <a:endParaRPr lang="en-US" dirty="0" smtClean="0">
              <a:solidFill>
                <a:srgbClr val="767676"/>
              </a:solidFill>
              <a:latin typeface="Fira Sans Book" charset="0"/>
              <a:ea typeface="Fira Sans Book" charset="0"/>
              <a:cs typeface="Fira Sans Book" charset="0"/>
            </a:endParaRPr>
          </a:p>
          <a:p>
            <a:pPr marL="285750"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Crash data at  U.S. Hwy. 75 and C60 2015 - 2020:</a:t>
            </a:r>
          </a:p>
          <a:p>
            <a:pPr marL="742950" lvl="1"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27 accidents reported. </a:t>
            </a:r>
          </a:p>
          <a:p>
            <a:pPr marL="1200150" lvl="2"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15 of those involved injuries.</a:t>
            </a:r>
          </a:p>
          <a:p>
            <a:pPr lvl="2"/>
            <a:endParaRPr lang="en-US" dirty="0" smtClean="0">
              <a:solidFill>
                <a:srgbClr val="767676"/>
              </a:solidFill>
              <a:latin typeface="Fira Sans Book" charset="0"/>
              <a:ea typeface="Fira Sans Book" charset="0"/>
              <a:cs typeface="Fira Sans Book" charset="0"/>
            </a:endParaRPr>
          </a:p>
          <a:p>
            <a:pPr marL="1200150" lvl="2"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9 crashes involved turning. movements in the intersection</a:t>
            </a:r>
          </a:p>
          <a:p>
            <a:pPr lvl="2"/>
            <a:endParaRPr lang="en-US" dirty="0" smtClean="0">
              <a:solidFill>
                <a:srgbClr val="767676"/>
              </a:solidFill>
              <a:latin typeface="Fira Sans Book" charset="0"/>
              <a:ea typeface="Fira Sans Book" charset="0"/>
              <a:cs typeface="Fira Sans Book" charset="0"/>
            </a:endParaRPr>
          </a:p>
          <a:p>
            <a:pPr marL="1200150" lvl="2" indent="-285750">
              <a:buFont typeface="Arial" panose="020B0604020202020204" pitchFamily="34" charset="0"/>
              <a:buChar char="•"/>
            </a:pPr>
            <a:r>
              <a:rPr lang="en-US" dirty="0" smtClean="0">
                <a:solidFill>
                  <a:srgbClr val="767676"/>
                </a:solidFill>
                <a:latin typeface="Fira Sans Book" charset="0"/>
                <a:ea typeface="Fira Sans Book" charset="0"/>
                <a:cs typeface="Fira Sans Book" charset="0"/>
              </a:rPr>
              <a:t>Total property damage $411,008.</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72" y="1449389"/>
            <a:ext cx="4388148" cy="2513400"/>
          </a:xfrm>
          <a:prstGeom prst="rect">
            <a:avLst/>
          </a:prstGeom>
        </p:spPr>
      </p:pic>
      <p:sp>
        <p:nvSpPr>
          <p:cNvPr id="12" name="Title 1"/>
          <p:cNvSpPr txBox="1">
            <a:spLocks/>
          </p:cNvSpPr>
          <p:nvPr/>
        </p:nvSpPr>
        <p:spPr>
          <a:xfrm>
            <a:off x="838199" y="517525"/>
            <a:ext cx="106680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smtClean="0">
                <a:solidFill>
                  <a:srgbClr val="767676"/>
                </a:solidFill>
                <a:latin typeface="Fira Sans" charset="0"/>
                <a:ea typeface="Fira Sans" charset="0"/>
                <a:cs typeface="Fira Sans" charset="0"/>
              </a:rPr>
              <a:t>Safety Conditions</a:t>
            </a:r>
            <a:endParaRPr lang="en-US" b="1" i="1" dirty="0">
              <a:solidFill>
                <a:srgbClr val="767676"/>
              </a:solidFill>
              <a:latin typeface="Fira Sans" charset="0"/>
              <a:ea typeface="Fira Sans" charset="0"/>
              <a:cs typeface="Fira Sans" charset="0"/>
            </a:endParaRPr>
          </a:p>
        </p:txBody>
      </p:sp>
      <p:sp>
        <p:nvSpPr>
          <p:cNvPr id="3" name="Slide Number Placeholder 2"/>
          <p:cNvSpPr>
            <a:spLocks noGrp="1"/>
          </p:cNvSpPr>
          <p:nvPr>
            <p:ph type="sldNum" sz="quarter" idx="12"/>
          </p:nvPr>
        </p:nvSpPr>
        <p:spPr/>
        <p:txBody>
          <a:bodyPr/>
          <a:lstStyle/>
          <a:p>
            <a:fld id="{A631AA00-D5DD-D149-93E6-3E00AC2546CC}" type="slidenum">
              <a:rPr lang="en-US" smtClean="0"/>
              <a:t>8</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935" y="4002118"/>
            <a:ext cx="4991725" cy="2340964"/>
          </a:xfrm>
          <a:prstGeom prst="rect">
            <a:avLst/>
          </a:prstGeom>
        </p:spPr>
      </p:pic>
    </p:spTree>
    <p:extLst>
      <p:ext uri="{BB962C8B-B14F-4D97-AF65-F5344CB8AC3E}">
        <p14:creationId xmlns:p14="http://schemas.microsoft.com/office/powerpoint/2010/main" val="2820188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767676"/>
                </a:solidFill>
                <a:latin typeface="Fira Sans" charset="0"/>
                <a:ea typeface="Fira Sans" charset="0"/>
                <a:cs typeface="Fira Sans" charset="0"/>
              </a:rPr>
              <a:t>Future Growth </a:t>
            </a:r>
            <a:endParaRPr lang="en-US" b="1" i="1" dirty="0">
              <a:solidFill>
                <a:srgbClr val="767676"/>
              </a:solidFill>
              <a:latin typeface="Fira Sans" charset="0"/>
              <a:ea typeface="Fira Sans" charset="0"/>
              <a:cs typeface="Fira Sans" charset="0"/>
            </a:endParaRPr>
          </a:p>
        </p:txBody>
      </p:sp>
      <p:sp>
        <p:nvSpPr>
          <p:cNvPr id="4" name="Rectangle 3"/>
          <p:cNvSpPr/>
          <p:nvPr/>
        </p:nvSpPr>
        <p:spPr>
          <a:xfrm>
            <a:off x="0" y="0"/>
            <a:ext cx="12192000" cy="365125"/>
          </a:xfrm>
          <a:prstGeom prst="rect">
            <a:avLst/>
          </a:prstGeom>
          <a:solidFill>
            <a:srgbClr val="5464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67154" y="2195786"/>
            <a:ext cx="446532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767676"/>
                </a:solidFill>
                <a:latin typeface="Fira Sans Book" charset="0"/>
                <a:ea typeface="Fira Sans Book" charset="0"/>
                <a:cs typeface="Fira Sans Book" charset="0"/>
              </a:rPr>
              <a:t>The population in Hinton has seen a study incline since 1940. The current population is estimated at 941 with expected growth to 1,246 by 2030.</a:t>
            </a:r>
          </a:p>
        </p:txBody>
      </p:sp>
      <p:sp>
        <p:nvSpPr>
          <p:cNvPr id="5" name="Slide Number Placeholder 4"/>
          <p:cNvSpPr>
            <a:spLocks noGrp="1"/>
          </p:cNvSpPr>
          <p:nvPr>
            <p:ph type="sldNum" sz="quarter" idx="12"/>
          </p:nvPr>
        </p:nvSpPr>
        <p:spPr/>
        <p:txBody>
          <a:bodyPr/>
          <a:lstStyle/>
          <a:p>
            <a:fld id="{A631AA00-D5DD-D149-93E6-3E00AC2546CC}" type="slidenum">
              <a:rPr lang="en-US" smtClean="0"/>
              <a:t>9</a:t>
            </a:fld>
            <a:endParaRPr lang="en-US"/>
          </a:p>
        </p:txBody>
      </p:sp>
      <p:pic>
        <p:nvPicPr>
          <p:cNvPr id="7" name="Picture 6"/>
          <p:cNvPicPr/>
          <p:nvPr/>
        </p:nvPicPr>
        <p:blipFill>
          <a:blip r:embed="rId2"/>
          <a:stretch>
            <a:fillRect/>
          </a:stretch>
        </p:blipFill>
        <p:spPr>
          <a:xfrm>
            <a:off x="803275" y="2497659"/>
            <a:ext cx="6085205" cy="2073910"/>
          </a:xfrm>
          <a:prstGeom prst="rect">
            <a:avLst/>
          </a:prstGeom>
          <a:ln>
            <a:solidFill>
              <a:schemeClr val="tx1"/>
            </a:solidFill>
          </a:ln>
        </p:spPr>
      </p:pic>
    </p:spTree>
    <p:extLst>
      <p:ext uri="{BB962C8B-B14F-4D97-AF65-F5344CB8AC3E}">
        <p14:creationId xmlns:p14="http://schemas.microsoft.com/office/powerpoint/2010/main" val="2274156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4907</TotalTime>
  <Words>472</Words>
  <Application>Microsoft Office PowerPoint</Application>
  <PresentationFormat>Widescreen</PresentationFormat>
  <Paragraphs>89</Paragraphs>
  <Slides>11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Fira Sans</vt:lpstr>
      <vt:lpstr>Fira Sans Book</vt:lpstr>
      <vt:lpstr>Office Theme</vt:lpstr>
      <vt:lpstr>PowerPoint Presentation</vt:lpstr>
      <vt:lpstr>U.S. Highway 75 </vt:lpstr>
      <vt:lpstr>Community Profile: City of Hinton</vt:lpstr>
      <vt:lpstr>U.S. Highway 75 Current Conditions  </vt:lpstr>
      <vt:lpstr>PowerPoint Presentation</vt:lpstr>
      <vt:lpstr>PowerPoint Presentation</vt:lpstr>
      <vt:lpstr>PowerPoint Presentation</vt:lpstr>
      <vt:lpstr>PowerPoint Presentation</vt:lpstr>
      <vt:lpstr>Future Growth </vt:lpstr>
      <vt:lpstr>PowerPoint Presentation</vt:lpstr>
      <vt:lpstr>Questions or Comments?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Jesse Glade</dc:creator>
  <cp:lastModifiedBy>Michelle Bostinelos</cp:lastModifiedBy>
  <cp:revision>61</cp:revision>
  <cp:lastPrinted>2017-03-08T19:55:58Z</cp:lastPrinted>
  <dcterms:created xsi:type="dcterms:W3CDTF">2017-02-28T20:11:45Z</dcterms:created>
  <dcterms:modified xsi:type="dcterms:W3CDTF">2020-10-02T21:02:36Z</dcterms:modified>
</cp:coreProperties>
</file>