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6" r:id="rId2"/>
    <p:sldId id="302" r:id="rId3"/>
    <p:sldId id="288" r:id="rId4"/>
    <p:sldId id="293" r:id="rId5"/>
    <p:sldId id="287" r:id="rId6"/>
    <p:sldId id="291" r:id="rId7"/>
    <p:sldId id="289" r:id="rId8"/>
    <p:sldId id="296" r:id="rId9"/>
    <p:sldId id="297" r:id="rId10"/>
    <p:sldId id="298" r:id="rId11"/>
    <p:sldId id="301" r:id="rId12"/>
    <p:sldId id="292" r:id="rId13"/>
    <p:sldId id="294" r:id="rId14"/>
    <p:sldId id="25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orion\volume\Projects\2020\120.0356.01\Deliverables\CB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Annual Travel Time Costs Saved</a:t>
            </a:r>
          </a:p>
          <a:p>
            <a:pPr>
              <a:defRPr/>
            </a:pPr>
            <a:r>
              <a:rPr lang="en-US"/>
              <a:t>Tower Terrace</a:t>
            </a:r>
            <a:r>
              <a:rPr lang="en-US" baseline="0"/>
              <a:t> Road</a:t>
            </a:r>
            <a:endParaRPr lang="en-US"/>
          </a:p>
          <a:p>
            <a:pPr>
              <a:defRPr/>
            </a:pPr>
            <a:r>
              <a:rPr lang="en-US"/>
              <a:t>($1,148,547,560 of undiscounted</a:t>
            </a:r>
            <a:r>
              <a:rPr lang="en-US" baseline="0"/>
              <a:t> net benefits 2020-2047)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BCA_Summary!$B$5:$B$32</c:f>
              <c:numCache>
                <c:formatCode>General</c:formatCode>
                <c:ptCount val="28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  <c:pt idx="21">
                  <c:v>2041</c:v>
                </c:pt>
                <c:pt idx="22">
                  <c:v>2042</c:v>
                </c:pt>
                <c:pt idx="23">
                  <c:v>2043</c:v>
                </c:pt>
                <c:pt idx="24">
                  <c:v>2044</c:v>
                </c:pt>
                <c:pt idx="25">
                  <c:v>2045</c:v>
                </c:pt>
                <c:pt idx="26">
                  <c:v>2046</c:v>
                </c:pt>
                <c:pt idx="27">
                  <c:v>2047</c:v>
                </c:pt>
              </c:numCache>
            </c:numRef>
          </c:cat>
          <c:val>
            <c:numRef>
              <c:f>BCA_Summary!$F$5:$F$32</c:f>
              <c:numCache>
                <c:formatCode>_("$"* #,##0_);_("$"* \(#,##0\);_("$"* "-"??_);_(@_)</c:formatCode>
                <c:ptCount val="28"/>
                <c:pt idx="0">
                  <c:v>-1209888.98165698</c:v>
                </c:pt>
                <c:pt idx="1">
                  <c:v>3027872.6993295797</c:v>
                </c:pt>
                <c:pt idx="2">
                  <c:v>3118708.8803094672</c:v>
                </c:pt>
                <c:pt idx="3">
                  <c:v>3212270.1467187512</c:v>
                </c:pt>
                <c:pt idx="4">
                  <c:v>18614600.099540271</c:v>
                </c:pt>
                <c:pt idx="5">
                  <c:v>23465130.1535253</c:v>
                </c:pt>
                <c:pt idx="6">
                  <c:v>38314377.469169684</c:v>
                </c:pt>
                <c:pt idx="7">
                  <c:v>36964240.665678009</c:v>
                </c:pt>
                <c:pt idx="8">
                  <c:v>38073167.885648355</c:v>
                </c:pt>
                <c:pt idx="9">
                  <c:v>39215362.922217801</c:v>
                </c:pt>
                <c:pt idx="10">
                  <c:v>40391823.809884332</c:v>
                </c:pt>
                <c:pt idx="11">
                  <c:v>41603578.524180867</c:v>
                </c:pt>
                <c:pt idx="12">
                  <c:v>42851685.879906289</c:v>
                </c:pt>
                <c:pt idx="13">
                  <c:v>44137236.456303492</c:v>
                </c:pt>
                <c:pt idx="14">
                  <c:v>45461353.549992584</c:v>
                </c:pt>
                <c:pt idx="15">
                  <c:v>46825194.156492367</c:v>
                </c:pt>
                <c:pt idx="16">
                  <c:v>48229949.98118712</c:v>
                </c:pt>
                <c:pt idx="17">
                  <c:v>49676848.480622739</c:v>
                </c:pt>
                <c:pt idx="18">
                  <c:v>51167153.935041428</c:v>
                </c:pt>
                <c:pt idx="19">
                  <c:v>52702168.553092659</c:v>
                </c:pt>
                <c:pt idx="20">
                  <c:v>54283233.609685451</c:v>
                </c:pt>
                <c:pt idx="21">
                  <c:v>55911730.617976017</c:v>
                </c:pt>
                <c:pt idx="22">
                  <c:v>57589082.536515281</c:v>
                </c:pt>
                <c:pt idx="23">
                  <c:v>59316755.012610741</c:v>
                </c:pt>
                <c:pt idx="24">
                  <c:v>61096257.662989058</c:v>
                </c:pt>
                <c:pt idx="25">
                  <c:v>62929145.392878734</c:v>
                </c:pt>
                <c:pt idx="26">
                  <c:v>64817019.754665099</c:v>
                </c:pt>
                <c:pt idx="27">
                  <c:v>66761530.347305052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00-4530-A2FE-2CF397E6E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2532280"/>
        <c:axId val="602532608"/>
      </c:barChart>
      <c:catAx>
        <c:axId val="602532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532608"/>
        <c:crosses val="autoZero"/>
        <c:auto val="1"/>
        <c:lblAlgn val="ctr"/>
        <c:lblOffset val="100"/>
        <c:noMultiLvlLbl val="0"/>
      </c:catAx>
      <c:valAx>
        <c:axId val="60253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532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BEFF7-9B26-4BDC-8E8B-5D8604047726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833E5-C1A8-43FB-8F24-B956891C6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0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4746"/>
            <a:ext cx="1639766" cy="411480"/>
          </a:xfrm>
          <a:prstGeom prst="rect">
            <a:avLst/>
          </a:prstGeom>
        </p:spPr>
      </p:pic>
      <p:sp>
        <p:nvSpPr>
          <p:cNvPr id="8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1752600"/>
            <a:ext cx="3429000" cy="533400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0" indent="0" algn="l">
              <a:buFontTx/>
              <a:buNone/>
              <a:defRPr sz="2600" cap="all" baseline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Insert Pres Date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2438400"/>
            <a:ext cx="5334000" cy="1393825"/>
          </a:xfrm>
        </p:spPr>
        <p:txBody>
          <a:bodyPr lIns="0" anchor="b" anchorCtr="0">
            <a:normAutofit/>
          </a:bodyPr>
          <a:lstStyle>
            <a:lvl1pPr algn="l">
              <a:defRPr sz="3500" cap="all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3962400"/>
            <a:ext cx="5334000" cy="1066800"/>
          </a:xfrm>
        </p:spPr>
        <p:txBody>
          <a:bodyPr lIns="0">
            <a:normAutofit/>
          </a:bodyPr>
          <a:lstStyle>
            <a:lvl1pPr marL="0">
              <a:buNone/>
              <a:defRPr sz="2800" cap="all" baseline="0">
                <a:solidFill>
                  <a:srgbClr val="A4522E"/>
                </a:solidFill>
              </a:defRPr>
            </a:lvl1pPr>
          </a:lstStyle>
          <a:p>
            <a:pPr lvl="0"/>
            <a:r>
              <a:rPr lang="en-US" cap="all" baseline="0" dirty="0">
                <a:solidFill>
                  <a:srgbClr val="A4522E"/>
                </a:solidFill>
              </a:rPr>
              <a:t>Click to add subtitle</a:t>
            </a:r>
          </a:p>
        </p:txBody>
      </p:sp>
      <p:sp>
        <p:nvSpPr>
          <p:cNvPr id="13" name="Line 2"/>
          <p:cNvSpPr>
            <a:spLocks noChangeShapeType="1"/>
          </p:cNvSpPr>
          <p:nvPr userDrawn="1"/>
        </p:nvSpPr>
        <p:spPr bwMode="auto">
          <a:xfrm>
            <a:off x="381000" y="3832225"/>
            <a:ext cx="53340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1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382"/>
            <a:ext cx="1384691" cy="347472"/>
          </a:xfrm>
          <a:prstGeom prst="rect">
            <a:avLst/>
          </a:prstGeom>
        </p:spPr>
      </p:pic>
      <p:sp>
        <p:nvSpPr>
          <p:cNvPr id="1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9144000" cy="491404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260401"/>
            <a:ext cx="6096000" cy="68580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Limi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6057" y="4787550"/>
            <a:ext cx="8241561" cy="566738"/>
          </a:xfrm>
        </p:spPr>
        <p:txBody>
          <a:bodyPr lIns="0" anchor="b">
            <a:normAutofit/>
          </a:bodyPr>
          <a:lstStyle>
            <a:lvl1pPr algn="l">
              <a:defRPr sz="30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Slide/Photo Title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6057" y="276446"/>
            <a:ext cx="8232701" cy="42955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insert photo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198" y="5520562"/>
            <a:ext cx="8241561" cy="540488"/>
          </a:xfrm>
        </p:spPr>
        <p:txBody>
          <a:bodyPr lIns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add additional information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8" y="6312015"/>
            <a:ext cx="1384691" cy="34747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312786" y="6292556"/>
            <a:ext cx="374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EDF01A-BABD-471A-AAB6-7A2B3CAB3D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1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2440" y="461554"/>
            <a:ext cx="3008468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0" y="457201"/>
            <a:ext cx="4888761" cy="551375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3189"/>
            <a:ext cx="1384691" cy="347472"/>
          </a:xfrm>
          <a:prstGeom prst="rect">
            <a:avLst/>
          </a:prstGeom>
        </p:spPr>
      </p:pic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457200" y="1561240"/>
            <a:ext cx="3023708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0" y="1794134"/>
            <a:ext cx="3008468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173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72440" y="461554"/>
            <a:ext cx="3008468" cy="1099686"/>
          </a:xfrm>
        </p:spPr>
        <p:txBody>
          <a:bodyPr lIns="0" anchor="b">
            <a:normAutofit/>
          </a:bodyPr>
          <a:lstStyle>
            <a:lvl1pPr algn="l">
              <a:defRPr sz="2500" b="0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0" y="457201"/>
            <a:ext cx="4888761" cy="2673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0" y="1794134"/>
            <a:ext cx="3008468" cy="4176823"/>
          </a:xfrm>
          <a:noFill/>
        </p:spPr>
        <p:txBody>
          <a:bodyPr lIns="0"/>
          <a:lstStyle>
            <a:lvl1pPr>
              <a:spcBef>
                <a:spcPts val="0"/>
              </a:spcBef>
              <a:defRPr sz="2000" baseline="0">
                <a:solidFill>
                  <a:srgbClr val="342E1F"/>
                </a:solidFill>
              </a:defRPr>
            </a:lvl1pPr>
            <a:lvl2pPr>
              <a:spcBef>
                <a:spcPts val="0"/>
              </a:spcBef>
              <a:defRPr sz="1800">
                <a:solidFill>
                  <a:srgbClr val="342E1F"/>
                </a:solidFill>
              </a:defRPr>
            </a:lvl2pPr>
            <a:lvl3pPr>
              <a:spcBef>
                <a:spcPts val="0"/>
              </a:spcBef>
              <a:defRPr sz="1600">
                <a:solidFill>
                  <a:srgbClr val="342E1F"/>
                </a:solidFill>
              </a:defRPr>
            </a:lvl3pPr>
            <a:lvl4pPr>
              <a:spcBef>
                <a:spcPts val="0"/>
              </a:spcBef>
              <a:defRPr sz="1600">
                <a:solidFill>
                  <a:srgbClr val="342E1F"/>
                </a:solidFill>
              </a:defRPr>
            </a:lvl4pPr>
            <a:lvl5pPr>
              <a:spcBef>
                <a:spcPts val="0"/>
              </a:spcBef>
              <a:defRPr sz="1600">
                <a:solidFill>
                  <a:srgbClr val="342E1F"/>
                </a:solidFill>
              </a:defRPr>
            </a:lvl5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3189"/>
            <a:ext cx="1384691" cy="347472"/>
          </a:xfrm>
          <a:prstGeom prst="rect">
            <a:avLst/>
          </a:prstGeom>
        </p:spPr>
      </p:pic>
      <p:sp>
        <p:nvSpPr>
          <p:cNvPr id="14" name="Line 2"/>
          <p:cNvSpPr>
            <a:spLocks noChangeShapeType="1"/>
          </p:cNvSpPr>
          <p:nvPr userDrawn="1"/>
        </p:nvSpPr>
        <p:spPr bwMode="auto">
          <a:xfrm flipV="1">
            <a:off x="457200" y="1561240"/>
            <a:ext cx="3023708" cy="5316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3808898" y="3297090"/>
            <a:ext cx="4888761" cy="267386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732491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/Separa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10209"/>
            <a:ext cx="1384691" cy="34747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4401879"/>
            <a:ext cx="4038600" cy="1636721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4401879"/>
            <a:ext cx="4038600" cy="1626089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498109"/>
            <a:ext cx="403860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4648200" y="1498109"/>
            <a:ext cx="4038600" cy="2743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5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66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Image w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382"/>
            <a:ext cx="1384691" cy="347472"/>
          </a:xfrm>
          <a:prstGeom prst="rect">
            <a:avLst/>
          </a:prstGeom>
        </p:spPr>
      </p:pic>
      <p:sp>
        <p:nvSpPr>
          <p:cNvPr id="1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350791"/>
            <a:ext cx="246888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8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260401"/>
            <a:ext cx="6096000" cy="685800"/>
          </a:xfrm>
        </p:spPr>
        <p:txBody>
          <a:bodyPr lIns="0"/>
          <a:lstStyle>
            <a:lvl1pPr algn="l">
              <a:defRPr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337673" y="350791"/>
            <a:ext cx="246888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218146" y="350791"/>
            <a:ext cx="2468880" cy="315468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659036"/>
            <a:ext cx="246888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3337673" y="3659036"/>
            <a:ext cx="246888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6218146" y="3659036"/>
            <a:ext cx="2468880" cy="1327634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 dirty="0"/>
              <a:t>Click to add info</a:t>
            </a:r>
          </a:p>
        </p:txBody>
      </p:sp>
    </p:spTree>
    <p:extLst>
      <p:ext uri="{BB962C8B-B14F-4D97-AF65-F5344CB8AC3E}">
        <p14:creationId xmlns:p14="http://schemas.microsoft.com/office/powerpoint/2010/main" val="285126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382"/>
            <a:ext cx="1384691" cy="347472"/>
          </a:xfrm>
          <a:prstGeom prst="rect">
            <a:avLst/>
          </a:prstGeom>
        </p:spPr>
      </p:pic>
      <p:sp>
        <p:nvSpPr>
          <p:cNvPr id="8" name="Table Placeholder 6"/>
          <p:cNvSpPr>
            <a:spLocks noGrp="1"/>
          </p:cNvSpPr>
          <p:nvPr>
            <p:ph type="tbl" sz="quarter" idx="10" hasCustomPrompt="1"/>
          </p:nvPr>
        </p:nvSpPr>
        <p:spPr>
          <a:xfrm>
            <a:off x="457200" y="1424762"/>
            <a:ext cx="8229600" cy="466837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a table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2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044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4746"/>
            <a:ext cx="1639766" cy="41148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57200" y="2842438"/>
            <a:ext cx="4343400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 defTabSz="914400"/>
            <a:r>
              <a:rPr lang="en-US" sz="5000" dirty="0">
                <a:solidFill>
                  <a:srgbClr val="94B8BB"/>
                </a:solidFill>
                <a:latin typeface="Arial"/>
              </a:rPr>
              <a:t>QUESTIONS?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3171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4746"/>
            <a:ext cx="1639766" cy="41148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460375" y="1772926"/>
            <a:ext cx="4343400" cy="86177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 defTabSz="914400"/>
            <a:r>
              <a:rPr lang="en-US" sz="5000" dirty="0">
                <a:solidFill>
                  <a:srgbClr val="94B8BB"/>
                </a:solidFill>
                <a:latin typeface="Arial"/>
              </a:rPr>
              <a:t>QUESTIONS?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35814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40386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4958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953000" y="35814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953000" y="40386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953000" y="44958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627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4746"/>
            <a:ext cx="1639766" cy="411480"/>
          </a:xfrm>
          <a:prstGeom prst="rect">
            <a:avLst/>
          </a:prstGeom>
        </p:spPr>
      </p:pic>
      <p:sp>
        <p:nvSpPr>
          <p:cNvPr id="1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19050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23622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28194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876800" y="19050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4876800" y="23622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876800" y="28194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819400" y="373380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2819400" y="4191000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4648200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4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6049841"/>
            <a:ext cx="4635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902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4746"/>
            <a:ext cx="1639766" cy="411480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307805"/>
            <a:ext cx="6096000" cy="3410076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5013960"/>
            <a:ext cx="6096000" cy="1470025"/>
          </a:xfrm>
        </p:spPr>
        <p:txBody>
          <a:bodyPr lIns="0" anchor="t" anchorCtr="0">
            <a:normAutofit/>
          </a:bodyPr>
          <a:lstStyle>
            <a:lvl1pPr algn="l">
              <a:defRPr sz="4000" cap="all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92091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Photo, Date,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414746"/>
            <a:ext cx="1639766" cy="411480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281793"/>
            <a:ext cx="5334000" cy="2954751"/>
          </a:xfrm>
          <a:effectLst/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33415"/>
            <a:ext cx="5334000" cy="688711"/>
          </a:xfrm>
        </p:spPr>
        <p:txBody>
          <a:bodyPr lIns="0">
            <a:normAutofit/>
          </a:bodyPr>
          <a:lstStyle>
            <a:lvl1pPr marL="0">
              <a:buNone/>
              <a:defRPr sz="2800" cap="all" baseline="0">
                <a:solidFill>
                  <a:srgbClr val="A4522E"/>
                </a:solidFill>
              </a:defRPr>
            </a:lvl1pPr>
          </a:lstStyle>
          <a:p>
            <a:pPr lvl="0"/>
            <a:r>
              <a:rPr lang="en-US" cap="all" baseline="0" dirty="0">
                <a:solidFill>
                  <a:srgbClr val="A4522E"/>
                </a:solidFill>
              </a:rPr>
              <a:t>Click to add subtitle</a:t>
            </a:r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1" hasCustomPrompt="1"/>
          </p:nvPr>
        </p:nvSpPr>
        <p:spPr>
          <a:xfrm>
            <a:off x="5545777" y="353786"/>
            <a:ext cx="3167990" cy="533400"/>
          </a:xfrm>
          <a:prstGeom prst="rect">
            <a:avLst/>
          </a:prstGeom>
        </p:spPr>
        <p:txBody>
          <a:bodyPr lIns="0" rIns="0" anchor="b" anchorCtr="0">
            <a:noAutofit/>
          </a:bodyPr>
          <a:lstStyle>
            <a:lvl1pPr marL="0" indent="0" algn="r">
              <a:buFontTx/>
              <a:buNone/>
              <a:defRPr sz="2000" cap="all" baseline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Insert Pres Date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4457551"/>
            <a:ext cx="6096000" cy="1154857"/>
          </a:xfrm>
        </p:spPr>
        <p:txBody>
          <a:bodyPr lIns="0" anchor="t" anchorCtr="0">
            <a:normAutofit/>
          </a:bodyPr>
          <a:lstStyle>
            <a:lvl1pPr algn="l">
              <a:defRPr sz="4000" cap="all" baseline="0">
                <a:solidFill>
                  <a:srgbClr val="94B8B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28066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e Presenter/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10209"/>
            <a:ext cx="1384691" cy="347472"/>
          </a:xfrm>
          <a:prstGeom prst="rect">
            <a:avLst/>
          </a:prstGeom>
        </p:spPr>
      </p:pic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5515599" y="1904697"/>
            <a:ext cx="2971800" cy="365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" y="4114800"/>
            <a:ext cx="4038600" cy="685800"/>
          </a:xfrm>
        </p:spPr>
        <p:txBody>
          <a:bodyPr lIns="91440" rIns="91440">
            <a:normAutofit/>
          </a:bodyPr>
          <a:lstStyle>
            <a:lvl1pPr marL="0" indent="-347472" algn="l">
              <a:buNone/>
              <a:defRPr sz="18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728929"/>
            <a:ext cx="4038600" cy="685800"/>
          </a:xfrm>
        </p:spPr>
        <p:txBody>
          <a:bodyPr anchor="b" anchorCtr="0">
            <a:normAutofit/>
          </a:bodyPr>
          <a:lstStyle>
            <a:lvl1pPr algn="l">
              <a:buNone/>
              <a:defRPr sz="3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429000"/>
            <a:ext cx="4038600" cy="685800"/>
          </a:xfrm>
        </p:spPr>
        <p:txBody>
          <a:bodyPr anchor="ctr" anchorCtr="0">
            <a:normAutofit/>
          </a:bodyPr>
          <a:lstStyle>
            <a:lvl1pPr algn="l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457200" y="488638"/>
            <a:ext cx="5334000" cy="685800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r>
              <a:rPr lang="en-US" sz="4000" b="0" dirty="0">
                <a:solidFill>
                  <a:srgbClr val="94B8BB"/>
                </a:solidFill>
                <a:latin typeface="Arial" pitchFamily="34" charset="0"/>
                <a:cs typeface="Arial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6669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resenter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10209"/>
            <a:ext cx="1384691" cy="347472"/>
          </a:xfrm>
          <a:prstGeom prst="rect">
            <a:avLst/>
          </a:prstGeom>
        </p:spPr>
      </p:pic>
      <p:sp>
        <p:nvSpPr>
          <p:cNvPr id="1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447800" y="1609014"/>
            <a:ext cx="2209800" cy="27432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486400" y="1609014"/>
            <a:ext cx="2209800" cy="2743200"/>
          </a:xfrm>
        </p:spPr>
        <p:txBody>
          <a:bodyPr>
            <a:normAutofit/>
          </a:bodyPr>
          <a:lstStyle>
            <a:lvl1pPr marL="0" indent="0">
              <a:buNone/>
              <a:defRPr sz="2500"/>
            </a:lvl1pPr>
          </a:lstStyle>
          <a:p>
            <a:r>
              <a:rPr lang="en-US" dirty="0"/>
              <a:t>Click to insert resume photo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647899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675156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5155092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876800" y="4654190"/>
            <a:ext cx="3429000" cy="457200"/>
          </a:xfrm>
        </p:spPr>
        <p:txBody>
          <a:bodyPr anchor="b" anchorCtr="0">
            <a:normAutofit/>
          </a:bodyPr>
          <a:lstStyle>
            <a:lvl1pPr algn="ctr">
              <a:buNone/>
              <a:defRPr sz="2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name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876800" y="5675156"/>
            <a:ext cx="3429000" cy="381000"/>
          </a:xfrm>
        </p:spPr>
        <p:txBody>
          <a:bodyPr>
            <a:normAutofit/>
          </a:bodyPr>
          <a:lstStyle>
            <a:lvl1pPr marL="0" algn="ctr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insert email address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876800" y="5155092"/>
            <a:ext cx="3429000" cy="457200"/>
          </a:xfrm>
        </p:spPr>
        <p:txBody>
          <a:bodyPr anchor="ctr" anchorCtr="0">
            <a:normAutofit/>
          </a:bodyPr>
          <a:lstStyle>
            <a:lvl1pPr algn="ctr"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insert job title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457200" y="488638"/>
            <a:ext cx="5334000" cy="685800"/>
          </a:xfrm>
          <a:prstGeom prst="rect">
            <a:avLst/>
          </a:prstGeom>
          <a:noFill/>
        </p:spPr>
        <p:txBody>
          <a:bodyPr wrap="square" lIns="0" rtlCol="0" anchor="b" anchorCtr="0">
            <a:spAutoFit/>
          </a:bodyPr>
          <a:lstStyle/>
          <a:p>
            <a:r>
              <a:rPr lang="en-US" sz="4000" b="0" dirty="0">
                <a:solidFill>
                  <a:srgbClr val="94B8BB"/>
                </a:solidFill>
                <a:latin typeface="Arial" pitchFamily="34" charset="0"/>
                <a:cs typeface="Arial" pitchFamily="34" charset="0"/>
              </a:rPr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740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57200" y="1435395"/>
            <a:ext cx="8229600" cy="4659684"/>
          </a:xfrm>
        </p:spPr>
        <p:txBody>
          <a:bodyPr l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10209"/>
            <a:ext cx="1384691" cy="347472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1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03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10209"/>
            <a:ext cx="1384691" cy="34747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424764"/>
            <a:ext cx="4038600" cy="4614529"/>
          </a:xfrm>
        </p:spPr>
        <p:txBody>
          <a:bodyPr lIns="0"/>
          <a:lstStyle>
            <a:lvl1pPr algn="l">
              <a:spcBef>
                <a:spcPts val="0"/>
              </a:spcBef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424764"/>
            <a:ext cx="4038600" cy="4614530"/>
          </a:xfrm>
        </p:spPr>
        <p:txBody>
          <a:bodyPr lIns="0"/>
          <a:lstStyle>
            <a:lvl1pPr algn="l">
              <a:spcBef>
                <a:spcPts val="0"/>
              </a:spcBef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2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4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89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2" y="6310209"/>
            <a:ext cx="1384691" cy="34747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5612" y="2126512"/>
            <a:ext cx="4038600" cy="3966844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9787" y="2126512"/>
            <a:ext cx="4038600" cy="3962513"/>
          </a:xfrm>
        </p:spPr>
        <p:txBody>
          <a:bodyPr lIns="0"/>
          <a:lstStyle>
            <a:lvl1pPr algn="l">
              <a:spcBef>
                <a:spcPts val="0"/>
              </a:spcBef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algn="l">
              <a:spcBef>
                <a:spcPts val="0"/>
              </a:spcBef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algn="l">
              <a:spcBef>
                <a:spcPts val="0"/>
              </a:spcBef>
              <a:defRPr sz="1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insert information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55612" y="1489604"/>
            <a:ext cx="4040188" cy="469939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insert information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8199" y="1489604"/>
            <a:ext cx="4041775" cy="467774"/>
          </a:xfrm>
        </p:spPr>
        <p:txBody>
          <a:bodyPr lIns="0" anchor="b">
            <a:noAutofit/>
          </a:bodyPr>
          <a:lstStyle>
            <a:lvl1pPr marL="0" indent="0" algn="l">
              <a:buNone/>
              <a:defRPr sz="2000" b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insert information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2786" y="6292556"/>
            <a:ext cx="374240" cy="365125"/>
          </a:xfrm>
        </p:spPr>
        <p:txBody>
          <a:bodyPr/>
          <a:lstStyle/>
          <a:p>
            <a:fld id="{31EDF01A-BABD-471A-AAB6-7A2B3CAB3DD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495117"/>
            <a:ext cx="8229600" cy="685800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insert slide title</a:t>
            </a:r>
          </a:p>
        </p:txBody>
      </p:sp>
      <p:sp>
        <p:nvSpPr>
          <p:cNvPr id="18" name="Line 2"/>
          <p:cNvSpPr>
            <a:spLocks noChangeShapeType="1"/>
          </p:cNvSpPr>
          <p:nvPr userDrawn="1"/>
        </p:nvSpPr>
        <p:spPr bwMode="auto">
          <a:xfrm>
            <a:off x="457200" y="1205048"/>
            <a:ext cx="8229600" cy="0"/>
          </a:xfrm>
          <a:prstGeom prst="line">
            <a:avLst/>
          </a:prstGeom>
          <a:noFill/>
          <a:ln w="63500">
            <a:solidFill>
              <a:srgbClr val="94B8BB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956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381000" y="2362200"/>
            <a:ext cx="6019800" cy="1524000"/>
          </a:xfrm>
        </p:spPr>
        <p:txBody>
          <a:bodyPr>
            <a:no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</a:t>
            </a:r>
            <a:br>
              <a:rPr lang="en-US" dirty="0"/>
            </a:br>
            <a:r>
              <a:rPr lang="en-US" dirty="0"/>
              <a:t>(Insert title)</a:t>
            </a:r>
          </a:p>
        </p:txBody>
      </p:sp>
    </p:spTree>
    <p:extLst>
      <p:ext uri="{BB962C8B-B14F-4D97-AF65-F5344CB8AC3E}">
        <p14:creationId xmlns:p14="http://schemas.microsoft.com/office/powerpoint/2010/main" val="4104341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059" y="503172"/>
            <a:ext cx="8229600" cy="78692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059" y="1482091"/>
            <a:ext cx="8229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23419" y="6303189"/>
            <a:ext cx="37424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EDF01A-BABD-471A-AAB6-7A2B3CAB3D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55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5" r:id="rId3"/>
    <p:sldLayoutId id="2147483662" r:id="rId4"/>
    <p:sldLayoutId id="2147483673" r:id="rId5"/>
    <p:sldLayoutId id="2147483674" r:id="rId6"/>
    <p:sldLayoutId id="2147483677" r:id="rId7"/>
    <p:sldLayoutId id="2147483679" r:id="rId8"/>
    <p:sldLayoutId id="2147483664" r:id="rId9"/>
    <p:sldLayoutId id="2147483663" r:id="rId10"/>
    <p:sldLayoutId id="2147483666" r:id="rId11"/>
    <p:sldLayoutId id="2147483665" r:id="rId12"/>
    <p:sldLayoutId id="2147483675" r:id="rId13"/>
    <p:sldLayoutId id="2147483678" r:id="rId14"/>
    <p:sldLayoutId id="2147483680" r:id="rId15"/>
    <p:sldLayoutId id="2147483676" r:id="rId16"/>
    <p:sldLayoutId id="2147483681" r:id="rId17"/>
    <p:sldLayoutId id="2147483682" r:id="rId18"/>
    <p:sldLayoutId id="214748368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1.m4a"/><Relationship Id="rId7" Type="http://schemas.openxmlformats.org/officeDocument/2006/relationships/image" Target="../media/image23.jpe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media12.m4a"/><Relationship Id="rId7" Type="http://schemas.openxmlformats.org/officeDocument/2006/relationships/image" Target="../media/image26.jpe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3" Type="http://schemas.openxmlformats.org/officeDocument/2006/relationships/video" Target="../media/media2.mov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microsoft.com/office/2007/relationships/media" Target="../media/media2.mo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4.jpeg"/><Relationship Id="rId5" Type="http://schemas.openxmlformats.org/officeDocument/2006/relationships/audio" Target="../media/media3.m4a"/><Relationship Id="rId10" Type="http://schemas.openxmlformats.org/officeDocument/2006/relationships/image" Target="../media/image13.jpeg"/><Relationship Id="rId4" Type="http://schemas.microsoft.com/office/2007/relationships/media" Target="../media/media3.m4a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0999" y="1012371"/>
            <a:ext cx="3429000" cy="533400"/>
          </a:xfrm>
        </p:spPr>
        <p:txBody>
          <a:bodyPr/>
          <a:lstStyle/>
          <a:p>
            <a:r>
              <a:rPr lang="en-US" dirty="0"/>
              <a:t>October 13, 2020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0998" y="1976846"/>
            <a:ext cx="8635273" cy="1027185"/>
          </a:xfrm>
        </p:spPr>
        <p:txBody>
          <a:bodyPr>
            <a:normAutofit/>
          </a:bodyPr>
          <a:lstStyle/>
          <a:p>
            <a:r>
              <a:rPr lang="en-US" dirty="0"/>
              <a:t>City of Hiawatha delegation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80999" y="3418113"/>
            <a:ext cx="6006254" cy="927892"/>
          </a:xfrm>
        </p:spPr>
        <p:txBody>
          <a:bodyPr/>
          <a:lstStyle/>
          <a:p>
            <a:r>
              <a:rPr lang="en-US" dirty="0"/>
              <a:t>Iowa DOT Commission meeting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80999" y="4249783"/>
            <a:ext cx="8423367" cy="2290354"/>
            <a:chOff x="730" y="170"/>
            <a:chExt cx="10776" cy="2977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" y="170"/>
              <a:ext cx="10776" cy="2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730" y="170"/>
              <a:ext cx="10776" cy="2977"/>
            </a:xfrm>
            <a:prstGeom prst="rect">
              <a:avLst/>
            </a:prstGeom>
            <a:noFill/>
            <a:ln w="12700">
              <a:solidFill>
                <a:srgbClr val="006F3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927566" y="104504"/>
            <a:ext cx="5088706" cy="2168434"/>
            <a:chOff x="10" y="10"/>
            <a:chExt cx="10800" cy="4954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30"/>
              <a:ext cx="10760" cy="4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0" y="10"/>
              <a:ext cx="10800" cy="4954"/>
            </a:xfrm>
            <a:prstGeom prst="rect">
              <a:avLst/>
            </a:prstGeom>
            <a:noFill/>
            <a:ln w="12700">
              <a:solidFill>
                <a:srgbClr val="006F3B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0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71"/>
    </mc:Choice>
    <mc:Fallback xmlns="">
      <p:transition spd="slow" advTm="28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" y="325120"/>
            <a:ext cx="3008468" cy="643467"/>
          </a:xfrm>
        </p:spPr>
        <p:txBody>
          <a:bodyPr>
            <a:noAutofit/>
          </a:bodyPr>
          <a:lstStyle/>
          <a:p>
            <a:r>
              <a:rPr lang="en-US" sz="4000" dirty="0"/>
              <a:t>Partnership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8838" r="18442" b="46240"/>
          <a:stretch/>
        </p:blipFill>
        <p:spPr>
          <a:xfrm>
            <a:off x="6697619" y="139771"/>
            <a:ext cx="2378647" cy="208865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72440" y="1028748"/>
            <a:ext cx="3286760" cy="5446559"/>
          </a:xfrm>
        </p:spPr>
        <p:txBody>
          <a:bodyPr>
            <a:noAutofit/>
          </a:bodyPr>
          <a:lstStyle/>
          <a:p>
            <a:r>
              <a:rPr lang="en-US" sz="1500" dirty="0"/>
              <a:t>Linn County, CR, Hiawatha, Robins, Marion</a:t>
            </a:r>
          </a:p>
          <a:p>
            <a:r>
              <a:rPr lang="en-US" sz="1500" dirty="0"/>
              <a:t>Governor Kim Reynolds</a:t>
            </a:r>
          </a:p>
          <a:p>
            <a:pPr lvl="0"/>
            <a:r>
              <a:rPr lang="en-US" sz="1500" dirty="0"/>
              <a:t>U.S. Sen Charles Grassley</a:t>
            </a:r>
          </a:p>
          <a:p>
            <a:pPr lvl="0"/>
            <a:r>
              <a:rPr lang="en-US" sz="1500" dirty="0"/>
              <a:t>U.S. Sen Joni Ernst</a:t>
            </a:r>
          </a:p>
          <a:p>
            <a:pPr lvl="0"/>
            <a:r>
              <a:rPr lang="en-US" sz="1500" dirty="0"/>
              <a:t>Iowa Rep Ashley Hinson</a:t>
            </a:r>
          </a:p>
          <a:p>
            <a:pPr lvl="0"/>
            <a:r>
              <a:rPr lang="en-US" sz="1500" dirty="0"/>
              <a:t>Iowa Sen Liz Mathis</a:t>
            </a:r>
          </a:p>
          <a:p>
            <a:pPr lvl="0"/>
            <a:r>
              <a:rPr lang="en-US" sz="1500" dirty="0"/>
              <a:t>Iowa DOT</a:t>
            </a:r>
          </a:p>
          <a:p>
            <a:pPr lvl="0"/>
            <a:r>
              <a:rPr lang="en-US" sz="1500" dirty="0"/>
              <a:t>City of Hiawatha</a:t>
            </a:r>
          </a:p>
          <a:p>
            <a:pPr lvl="0"/>
            <a:r>
              <a:rPr lang="en-US" sz="1500" dirty="0"/>
              <a:t>City of Robins</a:t>
            </a:r>
          </a:p>
          <a:p>
            <a:pPr lvl="0"/>
            <a:r>
              <a:rPr lang="en-US" sz="1500" dirty="0"/>
              <a:t>City of Cedar Rapids</a:t>
            </a:r>
          </a:p>
          <a:p>
            <a:pPr lvl="0"/>
            <a:r>
              <a:rPr lang="en-US" sz="1500" dirty="0"/>
              <a:t>City of Marion</a:t>
            </a:r>
          </a:p>
          <a:p>
            <a:pPr lvl="0"/>
            <a:r>
              <a:rPr lang="en-US" sz="1500" dirty="0"/>
              <a:t>Corridor MPO</a:t>
            </a:r>
          </a:p>
          <a:p>
            <a:pPr lvl="0"/>
            <a:r>
              <a:rPr lang="en-US" sz="1500" dirty="0"/>
              <a:t>East Central Iowa COG</a:t>
            </a:r>
          </a:p>
          <a:p>
            <a:pPr lvl="0"/>
            <a:r>
              <a:rPr lang="en-US" sz="1500" dirty="0"/>
              <a:t>ICR Iowa</a:t>
            </a:r>
          </a:p>
          <a:p>
            <a:pPr lvl="0"/>
            <a:r>
              <a:rPr lang="en-US" sz="1500" dirty="0"/>
              <a:t>Cedar Rapids Metro Economic Alliance</a:t>
            </a:r>
          </a:p>
          <a:p>
            <a:pPr lvl="0"/>
            <a:r>
              <a:rPr lang="en-US" sz="1500" dirty="0"/>
              <a:t>HEDCO</a:t>
            </a:r>
          </a:p>
          <a:p>
            <a:pPr lvl="0"/>
            <a:r>
              <a:rPr lang="en-US" sz="1500" dirty="0"/>
              <a:t>MEDCO</a:t>
            </a:r>
          </a:p>
          <a:p>
            <a:pPr lvl="0"/>
            <a:r>
              <a:rPr lang="en-US" sz="1500" dirty="0"/>
              <a:t>Kirkwood Community College</a:t>
            </a:r>
          </a:p>
          <a:p>
            <a:pPr lvl="0"/>
            <a:r>
              <a:rPr lang="en-US" sz="1500" dirty="0"/>
              <a:t>CCB Packaging, Inc.</a:t>
            </a:r>
          </a:p>
          <a:p>
            <a:pPr lvl="0"/>
            <a:r>
              <a:rPr lang="en-US" sz="1500" dirty="0"/>
              <a:t>Collins Aerospace</a:t>
            </a:r>
          </a:p>
          <a:p>
            <a:pPr lvl="0"/>
            <a:r>
              <a:rPr lang="en-US" sz="1500" dirty="0"/>
              <a:t>Legacy Manufacturing Company</a:t>
            </a:r>
          </a:p>
          <a:p>
            <a:pPr lvl="0"/>
            <a:r>
              <a:rPr lang="en-US" sz="1500" dirty="0"/>
              <a:t>Linn County Rural Electric Coop</a:t>
            </a:r>
          </a:p>
          <a:p>
            <a:pPr lvl="0"/>
            <a:r>
              <a:rPr lang="en-US" sz="1500" dirty="0"/>
              <a:t>Alliant Energy</a:t>
            </a:r>
          </a:p>
          <a:p>
            <a:r>
              <a:rPr lang="en-US" sz="1500" dirty="0"/>
              <a:t>UPS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66624" y="235797"/>
            <a:ext cx="4139456" cy="6374976"/>
            <a:chOff x="0" y="0"/>
            <a:chExt cx="2834640" cy="44959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174"/>
            <a:stretch/>
          </p:blipFill>
          <p:spPr bwMode="auto">
            <a:xfrm>
              <a:off x="0" y="0"/>
              <a:ext cx="2834640" cy="3455670"/>
            </a:xfrm>
            <a:prstGeom prst="rect">
              <a:avLst/>
            </a:prstGeom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6" b="65554"/>
            <a:stretch/>
          </p:blipFill>
          <p:spPr bwMode="auto">
            <a:xfrm>
              <a:off x="0" y="3304032"/>
              <a:ext cx="2834640" cy="1191895"/>
            </a:xfrm>
            <a:prstGeom prst="rect">
              <a:avLst/>
            </a:prstGeom>
            <a:ln w="127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2"/>
    </mc:Choice>
    <mc:Fallback xmlns="">
      <p:transition spd="slow" advTm="21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" t="102" r="277" b="287"/>
          <a:stretch/>
        </p:blipFill>
        <p:spPr>
          <a:xfrm>
            <a:off x="3677194" y="256104"/>
            <a:ext cx="4426872" cy="375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CCB Packaging Expansion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72440" y="1794134"/>
            <a:ext cx="3204754" cy="417682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Add 100,000 sf to 260,000 sf building</a:t>
            </a:r>
          </a:p>
          <a:p>
            <a:pPr>
              <a:spcAft>
                <a:spcPts val="1200"/>
              </a:spcAft>
            </a:pPr>
            <a:r>
              <a:rPr lang="en-US" dirty="0"/>
              <a:t>$6M expansion</a:t>
            </a:r>
          </a:p>
          <a:p>
            <a:pPr>
              <a:spcAft>
                <a:spcPts val="1200"/>
              </a:spcAft>
            </a:pPr>
            <a:r>
              <a:rPr lang="en-US" dirty="0"/>
              <a:t>Add 10-20 high quality jobs</a:t>
            </a:r>
          </a:p>
          <a:p>
            <a:pPr>
              <a:spcAft>
                <a:spcPts val="1200"/>
              </a:spcAft>
            </a:pPr>
            <a:r>
              <a:rPr lang="en-US" dirty="0"/>
              <a:t>80 trucks / day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120" y="6224693"/>
            <a:ext cx="1652693" cy="541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Placeholder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58" y="4118204"/>
            <a:ext cx="4426872" cy="2445288"/>
          </a:xfrm>
          <a:prstGeom prst="rect">
            <a:avLst/>
          </a:prstGeom>
        </p:spPr>
      </p:pic>
      <p:pic>
        <p:nvPicPr>
          <p:cNvPr id="14" name="Picture Placeholder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0399" r="22578" b="3510"/>
          <a:stretch/>
        </p:blipFill>
        <p:spPr>
          <a:xfrm rot="16200000">
            <a:off x="5713304" y="1838957"/>
            <a:ext cx="3603417" cy="282448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19050">
            <a:noFill/>
          </a:ln>
          <a:effectLst>
            <a:softEdge rad="0"/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9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68"/>
    </mc:Choice>
    <mc:Fallback xmlns="">
      <p:transition spd="slow" advTm="5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6054" y="420782"/>
            <a:ext cx="8241561" cy="566738"/>
          </a:xfrm>
        </p:spPr>
        <p:txBody>
          <a:bodyPr>
            <a:noAutofit/>
          </a:bodyPr>
          <a:lstStyle/>
          <a:p>
            <a:r>
              <a:rPr lang="en-US" sz="4000" dirty="0"/>
              <a:t>Cost vs Funding Package Proposal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913834"/>
              </p:ext>
            </p:extLst>
          </p:nvPr>
        </p:nvGraphicFramePr>
        <p:xfrm>
          <a:off x="466055" y="1435533"/>
          <a:ext cx="8241561" cy="2497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1124">
                  <a:extLst>
                    <a:ext uri="{9D8B030D-6E8A-4147-A177-3AD203B41FA5}">
                      <a16:colId xmlns:a16="http://schemas.microsoft.com/office/drawing/2014/main" val="3791147472"/>
                    </a:ext>
                  </a:extLst>
                </a:gridCol>
                <a:gridCol w="1247467">
                  <a:extLst>
                    <a:ext uri="{9D8B030D-6E8A-4147-A177-3AD203B41FA5}">
                      <a16:colId xmlns:a16="http://schemas.microsoft.com/office/drawing/2014/main" val="2111380854"/>
                    </a:ext>
                  </a:extLst>
                </a:gridCol>
                <a:gridCol w="1316183">
                  <a:extLst>
                    <a:ext uri="{9D8B030D-6E8A-4147-A177-3AD203B41FA5}">
                      <a16:colId xmlns:a16="http://schemas.microsoft.com/office/drawing/2014/main" val="3739197320"/>
                    </a:ext>
                  </a:extLst>
                </a:gridCol>
                <a:gridCol w="1324112">
                  <a:extLst>
                    <a:ext uri="{9D8B030D-6E8A-4147-A177-3AD203B41FA5}">
                      <a16:colId xmlns:a16="http://schemas.microsoft.com/office/drawing/2014/main" val="302713140"/>
                    </a:ext>
                  </a:extLst>
                </a:gridCol>
                <a:gridCol w="1274777">
                  <a:extLst>
                    <a:ext uri="{9D8B030D-6E8A-4147-A177-3AD203B41FA5}">
                      <a16:colId xmlns:a16="http://schemas.microsoft.com/office/drawing/2014/main" val="1468757414"/>
                    </a:ext>
                  </a:extLst>
                </a:gridCol>
                <a:gridCol w="1347898">
                  <a:extLst>
                    <a:ext uri="{9D8B030D-6E8A-4147-A177-3AD203B41FA5}">
                      <a16:colId xmlns:a16="http://schemas.microsoft.com/office/drawing/2014/main" val="3141861854"/>
                    </a:ext>
                  </a:extLst>
                </a:gridCol>
              </a:tblGrid>
              <a:tr h="54707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Project Funding</a:t>
                      </a: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Cedar Rapids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Hiawatha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Robins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Marion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Totals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774381"/>
                  </a:ext>
                </a:extLst>
              </a:tr>
              <a:tr h="2420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STBG (80/20)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$2,785,523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$2,970,823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$2,979,701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$5,425,770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C000"/>
                          </a:solidFill>
                          <a:effectLst/>
                        </a:rPr>
                        <a:t>$14,161,816</a:t>
                      </a:r>
                      <a:endParaRPr lang="en-US" sz="1600" b="1" dirty="0">
                        <a:solidFill>
                          <a:srgbClr val="FFC00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7325737"/>
                  </a:ext>
                </a:extLst>
              </a:tr>
              <a:tr h="2420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BUILD (80/20)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$5,145,234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$6,070,292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$4,559,779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$9,224,695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effectLst/>
                        </a:rPr>
                        <a:t>$25,000,000</a:t>
                      </a:r>
                      <a:endParaRPr lang="en-US" sz="1600" b="1" dirty="0">
                        <a:solidFill>
                          <a:srgbClr val="0070C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350375"/>
                  </a:ext>
                </a:extLst>
              </a:tr>
              <a:tr h="2420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RISE (50/50)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$1,799,961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$2,344,498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$1,709,742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$3,365,989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$9,220,190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2016350"/>
                  </a:ext>
                </a:extLst>
              </a:tr>
              <a:tr h="2420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10615" algn="r"/>
                        </a:tabLst>
                      </a:pPr>
                      <a:r>
                        <a:rPr lang="en-US" sz="1400" dirty="0">
                          <a:effectLst/>
                        </a:rPr>
                        <a:t>	TSIP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$0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$285,465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$214,535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$0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$500,000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44437963"/>
                  </a:ext>
                </a:extLst>
              </a:tr>
              <a:tr h="2420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U-STEP (55/45)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$0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$0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$0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$400,000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$400,000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1185828"/>
                  </a:ext>
                </a:extLst>
              </a:tr>
              <a:tr h="242031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Local </a:t>
                      </a:r>
                      <a:endParaRPr lang="en-US" sz="14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$2,654,227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$2,940,547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$1,511,957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$3,788,044</a:t>
                      </a:r>
                      <a:endParaRPr lang="en-US" sz="160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$10,894,776</a:t>
                      </a:r>
                      <a:endParaRPr lang="en-US" sz="1600" b="1" dirty="0">
                        <a:solidFill>
                          <a:srgbClr val="7030A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4039044"/>
                  </a:ext>
                </a:extLst>
              </a:tr>
              <a:tr h="484062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Total Funding</a:t>
                      </a:r>
                      <a:endParaRPr lang="en-US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$12,384,945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$14,611,625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$10,975,714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$22,204,498</a:t>
                      </a:r>
                      <a:endParaRPr lang="en-US" sz="1600" b="1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$60,176,782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340363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9307" y="6245013"/>
            <a:ext cx="8466666" cy="453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49234" y="4120376"/>
            <a:ext cx="7758381" cy="22804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$60.2M Cost for Remaining 3.7 miles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$25.0M BUILD Grant Application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FFC000"/>
                </a:solidFill>
              </a:rPr>
              <a:t>$14.2M STBG (Federal Funds through CMPO)</a:t>
            </a:r>
          </a:p>
          <a:p>
            <a:pPr>
              <a:spcAft>
                <a:spcPts val="600"/>
              </a:spcAft>
            </a:pPr>
            <a:r>
              <a:rPr lang="en-US" dirty="0"/>
              <a:t>$10.1M Iowa DOT (RISE, TSIP, U-STEP) *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7030A0"/>
                </a:solidFill>
              </a:rPr>
              <a:t>$10.9M Locals</a:t>
            </a:r>
          </a:p>
          <a:p>
            <a:pPr marL="169863" indent="-169863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* May include ICAAP and LIFTS as well due to travel time / emissions reductions and improved freight movement reliability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0"/>
    </mc:Choice>
    <mc:Fallback xmlns="">
      <p:transition spd="slow" advTm="3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1938"/>
            <a:ext cx="8229600" cy="685800"/>
          </a:xfrm>
        </p:spPr>
        <p:txBody>
          <a:bodyPr/>
          <a:lstStyle/>
          <a:p>
            <a:r>
              <a:rPr lang="en-US" dirty="0"/>
              <a:t>BUILD Grant – Project Schedule</a:t>
            </a:r>
          </a:p>
        </p:txBody>
      </p:sp>
      <p:pic>
        <p:nvPicPr>
          <p:cNvPr id="22" name="Table Placeholder 21"/>
          <p:cNvPicPr>
            <a:picLocks noGrp="1" noChangeAspect="1"/>
          </p:cNvPicPr>
          <p:nvPr>
            <p:ph type="tbl" sz="quarter" idx="10"/>
          </p:nvPr>
        </p:nvPicPr>
        <p:blipFill>
          <a:blip r:embed="rId4"/>
          <a:stretch>
            <a:fillRect/>
          </a:stretch>
        </p:blipFill>
        <p:spPr>
          <a:xfrm>
            <a:off x="457200" y="1018922"/>
            <a:ext cx="8229600" cy="36468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40594"/>
          <a:stretch/>
        </p:blipFill>
        <p:spPr>
          <a:xfrm>
            <a:off x="457200" y="4804833"/>
            <a:ext cx="5195147" cy="1440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307" y="6245013"/>
            <a:ext cx="8466666" cy="453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9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2"/>
    </mc:Choice>
    <mc:Fallback xmlns="">
      <p:transition spd="slow" advTm="3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3"/>
          </p:nvPr>
        </p:nvSpPr>
        <p:spPr>
          <a:xfrm>
            <a:off x="2327849" y="2743200"/>
            <a:ext cx="4398071" cy="853440"/>
          </a:xfrm>
        </p:spPr>
        <p:txBody>
          <a:bodyPr>
            <a:noAutofit/>
          </a:bodyPr>
          <a:lstStyle/>
          <a:p>
            <a:r>
              <a:rPr lang="en-US" sz="5400" dirty="0"/>
              <a:t>THANK YOU!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2"/>
    </mc:Choice>
    <mc:Fallback xmlns="">
      <p:transition spd="slow" advTm="17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1" y="6265333"/>
            <a:ext cx="1754292" cy="551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1" name="MayorBennettThankYou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65795" y="178503"/>
            <a:ext cx="1775628" cy="236826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Thank you from Mayor Bill Bennett</a:t>
            </a:r>
          </a:p>
        </p:txBody>
      </p:sp>
      <p:pic>
        <p:nvPicPr>
          <p:cNvPr id="13" name="Picture Placeholder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" t="18963" r="-274" b="225"/>
          <a:stretch/>
        </p:blipFill>
        <p:spPr>
          <a:xfrm>
            <a:off x="304801" y="1362637"/>
            <a:ext cx="2468880" cy="3154680"/>
          </a:xfrm>
          <a:prstGeom prst="rect">
            <a:avLst/>
          </a:prstGeom>
        </p:spPr>
      </p:pic>
      <p:pic>
        <p:nvPicPr>
          <p:cNvPr id="14" name="Picture Placeholder 10"/>
          <p:cNvPicPr>
            <a:picLocks noGrp="1" noChangeAspect="1"/>
          </p:cNvPicPr>
          <p:nvPr>
            <p:ph type="pic" sz="quarter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7" b="9027"/>
          <a:stretch>
            <a:fillRect/>
          </a:stretch>
        </p:blipFill>
        <p:spPr>
          <a:xfrm>
            <a:off x="892499" y="2236645"/>
            <a:ext cx="2468880" cy="3154680"/>
          </a:xfrm>
          <a:prstGeom prst="rect">
            <a:avLst/>
          </a:prstGeom>
        </p:spPr>
      </p:pic>
      <p:pic>
        <p:nvPicPr>
          <p:cNvPr id="15" name="Picture Placeholder 11"/>
          <p:cNvPicPr>
            <a:picLocks noGrp="1" noChangeAspect="1"/>
          </p:cNvPicPr>
          <p:nvPr>
            <p:ph type="pic" sz="quarter" idx="4294967295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3" r="20653"/>
          <a:stretch>
            <a:fillRect/>
          </a:stretch>
        </p:blipFill>
        <p:spPr>
          <a:xfrm>
            <a:off x="297236" y="3386408"/>
            <a:ext cx="2468880" cy="3154680"/>
          </a:xfrm>
          <a:prstGeom prst="rect">
            <a:avLst/>
          </a:prstGeom>
        </p:spPr>
      </p:pic>
      <p:pic>
        <p:nvPicPr>
          <p:cNvPr id="16" name="Picture Placehold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5492" y="2614364"/>
            <a:ext cx="6678507" cy="4243635"/>
          </a:xfrm>
        </p:spPr>
      </p:pic>
      <p:pic>
        <p:nvPicPr>
          <p:cNvPr id="17" name="Picture Placehold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307" y="2614365"/>
            <a:ext cx="5533389" cy="4150042"/>
          </a:xfrm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7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63"/>
    </mc:Choice>
    <mc:Fallback xmlns="">
      <p:transition spd="slow" advTm="7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8" objId="11"/>
        <p14:stopEvt time="74147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TERRACE ROAD CORRIDOR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86" y="337444"/>
            <a:ext cx="4887884" cy="632598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72440" y="1794134"/>
            <a:ext cx="3204754" cy="417682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8.3-miles in length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Edgewood Rd to IA 13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4.6-miles either constructed or planned</a:t>
            </a:r>
          </a:p>
          <a:p>
            <a:pPr>
              <a:spcAft>
                <a:spcPts val="1200"/>
              </a:spcAft>
            </a:pPr>
            <a:r>
              <a:rPr lang="en-US" dirty="0"/>
              <a:t>Provide another east/west connection</a:t>
            </a:r>
          </a:p>
          <a:p>
            <a:pPr marL="460375" lvl="1">
              <a:spcAft>
                <a:spcPts val="600"/>
              </a:spcAft>
            </a:pPr>
            <a:r>
              <a:rPr lang="en-US" dirty="0"/>
              <a:t>IA 100 – 2-3 miles south</a:t>
            </a:r>
          </a:p>
          <a:p>
            <a:pPr marL="460375" lvl="1">
              <a:spcAft>
                <a:spcPts val="600"/>
              </a:spcAft>
            </a:pPr>
            <a:r>
              <a:rPr lang="en-US" dirty="0"/>
              <a:t>Mt. Vernon Rd – 6 miles south</a:t>
            </a:r>
          </a:p>
          <a:p>
            <a:pPr marL="460375" lvl="1">
              <a:spcAft>
                <a:spcPts val="1200"/>
              </a:spcAft>
            </a:pPr>
            <a:r>
              <a:rPr lang="en-US" dirty="0"/>
              <a:t>US 30 – 9 miles south</a:t>
            </a:r>
          </a:p>
          <a:p>
            <a:pPr>
              <a:spcAft>
                <a:spcPts val="1200"/>
              </a:spcAft>
            </a:pPr>
            <a:r>
              <a:rPr lang="en-US" dirty="0"/>
              <a:t>Total cost = $90M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4446" y="1794134"/>
            <a:ext cx="2124891" cy="313340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>
            <a:off x="5819744" y="4050171"/>
            <a:ext cx="1754294" cy="223520"/>
          </a:xfrm>
          <a:prstGeom prst="leftRightArrow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-Right Arrow 16"/>
          <p:cNvSpPr/>
          <p:nvPr/>
        </p:nvSpPr>
        <p:spPr>
          <a:xfrm>
            <a:off x="6144864" y="3232876"/>
            <a:ext cx="1754294" cy="223520"/>
          </a:xfrm>
          <a:prstGeom prst="leftRightArrow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6144864" y="2450927"/>
            <a:ext cx="1754294" cy="223520"/>
          </a:xfrm>
          <a:prstGeom prst="leftRightArrow">
            <a:avLst/>
          </a:prstGeom>
          <a:noFill/>
          <a:ln w="444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5120" y="6224693"/>
            <a:ext cx="1652693" cy="541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5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405"/>
    </mc:Choice>
    <mc:Fallback xmlns="">
      <p:transition spd="slow" advTm="7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uiExpand="1" build="p"/>
      <p:bldP spid="7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TOWER TERRACE ROAD CORRIDOR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Partnership between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Linn County (lead)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Cedar Rapids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Hiawatha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Robins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Marion</a:t>
            </a:r>
          </a:p>
          <a:p>
            <a:pPr>
              <a:spcAft>
                <a:spcPts val="1200"/>
              </a:spcAft>
            </a:pPr>
            <a:r>
              <a:rPr lang="en-US" dirty="0"/>
              <a:t>Iowa DOT, CMPO, &amp; ECICOG involvement in PMT meetings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8718" r="19472" b="45513"/>
          <a:stretch/>
        </p:blipFill>
        <p:spPr>
          <a:xfrm>
            <a:off x="3978224" y="1148643"/>
            <a:ext cx="4754495" cy="43521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" y="6190827"/>
            <a:ext cx="1551093" cy="555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41"/>
    </mc:Choice>
    <mc:Fallback xmlns="">
      <p:transition spd="slow" advTm="35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6057" y="4639505"/>
            <a:ext cx="8352822" cy="566738"/>
          </a:xfrm>
        </p:spPr>
        <p:txBody>
          <a:bodyPr>
            <a:noAutofit/>
          </a:bodyPr>
          <a:lstStyle/>
          <a:p>
            <a:r>
              <a:rPr lang="en-US" sz="4000" dirty="0"/>
              <a:t>Tower Terrace Road Corridor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b="7303"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2151017" y="1001487"/>
            <a:ext cx="4598126" cy="609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22469" y="3582661"/>
            <a:ext cx="539931" cy="511975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71253" y="2640928"/>
            <a:ext cx="2231330" cy="60960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8"/>
          <p:cNvSpPr txBox="1">
            <a:spLocks/>
          </p:cNvSpPr>
          <p:nvPr/>
        </p:nvSpPr>
        <p:spPr>
          <a:xfrm>
            <a:off x="466057" y="5148995"/>
            <a:ext cx="8241561" cy="296091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3.7 miles remain</a:t>
            </a:r>
          </a:p>
        </p:txBody>
      </p:sp>
      <p:sp>
        <p:nvSpPr>
          <p:cNvPr id="16" name="Text Placeholder 8"/>
          <p:cNvSpPr txBox="1">
            <a:spLocks/>
          </p:cNvSpPr>
          <p:nvPr/>
        </p:nvSpPr>
        <p:spPr>
          <a:xfrm>
            <a:off x="618457" y="5471319"/>
            <a:ext cx="8403623" cy="296091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Center Point Road to Summerset Extended (Incl. bridges over CNRR and Dry Creek) </a:t>
            </a:r>
          </a:p>
        </p:txBody>
      </p:sp>
      <p:sp>
        <p:nvSpPr>
          <p:cNvPr id="17" name="Text Placeholder 8"/>
          <p:cNvSpPr txBox="1">
            <a:spLocks/>
          </p:cNvSpPr>
          <p:nvPr/>
        </p:nvSpPr>
        <p:spPr>
          <a:xfrm>
            <a:off x="618457" y="5736395"/>
            <a:ext cx="8080301" cy="296091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Relocated Winslow to Existing Winslow (Incl. bridge over Indian Creek)</a:t>
            </a:r>
          </a:p>
        </p:txBody>
      </p:sp>
      <p:sp>
        <p:nvSpPr>
          <p:cNvPr id="18" name="Text Placeholder 8"/>
          <p:cNvSpPr txBox="1">
            <a:spLocks/>
          </p:cNvSpPr>
          <p:nvPr/>
        </p:nvSpPr>
        <p:spPr>
          <a:xfrm>
            <a:off x="618457" y="5998333"/>
            <a:ext cx="8080301" cy="296091"/>
          </a:xfrm>
          <a:prstGeom prst="rect">
            <a:avLst/>
          </a:prstGeom>
        </p:spPr>
        <p:txBody>
          <a:bodyPr vert="horz" lIns="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Ridge at Indian Creek to Iowa Hwy 13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8666" y="6263409"/>
            <a:ext cx="8480213" cy="514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0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80"/>
    </mc:Choice>
    <mc:Fallback xmlns="">
      <p:transition spd="slow" advTm="3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3716859"/>
            <a:ext cx="8241561" cy="566738"/>
          </a:xfrm>
        </p:spPr>
        <p:txBody>
          <a:bodyPr>
            <a:noAutofit/>
          </a:bodyPr>
          <a:lstStyle/>
          <a:p>
            <a:r>
              <a:rPr lang="en-US" sz="4000" dirty="0"/>
              <a:t>Roadway Cross Section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198" y="4294996"/>
            <a:ext cx="8241561" cy="1557163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Two-lane Urban Road with Raised Median and Turn Lanes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Bike Lane in Each Direction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10’ Trail on Both Sides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Future Expansion to Median Side for Four Traffic Lanes and No Bike Lanes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014" y="616080"/>
            <a:ext cx="8841985" cy="28586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9307" y="6245013"/>
            <a:ext cx="8466666" cy="453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1"/>
    </mc:Choice>
    <mc:Fallback xmlns="">
      <p:transition spd="slow" advTm="38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8479" r="8095" b="6715"/>
          <a:stretch/>
        </p:blipFill>
        <p:spPr>
          <a:xfrm>
            <a:off x="457200" y="69667"/>
            <a:ext cx="8229826" cy="538923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5458898"/>
            <a:ext cx="8229826" cy="940527"/>
          </a:xfrm>
        </p:spPr>
        <p:txBody>
          <a:bodyPr>
            <a:normAutofit fontScale="90000"/>
          </a:bodyPr>
          <a:lstStyle/>
          <a:p>
            <a:pPr marL="3027363" indent="-3027363"/>
            <a:r>
              <a:rPr lang="en-US" sz="3200" dirty="0"/>
              <a:t>Cost Challenges - Dry Creek and CN Railway Overpass Bridges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308" y="6245013"/>
            <a:ext cx="1639146" cy="453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7"/>
    </mc:Choice>
    <mc:Fallback xmlns="">
      <p:transition spd="slow" advTm="29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7200" y="1435394"/>
            <a:ext cx="8229600" cy="4857161"/>
          </a:xfrm>
        </p:spPr>
        <p:txBody>
          <a:bodyPr>
            <a:normAutofit/>
          </a:bodyPr>
          <a:lstStyle/>
          <a:p>
            <a:r>
              <a:rPr lang="en-US" dirty="0"/>
              <a:t>$25M request in 2020</a:t>
            </a:r>
          </a:p>
          <a:p>
            <a:r>
              <a:rPr lang="en-US" dirty="0"/>
              <a:t>NEPA study in progress</a:t>
            </a:r>
          </a:p>
          <a:p>
            <a:r>
              <a:rPr lang="en-US" dirty="0"/>
              <a:t>Very large travel time benefits</a:t>
            </a:r>
          </a:p>
          <a:p>
            <a:r>
              <a:rPr lang="en-US" dirty="0"/>
              <a:t>Trails connection</a:t>
            </a:r>
          </a:p>
          <a:p>
            <a:r>
              <a:rPr lang="en-US" dirty="0"/>
              <a:t>Partnerships have been key</a:t>
            </a:r>
          </a:p>
          <a:p>
            <a:r>
              <a:rPr lang="en-US" dirty="0"/>
              <a:t>Funding package proposal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1882775" indent="-1882775"/>
            <a:r>
              <a:rPr lang="en-US" dirty="0"/>
              <a:t>BUILD Grant Application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9307" y="6245013"/>
            <a:ext cx="8466666" cy="453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88"/>
    </mc:Choice>
    <mc:Fallback xmlns="">
      <p:transition spd="slow" advTm="4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6097" y="5069389"/>
            <a:ext cx="8241561" cy="566738"/>
          </a:xfrm>
        </p:spPr>
        <p:txBody>
          <a:bodyPr>
            <a:noAutofit/>
          </a:bodyPr>
          <a:lstStyle/>
          <a:p>
            <a:r>
              <a:rPr lang="en-US" sz="4000" dirty="0"/>
              <a:t>Economic Competitiveness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6098" y="5683122"/>
            <a:ext cx="8241561" cy="446745"/>
          </a:xfrm>
        </p:spPr>
        <p:txBody>
          <a:bodyPr/>
          <a:lstStyle/>
          <a:p>
            <a:r>
              <a:rPr lang="en-US" dirty="0"/>
              <a:t>Travel Time Reductions for the Region = $1.15B over 27 year period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7601223"/>
              </p:ext>
            </p:extLst>
          </p:nvPr>
        </p:nvGraphicFramePr>
        <p:xfrm>
          <a:off x="658156" y="218862"/>
          <a:ext cx="7857362" cy="4803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9307" y="6245013"/>
            <a:ext cx="8466666" cy="453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5"/>
    </mc:Choice>
    <mc:Fallback xmlns="">
      <p:transition spd="slow" advTm="4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8.1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9.9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heme/theme1.xml><?xml version="1.0" encoding="utf-8"?>
<a:theme xmlns:a="http://schemas.openxmlformats.org/drawingml/2006/main" name="Office Theme">
  <a:themeElements>
    <a:clrScheme name="Snyder Colors">
      <a:dk1>
        <a:srgbClr val="000000"/>
      </a:dk1>
      <a:lt1>
        <a:sysClr val="window" lastClr="FFFFFF"/>
      </a:lt1>
      <a:dk2>
        <a:srgbClr val="342E1F"/>
      </a:dk2>
      <a:lt2>
        <a:srgbClr val="342E1F"/>
      </a:lt2>
      <a:accent1>
        <a:srgbClr val="B9AA9A"/>
      </a:accent1>
      <a:accent2>
        <a:srgbClr val="94B8BB"/>
      </a:accent2>
      <a:accent3>
        <a:srgbClr val="A4522E"/>
      </a:accent3>
      <a:accent4>
        <a:srgbClr val="342E1F"/>
      </a:accent4>
      <a:accent5>
        <a:srgbClr val="E4B5A1"/>
      </a:accent5>
      <a:accent6>
        <a:srgbClr val="D4E2E3"/>
      </a:accent6>
      <a:hlink>
        <a:srgbClr val="A4522E"/>
      </a:hlink>
      <a:folHlink>
        <a:srgbClr val="94B8BB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nyderTemplate11.17.pptx" id="{11396D96-DFC8-487C-951C-FB9D57E5ADCC}" vid="{22AAFA9A-CF03-4B53-B70E-A2D8B79A34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2728</TotalTime>
  <Words>509</Words>
  <Application>Microsoft Office PowerPoint</Application>
  <PresentationFormat>On-screen Show (4:3)</PresentationFormat>
  <Paragraphs>143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Cambria</vt:lpstr>
      <vt:lpstr>Office Theme</vt:lpstr>
      <vt:lpstr>City of Hiawatha delegation</vt:lpstr>
      <vt:lpstr>Thank you from Mayor Bill Bennett</vt:lpstr>
      <vt:lpstr>TOWER TERRACE ROAD CORRIDOR</vt:lpstr>
      <vt:lpstr>TOWER TERRACE ROAD CORRIDOR</vt:lpstr>
      <vt:lpstr>Tower Terrace Road Corridor</vt:lpstr>
      <vt:lpstr>Roadway Cross Section</vt:lpstr>
      <vt:lpstr>Cost Challenges - Dry Creek and CN Railway Overpass Bridges</vt:lpstr>
      <vt:lpstr>BUILD Grant Application</vt:lpstr>
      <vt:lpstr>Economic Competitiveness</vt:lpstr>
      <vt:lpstr>Partnership</vt:lpstr>
      <vt:lpstr>CCB Packaging Expansion</vt:lpstr>
      <vt:lpstr>Cost vs Funding Package Proposal</vt:lpstr>
      <vt:lpstr>BUILD Grant – Project Schedule</vt:lpstr>
      <vt:lpstr>PowerPoint Presentation</vt:lpstr>
    </vt:vector>
  </TitlesOfParts>
  <Company>Snyder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Kelli Scott</dc:creator>
  <cp:lastModifiedBy>Anderson, Stuart</cp:lastModifiedBy>
  <cp:revision>102</cp:revision>
  <cp:lastPrinted>2020-10-08T18:33:59Z</cp:lastPrinted>
  <dcterms:created xsi:type="dcterms:W3CDTF">2020-03-09T15:54:19Z</dcterms:created>
  <dcterms:modified xsi:type="dcterms:W3CDTF">2020-10-08T18:36:33Z</dcterms:modified>
</cp:coreProperties>
</file>