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3"/>
  </p:notesMasterIdLst>
  <p:handoutMasterIdLst>
    <p:handoutMasterId r:id="rId14"/>
  </p:handoutMasterIdLst>
  <p:sldIdLst>
    <p:sldId id="356" r:id="rId2"/>
    <p:sldId id="429" r:id="rId3"/>
    <p:sldId id="451" r:id="rId4"/>
    <p:sldId id="391" r:id="rId5"/>
    <p:sldId id="431" r:id="rId6"/>
    <p:sldId id="366" r:id="rId7"/>
    <p:sldId id="454" r:id="rId8"/>
    <p:sldId id="455" r:id="rId9"/>
    <p:sldId id="435" r:id="rId10"/>
    <p:sldId id="457" r:id="rId11"/>
    <p:sldId id="456" r:id="rId12"/>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6089"/>
    <a:srgbClr val="6A832D"/>
    <a:srgbClr val="B9CDE5"/>
    <a:srgbClr val="00DE64"/>
    <a:srgbClr val="00B050"/>
    <a:srgbClr val="FF0066"/>
    <a:srgbClr val="E6AF00"/>
    <a:srgbClr val="F0FC56"/>
    <a:srgbClr val="9DB9DB"/>
    <a:srgbClr val="4FCDE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86909" autoAdjust="0"/>
  </p:normalViewPr>
  <p:slideViewPr>
    <p:cSldViewPr>
      <p:cViewPr varScale="1">
        <p:scale>
          <a:sx n="95" d="100"/>
          <a:sy n="95" d="100"/>
        </p:scale>
        <p:origin x="1512"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49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2" y="11"/>
            <a:ext cx="3038475" cy="465621"/>
          </a:xfrm>
          <a:prstGeom prst="rect">
            <a:avLst/>
          </a:prstGeom>
        </p:spPr>
        <p:txBody>
          <a:bodyPr vert="horz" lIns="91428" tIns="45714" rIns="91428" bIns="45714" rtlCol="0"/>
          <a:lstStyle>
            <a:lvl1pPr algn="l">
              <a:defRPr sz="1200"/>
            </a:lvl1pPr>
          </a:lstStyle>
          <a:p>
            <a:endParaRPr lang="en-US"/>
          </a:p>
        </p:txBody>
      </p:sp>
      <p:sp>
        <p:nvSpPr>
          <p:cNvPr id="3" name="Date Placeholder 2"/>
          <p:cNvSpPr>
            <a:spLocks noGrp="1"/>
          </p:cNvSpPr>
          <p:nvPr>
            <p:ph type="dt" sz="quarter" idx="1"/>
          </p:nvPr>
        </p:nvSpPr>
        <p:spPr>
          <a:xfrm>
            <a:off x="3970349" y="11"/>
            <a:ext cx="3038475" cy="465621"/>
          </a:xfrm>
          <a:prstGeom prst="rect">
            <a:avLst/>
          </a:prstGeom>
        </p:spPr>
        <p:txBody>
          <a:bodyPr vert="horz" lIns="91428" tIns="45714" rIns="91428" bIns="45714" rtlCol="0"/>
          <a:lstStyle>
            <a:lvl1pPr algn="r">
              <a:defRPr sz="1200"/>
            </a:lvl1pPr>
          </a:lstStyle>
          <a:p>
            <a:fld id="{483BD3C2-5B0E-4002-8E6A-AFE98CEFCA25}" type="datetimeFigureOut">
              <a:rPr lang="en-US" smtClean="0"/>
              <a:t>10/5/2021</a:t>
            </a:fld>
            <a:endParaRPr lang="en-US"/>
          </a:p>
        </p:txBody>
      </p:sp>
      <p:sp>
        <p:nvSpPr>
          <p:cNvPr id="4" name="Footer Placeholder 3"/>
          <p:cNvSpPr>
            <a:spLocks noGrp="1"/>
          </p:cNvSpPr>
          <p:nvPr>
            <p:ph type="ftr" sz="quarter" idx="2"/>
          </p:nvPr>
        </p:nvSpPr>
        <p:spPr>
          <a:xfrm>
            <a:off x="12" y="8829192"/>
            <a:ext cx="3038475" cy="465621"/>
          </a:xfrm>
          <a:prstGeom prst="rect">
            <a:avLst/>
          </a:prstGeom>
        </p:spPr>
        <p:txBody>
          <a:bodyPr vert="horz" lIns="91428" tIns="45714" rIns="91428" bIns="45714" rtlCol="0" anchor="b"/>
          <a:lstStyle>
            <a:lvl1pPr algn="l">
              <a:defRPr sz="1200"/>
            </a:lvl1pPr>
          </a:lstStyle>
          <a:p>
            <a:endParaRPr lang="en-US"/>
          </a:p>
        </p:txBody>
      </p:sp>
      <p:sp>
        <p:nvSpPr>
          <p:cNvPr id="5" name="Slide Number Placeholder 4"/>
          <p:cNvSpPr>
            <a:spLocks noGrp="1"/>
          </p:cNvSpPr>
          <p:nvPr>
            <p:ph type="sldNum" sz="quarter" idx="3"/>
          </p:nvPr>
        </p:nvSpPr>
        <p:spPr>
          <a:xfrm>
            <a:off x="3970349" y="8829192"/>
            <a:ext cx="3038475" cy="465621"/>
          </a:xfrm>
          <a:prstGeom prst="rect">
            <a:avLst/>
          </a:prstGeom>
        </p:spPr>
        <p:txBody>
          <a:bodyPr vert="horz" lIns="91428" tIns="45714" rIns="91428" bIns="45714" rtlCol="0" anchor="b"/>
          <a:lstStyle>
            <a:lvl1pPr algn="r">
              <a:defRPr sz="1200"/>
            </a:lvl1pPr>
          </a:lstStyle>
          <a:p>
            <a:fld id="{F4BE1C1A-8DD3-41CF-AC02-85D5F960B18A}" type="slidenum">
              <a:rPr lang="en-US" smtClean="0"/>
              <a:t>‹#›</a:t>
            </a:fld>
            <a:endParaRPr lang="en-US"/>
          </a:p>
        </p:txBody>
      </p:sp>
    </p:spTree>
    <p:extLst>
      <p:ext uri="{BB962C8B-B14F-4D97-AF65-F5344CB8AC3E}">
        <p14:creationId xmlns:p14="http://schemas.microsoft.com/office/powerpoint/2010/main" val="2857514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1"/>
            <a:ext cx="3037840" cy="464820"/>
          </a:xfrm>
          <a:prstGeom prst="rect">
            <a:avLst/>
          </a:prstGeom>
        </p:spPr>
        <p:txBody>
          <a:bodyPr vert="horz" lIns="92434" tIns="46218" rIns="92434" bIns="46218" rtlCol="0"/>
          <a:lstStyle>
            <a:lvl1pPr algn="l">
              <a:defRPr sz="1200"/>
            </a:lvl1pPr>
          </a:lstStyle>
          <a:p>
            <a:endParaRPr lang="en-US" dirty="0"/>
          </a:p>
        </p:txBody>
      </p:sp>
      <p:sp>
        <p:nvSpPr>
          <p:cNvPr id="3" name="Date Placeholder 2"/>
          <p:cNvSpPr>
            <a:spLocks noGrp="1"/>
          </p:cNvSpPr>
          <p:nvPr>
            <p:ph type="dt" idx="1"/>
          </p:nvPr>
        </p:nvSpPr>
        <p:spPr>
          <a:xfrm>
            <a:off x="3970941" y="11"/>
            <a:ext cx="3037840" cy="464820"/>
          </a:xfrm>
          <a:prstGeom prst="rect">
            <a:avLst/>
          </a:prstGeom>
        </p:spPr>
        <p:txBody>
          <a:bodyPr vert="horz" lIns="92434" tIns="46218" rIns="92434" bIns="46218" rtlCol="0"/>
          <a:lstStyle>
            <a:lvl1pPr algn="r">
              <a:defRPr sz="1200"/>
            </a:lvl1pPr>
          </a:lstStyle>
          <a:p>
            <a:fld id="{E8AB522F-2F24-4BC6-9655-909AD843916B}" type="datetimeFigureOut">
              <a:rPr lang="en-US" smtClean="0"/>
              <a:t>10/5/2021</a:t>
            </a:fld>
            <a:endParaRPr lang="en-US" dirty="0"/>
          </a:p>
        </p:txBody>
      </p:sp>
      <p:sp>
        <p:nvSpPr>
          <p:cNvPr id="4" name="Slide Image Placeholder 3"/>
          <p:cNvSpPr>
            <a:spLocks noGrp="1" noRot="1" noChangeAspect="1"/>
          </p:cNvSpPr>
          <p:nvPr>
            <p:ph type="sldImg" idx="2"/>
          </p:nvPr>
        </p:nvSpPr>
        <p:spPr>
          <a:xfrm>
            <a:off x="1182688" y="696913"/>
            <a:ext cx="4646612" cy="3486150"/>
          </a:xfrm>
          <a:prstGeom prst="rect">
            <a:avLst/>
          </a:prstGeom>
          <a:noFill/>
          <a:ln w="12700">
            <a:solidFill>
              <a:prstClr val="black"/>
            </a:solidFill>
          </a:ln>
        </p:spPr>
        <p:txBody>
          <a:bodyPr vert="horz" lIns="92434" tIns="46218" rIns="92434" bIns="46218" rtlCol="0" anchor="ctr"/>
          <a:lstStyle/>
          <a:p>
            <a:endParaRPr lang="en-US" dirty="0"/>
          </a:p>
        </p:txBody>
      </p:sp>
      <p:sp>
        <p:nvSpPr>
          <p:cNvPr id="5" name="Notes Placeholder 4"/>
          <p:cNvSpPr>
            <a:spLocks noGrp="1"/>
          </p:cNvSpPr>
          <p:nvPr>
            <p:ph type="body" sz="quarter" idx="3"/>
          </p:nvPr>
        </p:nvSpPr>
        <p:spPr>
          <a:xfrm>
            <a:off x="701040" y="4415801"/>
            <a:ext cx="5608320" cy="4183380"/>
          </a:xfrm>
          <a:prstGeom prst="rect">
            <a:avLst/>
          </a:prstGeom>
        </p:spPr>
        <p:txBody>
          <a:bodyPr vert="horz" lIns="92434" tIns="46218" rIns="92434" bIns="4621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78"/>
            <a:ext cx="3037840" cy="464820"/>
          </a:xfrm>
          <a:prstGeom prst="rect">
            <a:avLst/>
          </a:prstGeom>
        </p:spPr>
        <p:txBody>
          <a:bodyPr vert="horz" lIns="92434" tIns="46218" rIns="92434" bIns="46218"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78"/>
            <a:ext cx="3037840" cy="464820"/>
          </a:xfrm>
          <a:prstGeom prst="rect">
            <a:avLst/>
          </a:prstGeom>
        </p:spPr>
        <p:txBody>
          <a:bodyPr vert="horz" lIns="92434" tIns="46218" rIns="92434" bIns="46218" rtlCol="0" anchor="b"/>
          <a:lstStyle>
            <a:lvl1pPr algn="r">
              <a:defRPr sz="1200"/>
            </a:lvl1pPr>
          </a:lstStyle>
          <a:p>
            <a:fld id="{89B6C75A-5857-484E-AC82-0F640E6A5AE1}" type="slidenum">
              <a:rPr lang="en-US" smtClean="0"/>
              <a:t>‹#›</a:t>
            </a:fld>
            <a:endParaRPr lang="en-US" dirty="0"/>
          </a:p>
        </p:txBody>
      </p:sp>
    </p:spTree>
    <p:extLst>
      <p:ext uri="{BB962C8B-B14F-4D97-AF65-F5344CB8AC3E}">
        <p14:creationId xmlns:p14="http://schemas.microsoft.com/office/powerpoint/2010/main" val="4227513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6C75A-5857-484E-AC82-0F640E6A5AE1}" type="slidenum">
              <a:rPr lang="en-US" smtClean="0"/>
              <a:t>1</a:t>
            </a:fld>
            <a:endParaRPr lang="en-US" dirty="0"/>
          </a:p>
        </p:txBody>
      </p:sp>
    </p:spTree>
    <p:extLst>
      <p:ext uri="{BB962C8B-B14F-4D97-AF65-F5344CB8AC3E}">
        <p14:creationId xmlns:p14="http://schemas.microsoft.com/office/powerpoint/2010/main" val="3062827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6C75A-5857-484E-AC82-0F640E6A5AE1}" type="slidenum">
              <a:rPr lang="en-US" smtClean="0"/>
              <a:t>2</a:t>
            </a:fld>
            <a:endParaRPr lang="en-US" dirty="0"/>
          </a:p>
        </p:txBody>
      </p:sp>
    </p:spTree>
    <p:extLst>
      <p:ext uri="{BB962C8B-B14F-4D97-AF65-F5344CB8AC3E}">
        <p14:creationId xmlns:p14="http://schemas.microsoft.com/office/powerpoint/2010/main" val="11460611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6C75A-5857-484E-AC82-0F640E6A5AE1}" type="slidenum">
              <a:rPr lang="en-US" smtClean="0"/>
              <a:t>4</a:t>
            </a:fld>
            <a:endParaRPr lang="en-US" dirty="0"/>
          </a:p>
        </p:txBody>
      </p:sp>
    </p:spTree>
    <p:extLst>
      <p:ext uri="{BB962C8B-B14F-4D97-AF65-F5344CB8AC3E}">
        <p14:creationId xmlns:p14="http://schemas.microsoft.com/office/powerpoint/2010/main" val="25367649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6C75A-5857-484E-AC82-0F640E6A5AE1}" type="slidenum">
              <a:rPr lang="en-US" smtClean="0"/>
              <a:t>6</a:t>
            </a:fld>
            <a:endParaRPr lang="en-US" dirty="0"/>
          </a:p>
        </p:txBody>
      </p:sp>
    </p:spTree>
    <p:extLst>
      <p:ext uri="{BB962C8B-B14F-4D97-AF65-F5344CB8AC3E}">
        <p14:creationId xmlns:p14="http://schemas.microsoft.com/office/powerpoint/2010/main" val="3810209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B6C75A-5857-484E-AC82-0F640E6A5AE1}" type="slidenum">
              <a:rPr lang="en-US" smtClean="0"/>
              <a:t>11</a:t>
            </a:fld>
            <a:endParaRPr lang="en-US" dirty="0"/>
          </a:p>
        </p:txBody>
      </p:sp>
    </p:spTree>
    <p:extLst>
      <p:ext uri="{BB962C8B-B14F-4D97-AF65-F5344CB8AC3E}">
        <p14:creationId xmlns:p14="http://schemas.microsoft.com/office/powerpoint/2010/main" val="36883369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endParaRPr lang="en-US" dirty="0"/>
          </a:p>
        </p:txBody>
      </p:sp>
      <p:sp>
        <p:nvSpPr>
          <p:cNvPr id="19" name="Footer Placeholder 18"/>
          <p:cNvSpPr>
            <a:spLocks noGrp="1"/>
          </p:cNvSpPr>
          <p:nvPr>
            <p:ph type="ftr" sz="quarter" idx="11"/>
          </p:nvPr>
        </p:nvSpPr>
        <p:spPr/>
        <p:txBody>
          <a:bodyPr/>
          <a:lstStyle/>
          <a:p>
            <a:endParaRPr lang="en-US" dirty="0"/>
          </a:p>
        </p:txBody>
      </p:sp>
      <p:sp>
        <p:nvSpPr>
          <p:cNvPr id="27" name="Slide Number Placeholder 26"/>
          <p:cNvSpPr>
            <a:spLocks noGrp="1"/>
          </p:cNvSpPr>
          <p:nvPr>
            <p:ph type="sldNum" sz="quarter" idx="12"/>
          </p:nvPr>
        </p:nvSpPr>
        <p:spPr/>
        <p:txBody>
          <a:bodyPr/>
          <a:lstStyle/>
          <a:p>
            <a:fld id="{59DE6EB8-52AB-45EA-A660-3E1EBFA72987}"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TextBox 7"/>
          <p:cNvSpPr txBox="1"/>
          <p:nvPr userDrawn="1"/>
        </p:nvSpPr>
        <p:spPr>
          <a:xfrm>
            <a:off x="228600" y="4419600"/>
            <a:ext cx="8686800" cy="2308324"/>
          </a:xfrm>
          <a:prstGeom prst="rect">
            <a:avLst/>
          </a:prstGeom>
          <a:noFill/>
        </p:spPr>
        <p:txBody>
          <a:bodyPr wrap="square" rtlCol="0">
            <a:spAutoFit/>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pic>
        <p:nvPicPr>
          <p:cNvPr id="14338" name="Picture 2" descr="E:\Moody Pics 2016\docks downtown.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777" b="23340"/>
          <a:stretch/>
        </p:blipFill>
        <p:spPr bwMode="auto">
          <a:xfrm>
            <a:off x="596002" y="381000"/>
            <a:ext cx="7951996" cy="3810000"/>
          </a:xfrm>
          <a:prstGeom prst="ellipse">
            <a:avLst/>
          </a:prstGeom>
          <a:ln>
            <a:solidFill>
              <a:schemeClr val="bg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1308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8" name="TextBox 7"/>
          <p:cNvSpPr txBox="1"/>
          <p:nvPr userDrawn="1"/>
        </p:nvSpPr>
        <p:spPr>
          <a:xfrm>
            <a:off x="228600" y="4419600"/>
            <a:ext cx="8686800" cy="2308324"/>
          </a:xfrm>
          <a:prstGeom prst="rect">
            <a:avLst/>
          </a:prstGeom>
          <a:noFill/>
        </p:spPr>
        <p:txBody>
          <a:bodyPr wrap="square" rtlCol="0">
            <a:spAutoFit/>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pic>
        <p:nvPicPr>
          <p:cNvPr id="14338" name="Picture 2" descr="E:\Moody Pics 2016\docks downtown.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777" b="23340"/>
          <a:stretch/>
        </p:blipFill>
        <p:spPr bwMode="auto">
          <a:xfrm>
            <a:off x="596002" y="381000"/>
            <a:ext cx="7951996" cy="3810000"/>
          </a:xfrm>
          <a:prstGeom prst="ellipse">
            <a:avLst/>
          </a:prstGeom>
          <a:ln>
            <a:solidFill>
              <a:schemeClr val="bg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1308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
        <p:nvSpPr>
          <p:cNvPr id="8" name="TextBox 7"/>
          <p:cNvSpPr txBox="1"/>
          <p:nvPr userDrawn="1"/>
        </p:nvSpPr>
        <p:spPr>
          <a:xfrm>
            <a:off x="228600" y="4419600"/>
            <a:ext cx="8686800" cy="2308324"/>
          </a:xfrm>
          <a:prstGeom prst="rect">
            <a:avLst/>
          </a:prstGeom>
          <a:noFill/>
        </p:spPr>
        <p:txBody>
          <a:bodyPr wrap="square" rtlCol="0">
            <a:spAutoFit/>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pic>
        <p:nvPicPr>
          <p:cNvPr id="14338" name="Picture 2" descr="E:\Moody Pics 2016\docks downtown.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777" b="23340"/>
          <a:stretch/>
        </p:blipFill>
        <p:spPr bwMode="auto">
          <a:xfrm>
            <a:off x="596002" y="381000"/>
            <a:ext cx="7951996" cy="3810000"/>
          </a:xfrm>
          <a:prstGeom prst="ellipse">
            <a:avLst/>
          </a:prstGeom>
          <a:ln>
            <a:solidFill>
              <a:schemeClr val="bg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1308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9DE6EB8-52AB-45EA-A660-3E1EBFA72987}"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
        <p:nvSpPr>
          <p:cNvPr id="8" name="TextBox 7"/>
          <p:cNvSpPr txBox="1"/>
          <p:nvPr userDrawn="1"/>
        </p:nvSpPr>
        <p:spPr>
          <a:xfrm>
            <a:off x="228600" y="4419600"/>
            <a:ext cx="8686800" cy="2308324"/>
          </a:xfrm>
          <a:prstGeom prst="rect">
            <a:avLst/>
          </a:prstGeom>
          <a:noFill/>
        </p:spPr>
        <p:txBody>
          <a:bodyPr wrap="square" rtlCol="0">
            <a:spAutoFit/>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pic>
        <p:nvPicPr>
          <p:cNvPr id="14338" name="Picture 2" descr="E:\Moody Pics 2016\docks downtown.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777" b="23340"/>
          <a:stretch/>
        </p:blipFill>
        <p:spPr bwMode="auto">
          <a:xfrm>
            <a:off x="596002" y="381000"/>
            <a:ext cx="7951996" cy="3810000"/>
          </a:xfrm>
          <a:prstGeom prst="ellipse">
            <a:avLst/>
          </a:prstGeom>
          <a:ln>
            <a:solidFill>
              <a:schemeClr val="bg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13083"/>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8" name="Rectangle 7"/>
          <p:cNvSpPr/>
          <p:nvPr userDrawn="1"/>
        </p:nvSpPr>
        <p:spPr>
          <a:xfrm>
            <a:off x="0" y="4953000"/>
            <a:ext cx="9144000" cy="1905000"/>
          </a:xfrm>
          <a:prstGeom prst="rect">
            <a:avLst/>
          </a:prstGeom>
          <a:solidFill>
            <a:srgbClr val="9DB9D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userDrawn="1"/>
        </p:nvSpPr>
        <p:spPr>
          <a:xfrm>
            <a:off x="228600" y="152400"/>
            <a:ext cx="8763000" cy="4247317"/>
          </a:xfrm>
          <a:prstGeom prst="rect">
            <a:avLst/>
          </a:prstGeom>
          <a:noFill/>
        </p:spPr>
        <p:txBody>
          <a:bodyPr wrap="square" rtlCol="0">
            <a:spAutoFit/>
          </a:bodyPr>
          <a:lstStyle/>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a:p>
        </p:txBody>
      </p:sp>
      <p:pic>
        <p:nvPicPr>
          <p:cNvPr id="5" name="Picture 2" descr="Levy Overlook 1"/>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895600" y="5090296"/>
            <a:ext cx="2987563" cy="1630408"/>
          </a:xfrm>
          <a:prstGeom prst="rect">
            <a:avLst/>
          </a:prstGeom>
          <a:noFill/>
          <a:ln w="38100">
            <a:solidFill>
              <a:srgbClr val="FFFFFF"/>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804902"/>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8" name="TextBox 7"/>
          <p:cNvSpPr txBox="1"/>
          <p:nvPr userDrawn="1"/>
        </p:nvSpPr>
        <p:spPr>
          <a:xfrm>
            <a:off x="228600" y="4419600"/>
            <a:ext cx="8686800" cy="2308324"/>
          </a:xfrm>
          <a:prstGeom prst="rect">
            <a:avLst/>
          </a:prstGeom>
          <a:noFill/>
        </p:spPr>
        <p:txBody>
          <a:bodyPr wrap="square" rtlCol="0">
            <a:spAutoFit/>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pic>
        <p:nvPicPr>
          <p:cNvPr id="14338" name="Picture 2" descr="E:\Moody Pics 2016\docks downtown.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777" b="23340"/>
          <a:stretch/>
        </p:blipFill>
        <p:spPr bwMode="auto">
          <a:xfrm>
            <a:off x="596002" y="381000"/>
            <a:ext cx="7951996" cy="3810000"/>
          </a:xfrm>
          <a:prstGeom prst="ellipse">
            <a:avLst/>
          </a:prstGeom>
          <a:ln>
            <a:solidFill>
              <a:schemeClr val="bg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130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8" name="TextBox 7"/>
          <p:cNvSpPr txBox="1"/>
          <p:nvPr userDrawn="1"/>
        </p:nvSpPr>
        <p:spPr>
          <a:xfrm>
            <a:off x="228600" y="4419600"/>
            <a:ext cx="8686800" cy="2308324"/>
          </a:xfrm>
          <a:prstGeom prst="rect">
            <a:avLst/>
          </a:prstGeom>
          <a:noFill/>
        </p:spPr>
        <p:txBody>
          <a:bodyPr wrap="square" rtlCol="0">
            <a:spAutoFit/>
          </a:bodyPr>
          <a:lstStyle/>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smtClean="0"/>
          </a:p>
          <a:p>
            <a:pPr algn="ctr"/>
            <a:endParaRPr lang="en-US" dirty="0"/>
          </a:p>
        </p:txBody>
      </p:sp>
      <p:pic>
        <p:nvPicPr>
          <p:cNvPr id="14338" name="Picture 2" descr="E:\Moody Pics 2016\docks downtown.jpg"/>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12777" b="23340"/>
          <a:stretch/>
        </p:blipFill>
        <p:spPr bwMode="auto">
          <a:xfrm>
            <a:off x="596002" y="381000"/>
            <a:ext cx="7951996" cy="3810000"/>
          </a:xfrm>
          <a:prstGeom prst="ellipse">
            <a:avLst/>
          </a:prstGeom>
          <a:ln>
            <a:solidFill>
              <a:schemeClr val="bg1"/>
            </a:solid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981308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DA1CCD8-3A1C-493A-B49E-3A6F098ADD6A}"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DA1CCD8-3A1C-493A-B49E-3A6F098ADD6A}"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8077200" y="6356350"/>
            <a:ext cx="609600" cy="365125"/>
          </a:xfrm>
        </p:spPr>
        <p:txBody>
          <a:bodyPr/>
          <a:lstStyle/>
          <a:p>
            <a:fld id="{3DA1CCD8-3A1C-493A-B49E-3A6F098ADD6A}" type="slidenum">
              <a:rPr lang="en-US" smtClean="0"/>
              <a:t>‹#›</a:t>
            </a:fld>
            <a:endParaRPr lang="en-US" dirty="0"/>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dirty="0"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tx1"/>
            </a:gs>
            <a:gs pos="100000">
              <a:schemeClr val="bg2">
                <a:tint val="83000"/>
                <a:satMod val="320000"/>
              </a:schemeClr>
            </a:gs>
            <a:gs pos="100000">
              <a:schemeClr val="bg2">
                <a:shade val="15000"/>
                <a:satMod val="320000"/>
              </a:schemeClr>
            </a:gs>
          </a:gsLst>
          <a:path path="circle">
            <a:fillToRect l="10000" t="110000" r="10000" b="100000"/>
          </a:path>
          <a:tileRect/>
        </a:gradFill>
        <a:effectLst/>
      </p:bgPr>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dirty="0">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dirty="0"/>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9DE6EB8-52AB-45EA-A660-3E1EBFA72987}" type="slidenum">
              <a:rPr lang="en-US" smtClean="0"/>
              <a:t>‹#›</a:t>
            </a:fld>
            <a:endParaRPr lang="en-US" dirty="0"/>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dirty="0"/>
            </a:p>
          </p:txBody>
        </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 id="2147483685" r:id="rId24"/>
    <p:sldLayoutId id="2147483686" r:id="rId25"/>
    <p:sldLayoutId id="2147483687" r:id="rId26"/>
    <p:sldLayoutId id="2147483688" r:id="rId27"/>
    <p:sldLayoutId id="2147483689" r:id="rId28"/>
    <p:sldLayoutId id="2147483690" r:id="rId29"/>
    <p:sldLayoutId id="2147483692" r:id="rId30"/>
  </p:sldLayoutIdLst>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em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emf"/><Relationship Id="rId5" Type="http://schemas.openxmlformats.org/officeDocument/2006/relationships/image" Target="../media/image6.jpe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39.jpeg"/><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6.png"/><Relationship Id="rId4" Type="http://schemas.openxmlformats.org/officeDocument/2006/relationships/image" Target="../media/image41.png"/><Relationship Id="rId9" Type="http://schemas.openxmlformats.org/officeDocument/2006/relationships/image" Target="../media/image45.em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1.emf"/><Relationship Id="rId4" Type="http://schemas.openxmlformats.org/officeDocument/2006/relationships/image" Target="../media/image10.emf"/></Relationships>
</file>

<file path=ppt/slides/_rels/slide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emf"/></Relationships>
</file>

<file path=ppt/slides/_rels/slide4.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5" Type="http://schemas.openxmlformats.org/officeDocument/2006/relationships/image" Target="../media/image26.jpeg"/><Relationship Id="rId4" Type="http://schemas.openxmlformats.org/officeDocument/2006/relationships/image" Target="../media/image25.jpg"/></Relationships>
</file>

<file path=ppt/slides/_rels/slide8.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Layout" Target="../slideLayouts/slideLayout1.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emf"/></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3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 y="1386840"/>
            <a:ext cx="9144000" cy="5486400"/>
          </a:xfrm>
        </p:spPr>
      </p:pic>
      <p:sp>
        <p:nvSpPr>
          <p:cNvPr id="9" name="Title 8"/>
          <p:cNvSpPr>
            <a:spLocks noGrp="1"/>
          </p:cNvSpPr>
          <p:nvPr>
            <p:ph type="title"/>
          </p:nvPr>
        </p:nvSpPr>
        <p:spPr>
          <a:xfrm>
            <a:off x="228600" y="274638"/>
            <a:ext cx="8610600" cy="1020762"/>
          </a:xfrm>
        </p:spPr>
        <p:txBody>
          <a:bodyPr>
            <a:noAutofit/>
          </a:bodyPr>
          <a:lstStyle/>
          <a:p>
            <a:pPr algn="ctr"/>
            <a:r>
              <a:rPr lang="en-US" sz="2800" dirty="0" smtClean="0"/>
              <a:t>Iowa Department of Transportation October 2021 Presentation</a:t>
            </a:r>
            <a:endParaRPr lang="en-US" sz="2800" dirty="0"/>
          </a:p>
        </p:txBody>
      </p:sp>
      <p:sp>
        <p:nvSpPr>
          <p:cNvPr id="4" name="Slide Number Placeholder 3"/>
          <p:cNvSpPr>
            <a:spLocks noGrp="1"/>
          </p:cNvSpPr>
          <p:nvPr>
            <p:ph type="sldNum" sz="quarter" idx="12"/>
          </p:nvPr>
        </p:nvSpPr>
        <p:spPr/>
        <p:txBody>
          <a:bodyPr/>
          <a:lstStyle/>
          <a:p>
            <a:fld id="{3DA1CCD8-3A1C-493A-B49E-3A6F098ADD6A}" type="slidenum">
              <a:rPr lang="en-US" smtClean="0"/>
              <a:t>1</a:t>
            </a:fld>
            <a:endParaRPr lang="en-US"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a:ext>
            </a:extLst>
          </a:blip>
          <a:srcRect b="-2208"/>
          <a:stretch/>
        </p:blipFill>
        <p:spPr>
          <a:xfrm>
            <a:off x="6039343" y="4343400"/>
            <a:ext cx="2342657" cy="2057400"/>
          </a:xfrm>
          <a:prstGeom prst="roundRect">
            <a:avLst>
              <a:gd name="adj" fmla="val 4167"/>
            </a:avLst>
          </a:prstGeom>
          <a:solidFill>
            <a:srgbClr val="FFFFFF"/>
          </a:solidFill>
          <a:ln w="12700" cap="sq">
            <a:solidFill>
              <a:srgbClr val="EAEAEA"/>
            </a:solidFill>
            <a:miter lim="800000"/>
          </a:ln>
          <a:effectLst/>
        </p:spPr>
      </p:pic>
      <p:grpSp>
        <p:nvGrpSpPr>
          <p:cNvPr id="15" name="Group 14"/>
          <p:cNvGrpSpPr/>
          <p:nvPr/>
        </p:nvGrpSpPr>
        <p:grpSpPr>
          <a:xfrm>
            <a:off x="1" y="4343400"/>
            <a:ext cx="9144000" cy="2529840"/>
            <a:chOff x="1" y="4343400"/>
            <a:chExt cx="9144000" cy="2529840"/>
          </a:xfrm>
        </p:grpSpPr>
        <p:sp>
          <p:nvSpPr>
            <p:cNvPr id="3" name="Rectangle 2"/>
            <p:cNvSpPr/>
            <p:nvPr/>
          </p:nvSpPr>
          <p:spPr>
            <a:xfrm>
              <a:off x="1" y="4343400"/>
              <a:ext cx="9144000" cy="2529840"/>
            </a:xfrm>
            <a:prstGeom prst="rect">
              <a:avLst/>
            </a:prstGeom>
            <a:solidFill>
              <a:srgbClr val="3E608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44444" t="35975" r="37778" b="35184"/>
            <a:stretch/>
          </p:blipFill>
          <p:spPr>
            <a:xfrm rot="5400000">
              <a:off x="6699646" y="4421266"/>
              <a:ext cx="2069310" cy="2362202"/>
            </a:xfrm>
            <a:prstGeom prst="rect">
              <a:avLst/>
            </a:prstGeom>
            <a:ln>
              <a:noFill/>
            </a:ln>
            <a:effectLst>
              <a:softEdge rad="112500"/>
            </a:effectLst>
          </p:spPr>
        </p:pic>
      </p:grpSp>
      <p:pic>
        <p:nvPicPr>
          <p:cNvPr id="13" name="Picture 12"/>
          <p:cNvPicPr/>
          <p:nvPr/>
        </p:nvPicPr>
        <p:blipFill rotWithShape="1">
          <a:blip r:embed="rId6" cstate="print">
            <a:extLst>
              <a:ext uri="{28A0092B-C50C-407E-A947-70E740481C1C}">
                <a14:useLocalDpi xmlns:a14="http://schemas.microsoft.com/office/drawing/2010/main" val="0"/>
              </a:ext>
            </a:extLst>
          </a:blip>
          <a:srcRect l="12857" t="18139" r="21428" b="12931"/>
          <a:stretch/>
        </p:blipFill>
        <p:spPr bwMode="auto">
          <a:xfrm>
            <a:off x="228600" y="4495800"/>
            <a:ext cx="2667000" cy="2113588"/>
          </a:xfrm>
          <a:prstGeom prst="rect">
            <a:avLst/>
          </a:prstGeom>
          <a:noFill/>
          <a:ln>
            <a:noFill/>
          </a:ln>
        </p:spPr>
      </p:pic>
      <p:pic>
        <p:nvPicPr>
          <p:cNvPr id="14" name="Picture 13"/>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199" y="4567709"/>
            <a:ext cx="3284696" cy="1969770"/>
          </a:xfrm>
          <a:prstGeom prst="rect">
            <a:avLst/>
          </a:prstGeom>
          <a:noFill/>
          <a:ln>
            <a:noFill/>
          </a:ln>
        </p:spPr>
      </p:pic>
    </p:spTree>
    <p:extLst>
      <p:ext uri="{BB962C8B-B14F-4D97-AF65-F5344CB8AC3E}">
        <p14:creationId xmlns:p14="http://schemas.microsoft.com/office/powerpoint/2010/main" val="342187182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762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en-US" sz="2400" b="1" kern="0" dirty="0" smtClean="0">
                <a:solidFill>
                  <a:schemeClr val="tx1"/>
                </a:solidFill>
                <a:latin typeface="Arial" panose="020B0604020202020204" pitchFamily="34" charset="0"/>
                <a:cs typeface="Arial" panose="020B0604020202020204" pitchFamily="34" charset="0"/>
              </a:rPr>
              <a:t>Competitive Bridge grant</a:t>
            </a:r>
            <a:endParaRPr lang="en-US" sz="2400" b="1" kern="0" dirty="0">
              <a:solidFill>
                <a:schemeClr val="tx1"/>
              </a:solidFill>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bwMode="auto">
          <a:xfrm>
            <a:off x="-228600" y="914400"/>
            <a:ext cx="6019800" cy="2835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The </a:t>
            </a:r>
            <a:r>
              <a:rPr lang="en-US" sz="1400" kern="0" dirty="0">
                <a:solidFill>
                  <a:schemeClr val="accent1">
                    <a:lumMod val="50000"/>
                  </a:schemeClr>
                </a:solidFill>
                <a:latin typeface="Verdana"/>
              </a:rPr>
              <a:t>City </a:t>
            </a:r>
            <a:r>
              <a:rPr lang="en-US" sz="1400" kern="0" dirty="0" smtClean="0">
                <a:solidFill>
                  <a:schemeClr val="accent1">
                    <a:lumMod val="50000"/>
                  </a:schemeClr>
                </a:solidFill>
                <a:latin typeface="Verdana"/>
              </a:rPr>
              <a:t>is proud to be a partner with the State of Iowa for the </a:t>
            </a:r>
            <a:r>
              <a:rPr lang="en-US" sz="1400" kern="0" dirty="0" smtClean="0">
                <a:solidFill>
                  <a:schemeClr val="accent1">
                    <a:lumMod val="50000"/>
                  </a:schemeClr>
                </a:solidFill>
                <a:latin typeface="Verdana"/>
              </a:rPr>
              <a:t>federal Competitive Bridge grant – bringing $33.44 million to the State of Iowa and $12.5 million to the City of Waterloo for the replacement of the Park Avenue and 11</a:t>
            </a:r>
            <a:r>
              <a:rPr lang="en-US" sz="1400" kern="0" baseline="30000" dirty="0" smtClean="0">
                <a:solidFill>
                  <a:schemeClr val="accent1">
                    <a:lumMod val="50000"/>
                  </a:schemeClr>
                </a:solidFill>
                <a:latin typeface="Verdana"/>
              </a:rPr>
              <a:t>th</a:t>
            </a:r>
            <a:r>
              <a:rPr lang="en-US" sz="1400" kern="0" dirty="0" smtClean="0">
                <a:solidFill>
                  <a:schemeClr val="accent1">
                    <a:lumMod val="50000"/>
                  </a:schemeClr>
                </a:solidFill>
                <a:latin typeface="Verdana"/>
              </a:rPr>
              <a:t> Street Bridges.</a:t>
            </a:r>
            <a:endParaRPr lang="en-US" sz="1400" kern="0" dirty="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The Park Avenue bridge will continue to play a major part in the Riverfront Renaissance, given its location near the Amphitheatre, riverfront amenities, and Downtown Waterloo development overall.  </a:t>
            </a:r>
          </a:p>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The 11</a:t>
            </a:r>
            <a:r>
              <a:rPr lang="en-US" sz="1400" kern="0" baseline="30000" dirty="0" smtClean="0">
                <a:solidFill>
                  <a:schemeClr val="accent1">
                    <a:lumMod val="50000"/>
                  </a:schemeClr>
                </a:solidFill>
                <a:latin typeface="Verdana"/>
              </a:rPr>
              <a:t>th</a:t>
            </a:r>
            <a:r>
              <a:rPr lang="en-US" sz="1400" kern="0" dirty="0" smtClean="0">
                <a:solidFill>
                  <a:schemeClr val="accent1">
                    <a:lumMod val="50000"/>
                  </a:schemeClr>
                </a:solidFill>
                <a:latin typeface="Verdana"/>
              </a:rPr>
              <a:t> Street Bridge will continue to play a major role in bringing new industrial manufacturing and uses to the former Rath Packing Plant brownfield redevelopment area.  </a:t>
            </a:r>
          </a:p>
          <a:p>
            <a:pPr marL="457200" marR="0" lvl="1" indent="0" algn="l" defTabSz="914400" rtl="0" eaLnBrk="1" fontAlgn="base" latinLnBrk="0" hangingPunct="1">
              <a:lnSpc>
                <a:spcPct val="100000"/>
              </a:lnSpc>
              <a:spcBef>
                <a:spcPct val="0"/>
              </a:spcBef>
              <a:spcAft>
                <a:spcPct val="0"/>
              </a:spcAft>
              <a:buClr>
                <a:srgbClr val="000000"/>
              </a:buClr>
              <a:buSzPct val="130000"/>
              <a:buNone/>
              <a:tabLst/>
              <a:defRPr/>
            </a:pPr>
            <a:endParaRPr kumimoji="0" lang="en-US" sz="1400" b="0" i="0" u="none" strike="noStrike" kern="0" cap="none" spc="0" normalizeH="0" baseline="0" noProof="0" dirty="0">
              <a:ln>
                <a:noFill/>
              </a:ln>
              <a:solidFill>
                <a:srgbClr val="000000"/>
              </a:solidFill>
              <a:effectLst/>
              <a:uLnTx/>
              <a:uFillTx/>
              <a:latin typeface="Verdana"/>
            </a:endParaRPr>
          </a:p>
        </p:txBody>
      </p:sp>
      <p:sp>
        <p:nvSpPr>
          <p:cNvPr id="6" name="Slide Number Placeholder 5"/>
          <p:cNvSpPr>
            <a:spLocks noGrp="1"/>
          </p:cNvSpPr>
          <p:nvPr>
            <p:ph type="sldNum" sz="quarter" idx="12"/>
          </p:nvPr>
        </p:nvSpPr>
        <p:spPr/>
        <p:txBody>
          <a:bodyPr/>
          <a:lstStyle/>
          <a:p>
            <a:fld id="{3DA1CCD8-3A1C-493A-B49E-3A6F098ADD6A}" type="slidenum">
              <a:rPr lang="en-US" smtClean="0">
                <a:solidFill>
                  <a:schemeClr val="bg1"/>
                </a:solidFill>
              </a:rPr>
              <a:pPr/>
              <a:t>10</a:t>
            </a:fld>
            <a:endParaRPr lang="en-US" dirty="0">
              <a:solidFill>
                <a:schemeClr val="bg1"/>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00" t="2590" r="30833" b="11363"/>
          <a:stretch/>
        </p:blipFill>
        <p:spPr>
          <a:xfrm>
            <a:off x="6426027" y="2384951"/>
            <a:ext cx="2409825" cy="1633544"/>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3802515"/>
            <a:ext cx="4111452" cy="274719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891" y="3802515"/>
            <a:ext cx="4436533" cy="273639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6027" y="724042"/>
            <a:ext cx="2409825" cy="1607921"/>
          </a:xfrm>
          <a:prstGeom prst="rect">
            <a:avLst/>
          </a:prstGeom>
        </p:spPr>
      </p:pic>
    </p:spTree>
    <p:extLst>
      <p:ext uri="{BB962C8B-B14F-4D97-AF65-F5344CB8AC3E}">
        <p14:creationId xmlns:p14="http://schemas.microsoft.com/office/powerpoint/2010/main" val="310209597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28600" y="274638"/>
            <a:ext cx="8610600" cy="1020762"/>
          </a:xfrm>
        </p:spPr>
        <p:txBody>
          <a:bodyPr>
            <a:noAutofit/>
          </a:bodyPr>
          <a:lstStyle/>
          <a:p>
            <a:pPr algn="ctr"/>
            <a:r>
              <a:rPr lang="en-US" sz="2800" dirty="0" smtClean="0"/>
              <a:t>Iowa Department of Transportation October 2021 Presentation</a:t>
            </a:r>
            <a:endParaRPr lang="en-US" sz="2800" dirty="0"/>
          </a:p>
        </p:txBody>
      </p:sp>
      <p:sp>
        <p:nvSpPr>
          <p:cNvPr id="4" name="Slide Number Placeholder 3"/>
          <p:cNvSpPr>
            <a:spLocks noGrp="1"/>
          </p:cNvSpPr>
          <p:nvPr>
            <p:ph type="sldNum" sz="quarter" idx="12"/>
          </p:nvPr>
        </p:nvSpPr>
        <p:spPr/>
        <p:txBody>
          <a:bodyPr/>
          <a:lstStyle/>
          <a:p>
            <a:fld id="{3DA1CCD8-3A1C-493A-B49E-3A6F098ADD6A}" type="slidenum">
              <a:rPr lang="en-US" smtClean="0"/>
              <a:t>11</a:t>
            </a:fld>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67600" y="1904342"/>
            <a:ext cx="1546504" cy="871547"/>
          </a:xfrm>
          <a:prstGeom prst="rect">
            <a:avLst/>
          </a:prstGeom>
          <a:ln>
            <a:noFill/>
          </a:ln>
          <a:effectLst>
            <a:softEdge rad="112500"/>
          </a:effectLst>
        </p:spPr>
      </p:pic>
      <p:pic>
        <p:nvPicPr>
          <p:cNvPr id="16" name="Picture 15"/>
          <p:cNvPicPr>
            <a:picLocks noChangeAspect="1"/>
          </p:cNvPicPr>
          <p:nvPr/>
        </p:nvPicPr>
        <p:blipFill>
          <a:blip r:embed="rId4"/>
          <a:stretch>
            <a:fillRect/>
          </a:stretch>
        </p:blipFill>
        <p:spPr>
          <a:xfrm>
            <a:off x="228600" y="4515813"/>
            <a:ext cx="1915221" cy="152912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14571" y="4942382"/>
            <a:ext cx="2465880" cy="1596530"/>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0767" y="3702312"/>
            <a:ext cx="2692400" cy="2019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9" name="Picture 18"/>
          <p:cNvPicPr>
            <a:picLocks noChangeAspect="1"/>
          </p:cNvPicPr>
          <p:nvPr/>
        </p:nvPicPr>
        <p:blipFill>
          <a:blip r:embed="rId7" cstate="print">
            <a:extLst>
              <a:ext uri="{BEBA8EAE-BF5A-486C-A8C5-ECC9F3942E4B}">
                <a14:imgProps xmlns:a14="http://schemas.microsoft.com/office/drawing/2010/main">
                  <a14:imgLayer r:embed="rId8">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6220767" y="909376"/>
            <a:ext cx="1642367" cy="1231775"/>
          </a:xfrm>
          <a:prstGeom prst="rect">
            <a:avLst/>
          </a:prstGeom>
        </p:spPr>
      </p:pic>
      <p:pic>
        <p:nvPicPr>
          <p:cNvPr id="20" name="Picture 19"/>
          <p:cNvPicPr/>
          <p:nvPr/>
        </p:nvPicPr>
        <p:blipFill rotWithShape="1">
          <a:blip r:embed="rId9" cstate="print">
            <a:extLst>
              <a:ext uri="{28A0092B-C50C-407E-A947-70E740481C1C}">
                <a14:useLocalDpi xmlns:a14="http://schemas.microsoft.com/office/drawing/2010/main" val="0"/>
              </a:ext>
            </a:extLst>
          </a:blip>
          <a:srcRect l="8914" t="2131" r="4178" b="3449"/>
          <a:stretch/>
        </p:blipFill>
        <p:spPr bwMode="auto">
          <a:xfrm>
            <a:off x="2422021" y="4015137"/>
            <a:ext cx="1371599" cy="2530474"/>
          </a:xfrm>
          <a:prstGeom prst="rect">
            <a:avLst/>
          </a:prstGeom>
          <a:noFill/>
          <a:ln>
            <a:noFill/>
          </a:ln>
        </p:spPr>
      </p:pic>
      <p:sp>
        <p:nvSpPr>
          <p:cNvPr id="21" name="Rectangle 3"/>
          <p:cNvSpPr txBox="1">
            <a:spLocks noChangeArrowheads="1"/>
          </p:cNvSpPr>
          <p:nvPr/>
        </p:nvSpPr>
        <p:spPr bwMode="auto">
          <a:xfrm>
            <a:off x="-173283" y="1338761"/>
            <a:ext cx="6019800" cy="2874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Thank you !!!  </a:t>
            </a:r>
            <a:r>
              <a:rPr lang="en-US" sz="1400" kern="0" dirty="0" smtClean="0">
                <a:solidFill>
                  <a:schemeClr val="accent1">
                    <a:lumMod val="50000"/>
                  </a:schemeClr>
                </a:solidFill>
                <a:latin typeface="Verdana"/>
              </a:rPr>
              <a:t>The IDOT’s continued commitment to the Waterloo community – including improvements underway and recently to Highway </a:t>
            </a:r>
            <a:r>
              <a:rPr lang="en-US" sz="1400" kern="0" dirty="0" smtClean="0">
                <a:solidFill>
                  <a:schemeClr val="accent1">
                    <a:lumMod val="50000"/>
                  </a:schemeClr>
                </a:solidFill>
                <a:latin typeface="Verdana"/>
              </a:rPr>
              <a:t>63, 20, 218</a:t>
            </a:r>
            <a:r>
              <a:rPr lang="en-US" sz="1400" kern="0" dirty="0" smtClean="0">
                <a:solidFill>
                  <a:schemeClr val="accent1">
                    <a:lumMod val="50000"/>
                  </a:schemeClr>
                </a:solidFill>
                <a:latin typeface="Verdana"/>
              </a:rPr>
              <a:t>, I-380, have all played a </a:t>
            </a:r>
            <a:r>
              <a:rPr lang="en-US" sz="1400" kern="0" dirty="0" smtClean="0">
                <a:solidFill>
                  <a:schemeClr val="accent1">
                    <a:lumMod val="50000"/>
                  </a:schemeClr>
                </a:solidFill>
                <a:latin typeface="Verdana"/>
              </a:rPr>
              <a:t>major role </a:t>
            </a:r>
            <a:r>
              <a:rPr lang="en-US" sz="1400" kern="0" dirty="0" smtClean="0">
                <a:solidFill>
                  <a:schemeClr val="accent1">
                    <a:lumMod val="50000"/>
                  </a:schemeClr>
                </a:solidFill>
                <a:latin typeface="Verdana"/>
              </a:rPr>
              <a:t>in economic opportunities, projects, and developments within the community. </a:t>
            </a:r>
            <a:endParaRPr lang="en-US" sz="1400" kern="0" dirty="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Sometimes people do not realize </a:t>
            </a:r>
            <a:r>
              <a:rPr lang="en-US" sz="1400" kern="0" dirty="0" smtClean="0">
                <a:solidFill>
                  <a:schemeClr val="accent1">
                    <a:lumMod val="50000"/>
                  </a:schemeClr>
                </a:solidFill>
                <a:latin typeface="Verdana"/>
              </a:rPr>
              <a:t>the impact </a:t>
            </a:r>
            <a:r>
              <a:rPr lang="en-US" sz="1400" kern="0" dirty="0" smtClean="0">
                <a:solidFill>
                  <a:schemeClr val="accent1">
                    <a:lumMod val="50000"/>
                  </a:schemeClr>
                </a:solidFill>
                <a:latin typeface="Verdana"/>
              </a:rPr>
              <a:t>on lives through enhancements, trails, water trails, housing improvements due to improved corridors, new business </a:t>
            </a:r>
            <a:r>
              <a:rPr lang="en-US" sz="1400" kern="0" dirty="0" smtClean="0">
                <a:solidFill>
                  <a:schemeClr val="accent1">
                    <a:lumMod val="50000"/>
                  </a:schemeClr>
                </a:solidFill>
                <a:latin typeface="Verdana"/>
              </a:rPr>
              <a:t>equals new </a:t>
            </a:r>
            <a:r>
              <a:rPr lang="en-US" sz="1400" kern="0" dirty="0" smtClean="0">
                <a:solidFill>
                  <a:schemeClr val="accent1">
                    <a:lumMod val="50000"/>
                  </a:schemeClr>
                </a:solidFill>
                <a:latin typeface="Verdana"/>
              </a:rPr>
              <a:t>jobs, new families moving here, redevelopment of brownfield sites, new shovel-ready lots and industrial parks, ease of travel for </a:t>
            </a:r>
            <a:r>
              <a:rPr lang="en-US" sz="1400" kern="0" dirty="0" smtClean="0">
                <a:solidFill>
                  <a:schemeClr val="accent1">
                    <a:lumMod val="50000"/>
                  </a:schemeClr>
                </a:solidFill>
                <a:latin typeface="Verdana"/>
              </a:rPr>
              <a:t>tourism/sports </a:t>
            </a:r>
            <a:r>
              <a:rPr lang="en-US" sz="1400" kern="0" dirty="0" smtClean="0">
                <a:solidFill>
                  <a:schemeClr val="accent1">
                    <a:lumMod val="50000"/>
                  </a:schemeClr>
                </a:solidFill>
                <a:latin typeface="Verdana"/>
              </a:rPr>
              <a:t>from other communities, and airport investment.   </a:t>
            </a:r>
            <a:endParaRPr lang="en-US" sz="1400" kern="0" dirty="0" smtClean="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Thanks!! </a:t>
            </a:r>
            <a:endParaRPr lang="en-US" sz="1400" kern="0" dirty="0">
              <a:solidFill>
                <a:schemeClr val="accent1">
                  <a:lumMod val="50000"/>
                </a:schemeClr>
              </a:solidFill>
              <a:latin typeface="Verdana"/>
            </a:endParaRPr>
          </a:p>
        </p:txBody>
      </p:sp>
      <p:pic>
        <p:nvPicPr>
          <p:cNvPr id="12" name="Picture 11"/>
          <p:cNvPicPr>
            <a:picLocks noChangeAspect="1"/>
          </p:cNvPicPr>
          <p:nvPr/>
        </p:nvPicPr>
        <p:blipFill>
          <a:blip r:embed="rId10"/>
          <a:stretch>
            <a:fillRect/>
          </a:stretch>
        </p:blipFill>
        <p:spPr>
          <a:xfrm>
            <a:off x="5864939" y="2352675"/>
            <a:ext cx="1627087" cy="171680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971646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8965"/>
            <a:ext cx="6934200" cy="107721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200" b="1" kern="0" dirty="0" smtClean="0">
                <a:latin typeface="Arial" panose="020B0604020202020204" pitchFamily="34" charset="0"/>
                <a:cs typeface="Arial" panose="020B0604020202020204" pitchFamily="34" charset="0"/>
              </a:rPr>
              <a:t>Waterloo Air and Rail Park and Airport area</a:t>
            </a:r>
            <a:endParaRPr kumimoji="0" lang="en-US" sz="3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p:txBody>
      </p:sp>
      <p:sp>
        <p:nvSpPr>
          <p:cNvPr id="4" name="Rectangle 3"/>
          <p:cNvSpPr/>
          <p:nvPr/>
        </p:nvSpPr>
        <p:spPr>
          <a:xfrm>
            <a:off x="152400" y="990600"/>
            <a:ext cx="8852370" cy="2562240"/>
          </a:xfrm>
          <a:prstGeom prst="rect">
            <a:avLst/>
          </a:prstGeom>
        </p:spPr>
        <p:txBody>
          <a:bodyPr wrap="square">
            <a:spAutoFit/>
          </a:bodyPr>
          <a:lstStyle/>
          <a:p>
            <a:pPr lvl="0" fontAlgn="base">
              <a:spcBef>
                <a:spcPct val="20000"/>
              </a:spcBef>
              <a:spcAft>
                <a:spcPct val="0"/>
              </a:spcAft>
              <a:buSzPct val="130000"/>
            </a:pPr>
            <a:r>
              <a:rPr lang="en-US" b="1" kern="0" dirty="0">
                <a:latin typeface="Verdana"/>
              </a:rPr>
              <a:t> </a:t>
            </a:r>
            <a:r>
              <a:rPr lang="en-US" b="1" kern="0" dirty="0" smtClean="0">
                <a:latin typeface="Verdana"/>
              </a:rPr>
              <a:t>         </a:t>
            </a:r>
          </a:p>
          <a:p>
            <a:pPr marL="800100" lvl="1" indent="-342900" fontAlgn="base">
              <a:spcBef>
                <a:spcPct val="20000"/>
              </a:spcBef>
              <a:spcAft>
                <a:spcPct val="0"/>
              </a:spcAft>
              <a:buSzPct val="130000"/>
              <a:buFont typeface="Wingdings" pitchFamily="2" charset="2"/>
              <a:buChar char="w"/>
            </a:pPr>
            <a:r>
              <a:rPr lang="en-US" sz="1400" b="1" dirty="0" smtClean="0">
                <a:solidFill>
                  <a:schemeClr val="accent1">
                    <a:lumMod val="50000"/>
                  </a:schemeClr>
                </a:solidFill>
                <a:latin typeface="+mj-lt"/>
              </a:rPr>
              <a:t>The City of Waterloo and Iowa </a:t>
            </a:r>
            <a:r>
              <a:rPr lang="en-US" sz="1400" b="1" dirty="0" smtClean="0">
                <a:solidFill>
                  <a:schemeClr val="accent1">
                    <a:lumMod val="50000"/>
                  </a:schemeClr>
                </a:solidFill>
                <a:latin typeface="+mj-lt"/>
              </a:rPr>
              <a:t>Department </a:t>
            </a:r>
            <a:r>
              <a:rPr lang="en-US" sz="1400" b="1" dirty="0" smtClean="0">
                <a:solidFill>
                  <a:schemeClr val="accent1">
                    <a:lumMod val="50000"/>
                  </a:schemeClr>
                </a:solidFill>
                <a:latin typeface="+mj-lt"/>
              </a:rPr>
              <a:t>of Transportation </a:t>
            </a:r>
            <a:r>
              <a:rPr lang="en-US" sz="1350" b="1" dirty="0" smtClean="0">
                <a:solidFill>
                  <a:schemeClr val="accent1">
                    <a:lumMod val="50000"/>
                  </a:schemeClr>
                </a:solidFill>
                <a:latin typeface="+mj-lt"/>
              </a:rPr>
              <a:t>have partnered to create over 32 lots, already bringing over 800,000 sq. ft., over $130 million in private investment, and over 255 new jobs to </a:t>
            </a:r>
            <a:r>
              <a:rPr lang="en-US" sz="1350" b="1" dirty="0" smtClean="0">
                <a:solidFill>
                  <a:schemeClr val="accent1">
                    <a:lumMod val="50000"/>
                  </a:schemeClr>
                </a:solidFill>
                <a:latin typeface="+mj-lt"/>
              </a:rPr>
              <a:t>airport area</a:t>
            </a:r>
            <a:r>
              <a:rPr lang="en-US" sz="1350" b="1" dirty="0" smtClean="0">
                <a:solidFill>
                  <a:schemeClr val="accent1">
                    <a:lumMod val="50000"/>
                  </a:schemeClr>
                </a:solidFill>
                <a:latin typeface="+mj-lt"/>
              </a:rPr>
              <a:t>, </a:t>
            </a:r>
            <a:r>
              <a:rPr lang="en-US" sz="1350" b="1" dirty="0" smtClean="0">
                <a:solidFill>
                  <a:schemeClr val="accent1">
                    <a:lumMod val="50000"/>
                  </a:schemeClr>
                </a:solidFill>
                <a:latin typeface="+mj-lt"/>
              </a:rPr>
              <a:t>through the </a:t>
            </a:r>
            <a:r>
              <a:rPr lang="en-US" sz="1350" b="1" dirty="0" smtClean="0">
                <a:solidFill>
                  <a:schemeClr val="accent1">
                    <a:lumMod val="50000"/>
                  </a:schemeClr>
                </a:solidFill>
                <a:latin typeface="+mj-lt"/>
              </a:rPr>
              <a:t>following projects:</a:t>
            </a:r>
          </a:p>
          <a:p>
            <a:pPr marL="1257300" lvl="2" indent="-342900" fontAlgn="base">
              <a:spcBef>
                <a:spcPct val="20000"/>
              </a:spcBef>
              <a:spcAft>
                <a:spcPct val="0"/>
              </a:spcAft>
              <a:buSzPct val="130000"/>
              <a:buFont typeface="Wingdings" pitchFamily="2" charset="2"/>
              <a:buChar char="w"/>
            </a:pPr>
            <a:r>
              <a:rPr lang="en-US" sz="1350" b="1" dirty="0" smtClean="0">
                <a:solidFill>
                  <a:schemeClr val="accent1">
                    <a:lumMod val="50000"/>
                  </a:schemeClr>
                </a:solidFill>
                <a:latin typeface="+mj-lt"/>
              </a:rPr>
              <a:t>RISE awards for WARP Drive, Hyper Drive, Geraldine Road (3 phases), and MidPort Boulevard (3 phases) </a:t>
            </a:r>
          </a:p>
          <a:p>
            <a:pPr marL="1257300" lvl="2" indent="-342900" fontAlgn="base">
              <a:spcBef>
                <a:spcPct val="20000"/>
              </a:spcBef>
              <a:spcAft>
                <a:spcPct val="0"/>
              </a:spcAft>
              <a:buSzPct val="130000"/>
              <a:buFont typeface="Wingdings" pitchFamily="2" charset="2"/>
              <a:buChar char="w"/>
            </a:pPr>
            <a:r>
              <a:rPr lang="en-US" sz="1350" b="1" dirty="0" smtClean="0">
                <a:solidFill>
                  <a:schemeClr val="accent1">
                    <a:lumMod val="50000"/>
                  </a:schemeClr>
                </a:solidFill>
                <a:latin typeface="+mj-lt"/>
              </a:rPr>
              <a:t>In </a:t>
            </a:r>
            <a:r>
              <a:rPr lang="en-US" sz="1350" b="1" dirty="0" smtClean="0">
                <a:solidFill>
                  <a:schemeClr val="accent1">
                    <a:lumMod val="50000"/>
                  </a:schemeClr>
                </a:solidFill>
                <a:latin typeface="+mj-lt"/>
              </a:rPr>
              <a:t>turn, this growing industrial area and economic activity has brought the development of another 12 lots to be created, another 95,000 sq. ft. of industrial and airport-industry buildings to be constructed in the area, and over $3.8 million in private investment.  </a:t>
            </a:r>
            <a:endParaRPr lang="en-US" sz="1350" b="1" dirty="0" smtClean="0">
              <a:solidFill>
                <a:schemeClr val="accent1">
                  <a:lumMod val="50000"/>
                </a:schemeClr>
              </a:solidFill>
              <a:latin typeface="+mj-lt"/>
            </a:endParaRPr>
          </a:p>
          <a:p>
            <a:pPr marL="1257300" lvl="2" indent="-342900" fontAlgn="base">
              <a:spcBef>
                <a:spcPct val="20000"/>
              </a:spcBef>
              <a:spcAft>
                <a:spcPct val="0"/>
              </a:spcAft>
              <a:buSzPct val="130000"/>
              <a:buFont typeface="Wingdings" pitchFamily="2" charset="2"/>
              <a:buChar char="w"/>
            </a:pPr>
            <a:r>
              <a:rPr lang="en-US" sz="1350" b="1" dirty="0" smtClean="0">
                <a:solidFill>
                  <a:schemeClr val="accent1">
                    <a:lumMod val="50000"/>
                  </a:schemeClr>
                </a:solidFill>
                <a:latin typeface="+mj-lt"/>
              </a:rPr>
              <a:t>The impact continues with current projects being discussed for over $7 million in investment, over 10 new jobs, and over 40,000 sq. ft. planned.</a:t>
            </a:r>
            <a:endParaRPr lang="en-US" sz="1350" b="1" dirty="0">
              <a:solidFill>
                <a:schemeClr val="accent1">
                  <a:lumMod val="50000"/>
                </a:schemeClr>
              </a:solidFill>
              <a:latin typeface="+mj-lt"/>
            </a:endParaRPr>
          </a:p>
          <a:p>
            <a:pPr marL="742950" lvl="1" indent="-285750" eaLnBrk="0" fontAlgn="base" hangingPunct="0">
              <a:spcBef>
                <a:spcPct val="20000"/>
              </a:spcBef>
              <a:spcAft>
                <a:spcPct val="0"/>
              </a:spcAft>
              <a:buClr>
                <a:srgbClr val="FFFFFF"/>
              </a:buClr>
              <a:buSzPct val="130000"/>
              <a:buFont typeface="Wingdings" pitchFamily="2" charset="2"/>
              <a:buChar char="w"/>
            </a:pPr>
            <a:endParaRPr kumimoji="0" lang="en-US" sz="800" b="0" i="0" u="none" strike="noStrike" kern="0" cap="none" spc="0" normalizeH="0" baseline="0" noProof="0" dirty="0">
              <a:ln>
                <a:noFill/>
              </a:ln>
              <a:solidFill>
                <a:srgbClr val="000000"/>
              </a:solidFill>
              <a:effectLst/>
              <a:uLnTx/>
              <a:uFillTx/>
              <a:latin typeface="Verdana"/>
            </a:endParaRPr>
          </a:p>
        </p:txBody>
      </p:sp>
      <p:sp>
        <p:nvSpPr>
          <p:cNvPr id="5" name="TextBox 4"/>
          <p:cNvSpPr txBox="1"/>
          <p:nvPr/>
        </p:nvSpPr>
        <p:spPr>
          <a:xfrm>
            <a:off x="8527473" y="6355915"/>
            <a:ext cx="457200" cy="369332"/>
          </a:xfrm>
          <a:prstGeom prst="rect">
            <a:avLst/>
          </a:prstGeom>
          <a:noFill/>
        </p:spPr>
        <p:txBody>
          <a:bodyPr wrap="square" rtlCol="0">
            <a:spAutoFit/>
          </a:bodyPr>
          <a:lstStyle/>
          <a:p>
            <a:r>
              <a:rPr lang="en-US" dirty="0">
                <a:solidFill>
                  <a:schemeClr val="bg1"/>
                </a:solidFill>
              </a:rPr>
              <a:t>5</a:t>
            </a:r>
          </a:p>
        </p:txBody>
      </p:sp>
      <p:pic>
        <p:nvPicPr>
          <p:cNvPr id="2" name="Picture 1"/>
          <p:cNvPicPr>
            <a:picLocks noChangeAspect="1"/>
          </p:cNvPicPr>
          <p:nvPr/>
        </p:nvPicPr>
        <p:blipFill rotWithShape="1">
          <a:blip r:embed="rId4"/>
          <a:srcRect l="8346" r="3055"/>
          <a:stretch/>
        </p:blipFill>
        <p:spPr>
          <a:xfrm>
            <a:off x="304800" y="3576565"/>
            <a:ext cx="2590800" cy="2761765"/>
          </a:xfrm>
          <a:prstGeom prst="rect">
            <a:avLst/>
          </a:prstGeom>
        </p:spPr>
      </p:pic>
      <p:pic>
        <p:nvPicPr>
          <p:cNvPr id="9" name="Picture 8"/>
          <p:cNvPicPr>
            <a:picLocks noChangeAspect="1"/>
          </p:cNvPicPr>
          <p:nvPr/>
        </p:nvPicPr>
        <p:blipFill rotWithShape="1">
          <a:blip r:embed="rId5"/>
          <a:srcRect l="9452" r="6251"/>
          <a:stretch/>
        </p:blipFill>
        <p:spPr>
          <a:xfrm>
            <a:off x="5907365" y="3576566"/>
            <a:ext cx="3048000" cy="2761764"/>
          </a:xfrm>
          <a:prstGeom prst="rect">
            <a:avLst/>
          </a:prstGeom>
        </p:spPr>
      </p:pic>
      <p:graphicFrame>
        <p:nvGraphicFramePr>
          <p:cNvPr id="10" name="Object 9"/>
          <p:cNvGraphicFramePr>
            <a:graphicFrameLocks noChangeAspect="1"/>
          </p:cNvGraphicFramePr>
          <p:nvPr>
            <p:extLst>
              <p:ext uri="{D42A27DB-BD31-4B8C-83A1-F6EECF244321}">
                <p14:modId xmlns:p14="http://schemas.microsoft.com/office/powerpoint/2010/main" val="524729658"/>
              </p:ext>
            </p:extLst>
          </p:nvPr>
        </p:nvGraphicFramePr>
        <p:xfrm>
          <a:off x="3035397" y="3576565"/>
          <a:ext cx="2788015" cy="2779349"/>
        </p:xfrm>
        <a:graphic>
          <a:graphicData uri="http://schemas.openxmlformats.org/presentationml/2006/ole">
            <mc:AlternateContent xmlns:mc="http://schemas.openxmlformats.org/markup-compatibility/2006">
              <mc:Choice xmlns:v="urn:schemas-microsoft-com:vml" Requires="v">
                <p:oleObj spid="_x0000_s2063" name="Document" r:id="rId6" imgW="9198976" imgH="9266496" progId="Word.Document.12">
                  <p:embed/>
                </p:oleObj>
              </mc:Choice>
              <mc:Fallback>
                <p:oleObj name="Document" r:id="rId6" imgW="9198976" imgH="9266496" progId="Word.Document.12">
                  <p:embed/>
                  <p:pic>
                    <p:nvPicPr>
                      <p:cNvPr id="0" name=""/>
                      <p:cNvPicPr/>
                      <p:nvPr/>
                    </p:nvPicPr>
                    <p:blipFill>
                      <a:blip r:embed="rId7"/>
                      <a:stretch>
                        <a:fillRect/>
                      </a:stretch>
                    </p:blipFill>
                    <p:spPr>
                      <a:xfrm>
                        <a:off x="3035397" y="3576565"/>
                        <a:ext cx="2788015" cy="2779349"/>
                      </a:xfrm>
                      <a:prstGeom prst="rect">
                        <a:avLst/>
                      </a:prstGeom>
                    </p:spPr>
                  </p:pic>
                </p:oleObj>
              </mc:Fallback>
            </mc:AlternateContent>
          </a:graphicData>
        </a:graphic>
      </p:graphicFrame>
    </p:spTree>
    <p:extLst>
      <p:ext uri="{BB962C8B-B14F-4D97-AF65-F5344CB8AC3E}">
        <p14:creationId xmlns:p14="http://schemas.microsoft.com/office/powerpoint/2010/main" val="106575246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A1CCD8-3A1C-493A-B49E-3A6F098ADD6A}" type="slidenum">
              <a:rPr lang="en-US" smtClean="0"/>
              <a:pPr/>
              <a:t>3</a:t>
            </a:fld>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30833" t="3636" r="11667" b="3638"/>
          <a:stretch/>
        </p:blipFill>
        <p:spPr>
          <a:xfrm>
            <a:off x="457200" y="1143000"/>
            <a:ext cx="2044700" cy="2133600"/>
          </a:xfrm>
          <a:prstGeom prst="rect">
            <a:avLst/>
          </a:prstGeom>
        </p:spPr>
      </p:pic>
      <p:sp>
        <p:nvSpPr>
          <p:cNvPr id="4" name="Rectangle 3"/>
          <p:cNvSpPr/>
          <p:nvPr/>
        </p:nvSpPr>
        <p:spPr>
          <a:xfrm>
            <a:off x="914400" y="0"/>
            <a:ext cx="7010400" cy="58477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Waterloo Air and Rail Park </a:t>
            </a:r>
          </a:p>
        </p:txBody>
      </p:sp>
      <p:pic>
        <p:nvPicPr>
          <p:cNvPr id="7" name="Picture 6"/>
          <p:cNvPicPr>
            <a:picLocks noChangeAspect="1"/>
          </p:cNvPicPr>
          <p:nvPr/>
        </p:nvPicPr>
        <p:blipFill>
          <a:blip r:embed="rId3"/>
          <a:stretch>
            <a:fillRect/>
          </a:stretch>
        </p:blipFill>
        <p:spPr>
          <a:xfrm rot="5400000">
            <a:off x="1836513" y="1834855"/>
            <a:ext cx="5536984" cy="3886201"/>
          </a:xfrm>
          <a:prstGeom prst="rect">
            <a:avLst/>
          </a:prstGeom>
        </p:spPr>
      </p:pic>
      <p:sp>
        <p:nvSpPr>
          <p:cNvPr id="8" name="Rectangle 7"/>
          <p:cNvSpPr/>
          <p:nvPr/>
        </p:nvSpPr>
        <p:spPr>
          <a:xfrm>
            <a:off x="6781800" y="1001927"/>
            <a:ext cx="2062286" cy="4524315"/>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b="0" i="0"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rPr>
              <a:t>The Waterloo Air and Rail Park will</a:t>
            </a:r>
            <a:r>
              <a:rPr kumimoji="0" lang="en-US" b="0" i="0" u="none" strike="noStrike" kern="0" cap="none" spc="0" normalizeH="0" noProof="0" dirty="0" smtClean="0">
                <a:ln>
                  <a:noFill/>
                </a:ln>
                <a:solidFill>
                  <a:srgbClr val="FF0000"/>
                </a:solidFill>
                <a:effectLst/>
                <a:uLnTx/>
                <a:uFillTx/>
                <a:latin typeface="Arial" panose="020B0604020202020204" pitchFamily="34" charset="0"/>
                <a:cs typeface="Arial" panose="020B0604020202020204" pitchFamily="34" charset="0"/>
              </a:rPr>
              <a:t> have ability for development of sites for </a:t>
            </a:r>
            <a:r>
              <a:rPr lang="en-US" kern="0" noProof="0" dirty="0" smtClean="0">
                <a:solidFill>
                  <a:srgbClr val="FF0000"/>
                </a:solidFill>
                <a:latin typeface="Arial" panose="020B0604020202020204" pitchFamily="34" charset="0"/>
                <a:cs typeface="Arial" panose="020B0604020202020204" pitchFamily="34" charset="0"/>
              </a:rPr>
              <a:t>rail-related, air-related, and standard truck-related industries, through RISE roads, rail extensions from CN, as well as proximity to Waterloo Regional Airport.</a:t>
            </a:r>
            <a:endParaRPr kumimoji="0" lang="en-US" b="0" i="0" u="none" strike="noStrike" kern="0" cap="none" spc="0" normalizeH="0" baseline="0" noProof="0" dirty="0" smtClean="0">
              <a:ln>
                <a:noFill/>
              </a:ln>
              <a:solidFill>
                <a:srgbClr val="FF0000"/>
              </a:solidFill>
              <a:effectLst/>
              <a:uLnTx/>
              <a:uFillTx/>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stretch>
            <a:fillRect/>
          </a:stretch>
        </p:blipFill>
        <p:spPr>
          <a:xfrm>
            <a:off x="345447" y="3991145"/>
            <a:ext cx="2199610" cy="1535097"/>
          </a:xfrm>
          <a:prstGeom prst="rect">
            <a:avLst/>
          </a:prstGeom>
        </p:spPr>
      </p:pic>
    </p:spTree>
    <p:extLst>
      <p:ext uri="{BB962C8B-B14F-4D97-AF65-F5344CB8AC3E}">
        <p14:creationId xmlns:p14="http://schemas.microsoft.com/office/powerpoint/2010/main" val="31206292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DA1CCD8-3A1C-493A-B49E-3A6F098ADD6A}" type="slidenum">
              <a:rPr lang="en-US" smtClean="0">
                <a:solidFill>
                  <a:schemeClr val="bg1"/>
                </a:solidFill>
              </a:rPr>
              <a:pPr/>
              <a:t>4</a:t>
            </a:fld>
            <a:endParaRPr lang="en-US" dirty="0">
              <a:solidFill>
                <a:schemeClr val="bg1"/>
              </a:solidFill>
            </a:endParaRPr>
          </a:p>
        </p:txBody>
      </p:sp>
      <p:sp>
        <p:nvSpPr>
          <p:cNvPr id="10" name="Rectangle 1027"/>
          <p:cNvSpPr txBox="1">
            <a:spLocks noChangeArrowheads="1"/>
          </p:cNvSpPr>
          <p:nvPr/>
        </p:nvSpPr>
        <p:spPr bwMode="auto">
          <a:xfrm>
            <a:off x="-228600" y="1066800"/>
            <a:ext cx="9372600" cy="5094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075" tIns="46038" rIns="92075" bIns="46038"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eaLnBrk="0" hangingPunct="0">
              <a:lnSpc>
                <a:spcPct val="90000"/>
              </a:lnSpc>
              <a:buClr>
                <a:srgbClr val="000000"/>
              </a:buClr>
              <a:buSzPct val="130000"/>
              <a:buFont typeface="Wingdings" pitchFamily="2" charset="2"/>
              <a:buChar char="w"/>
              <a:defRPr/>
            </a:pPr>
            <a:r>
              <a:rPr lang="en-US" sz="1300" kern="0" dirty="0" smtClean="0">
                <a:solidFill>
                  <a:schemeClr val="accent1">
                    <a:lumMod val="50000"/>
                  </a:schemeClr>
                </a:solidFill>
                <a:latin typeface="Verdana"/>
              </a:rPr>
              <a:t>The </a:t>
            </a:r>
            <a:r>
              <a:rPr lang="en-US" sz="1300" kern="0" dirty="0">
                <a:solidFill>
                  <a:schemeClr val="accent1">
                    <a:lumMod val="50000"/>
                  </a:schemeClr>
                </a:solidFill>
                <a:latin typeface="Verdana"/>
              </a:rPr>
              <a:t>City’s Northeast Industrial Park has seen construction consistently for many years. The City took proactive steps to open additional land to the west of the existing park with new sewer and water main extensions.  </a:t>
            </a:r>
            <a:endParaRPr lang="en-US" sz="1300" kern="0" dirty="0" smtClean="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r>
              <a:rPr lang="en-US" sz="1300" b="1" kern="0" dirty="0" err="1" smtClean="0">
                <a:solidFill>
                  <a:schemeClr val="accent1">
                    <a:lumMod val="50000"/>
                  </a:schemeClr>
                </a:solidFill>
                <a:latin typeface="Verdana"/>
              </a:rPr>
              <a:t>ConTrol</a:t>
            </a:r>
            <a:r>
              <a:rPr lang="en-US" sz="1300" kern="0" dirty="0">
                <a:solidFill>
                  <a:schemeClr val="accent1">
                    <a:lumMod val="50000"/>
                  </a:schemeClr>
                </a:solidFill>
                <a:latin typeface="Verdana"/>
              </a:rPr>
              <a:t>, a supplier to Deere for container systems, is now building a new 187,000 sq. ft. $11.5 million cross-docking facility to expand their operations in the area.  </a:t>
            </a:r>
          </a:p>
          <a:p>
            <a:pPr lvl="1" eaLnBrk="0" hangingPunct="0">
              <a:lnSpc>
                <a:spcPct val="90000"/>
              </a:lnSpc>
              <a:buClr>
                <a:srgbClr val="000000"/>
              </a:buClr>
              <a:buSzPct val="130000"/>
              <a:buFont typeface="Wingdings" pitchFamily="2" charset="2"/>
              <a:buChar char="w"/>
              <a:defRPr/>
            </a:pPr>
            <a:r>
              <a:rPr lang="en-US" sz="1300" kern="0" dirty="0" smtClean="0">
                <a:solidFill>
                  <a:schemeClr val="accent1">
                    <a:lumMod val="50000"/>
                  </a:schemeClr>
                </a:solidFill>
                <a:latin typeface="Verdana"/>
              </a:rPr>
              <a:t>The </a:t>
            </a:r>
            <a:r>
              <a:rPr lang="en-US" sz="1300" kern="0" dirty="0">
                <a:solidFill>
                  <a:schemeClr val="accent1">
                    <a:lumMod val="50000"/>
                  </a:schemeClr>
                </a:solidFill>
                <a:latin typeface="Verdana"/>
              </a:rPr>
              <a:t>City of Waterloo was recently awarded a </a:t>
            </a:r>
            <a:r>
              <a:rPr lang="en-US" sz="1300" b="1" kern="0" dirty="0">
                <a:solidFill>
                  <a:schemeClr val="accent1">
                    <a:lumMod val="50000"/>
                  </a:schemeClr>
                </a:solidFill>
                <a:latin typeface="Verdana"/>
              </a:rPr>
              <a:t>$468,750 RISE </a:t>
            </a:r>
            <a:r>
              <a:rPr lang="en-US" sz="1300" kern="0" dirty="0">
                <a:solidFill>
                  <a:schemeClr val="accent1">
                    <a:lumMod val="50000"/>
                  </a:schemeClr>
                </a:solidFill>
                <a:latin typeface="Verdana"/>
              </a:rPr>
              <a:t>grant to add turn lanes and flatten out Newell Street in this area for better truck movements and traffic safety.  </a:t>
            </a:r>
          </a:p>
          <a:p>
            <a:pPr lvl="1" eaLnBrk="0" hangingPunct="0">
              <a:lnSpc>
                <a:spcPct val="90000"/>
              </a:lnSpc>
              <a:buClr>
                <a:srgbClr val="000000"/>
              </a:buClr>
              <a:buSzPct val="130000"/>
              <a:buFont typeface="Wingdings" pitchFamily="2" charset="2"/>
              <a:buChar char="w"/>
              <a:defRPr/>
            </a:pPr>
            <a:r>
              <a:rPr lang="en-US" sz="1300" b="1" kern="0" dirty="0" smtClean="0">
                <a:solidFill>
                  <a:schemeClr val="accent1">
                    <a:lumMod val="50000"/>
                  </a:schemeClr>
                </a:solidFill>
                <a:latin typeface="Verdana"/>
              </a:rPr>
              <a:t>A </a:t>
            </a:r>
            <a:r>
              <a:rPr lang="en-US" sz="1300" b="1" kern="0" dirty="0">
                <a:solidFill>
                  <a:schemeClr val="accent1">
                    <a:lumMod val="50000"/>
                  </a:schemeClr>
                </a:solidFill>
                <a:latin typeface="Verdana"/>
              </a:rPr>
              <a:t>&amp; T Trucking </a:t>
            </a:r>
            <a:r>
              <a:rPr lang="en-US" sz="1300" kern="0" dirty="0">
                <a:solidFill>
                  <a:schemeClr val="accent1">
                    <a:lumMod val="50000"/>
                  </a:schemeClr>
                </a:solidFill>
                <a:latin typeface="Verdana"/>
              </a:rPr>
              <a:t>is building on land for a new $300,000 office and trucking site at Northeast Industrial Park.  </a:t>
            </a:r>
          </a:p>
          <a:p>
            <a:pPr lvl="1" eaLnBrk="0" hangingPunct="0">
              <a:lnSpc>
                <a:spcPct val="90000"/>
              </a:lnSpc>
              <a:buClr>
                <a:srgbClr val="000000"/>
              </a:buClr>
              <a:buSzPct val="130000"/>
              <a:buFont typeface="Wingdings" pitchFamily="2" charset="2"/>
              <a:buChar char="w"/>
              <a:defRPr/>
            </a:pPr>
            <a:r>
              <a:rPr lang="en-US" sz="1300" b="1" kern="0" dirty="0" smtClean="0">
                <a:solidFill>
                  <a:schemeClr val="accent1">
                    <a:lumMod val="50000"/>
                  </a:schemeClr>
                </a:solidFill>
                <a:latin typeface="Verdana"/>
              </a:rPr>
              <a:t>Tyson </a:t>
            </a:r>
            <a:r>
              <a:rPr lang="en-US" sz="1300" kern="0" dirty="0">
                <a:solidFill>
                  <a:schemeClr val="accent1">
                    <a:lumMod val="50000"/>
                  </a:schemeClr>
                </a:solidFill>
                <a:latin typeface="Verdana"/>
              </a:rPr>
              <a:t>is in process of hiring over 245 employees following their $51 million expansion project at their site on North Elk Run Road.  </a:t>
            </a:r>
          </a:p>
          <a:p>
            <a:pPr lvl="1" eaLnBrk="0" hangingPunct="0">
              <a:lnSpc>
                <a:spcPct val="90000"/>
              </a:lnSpc>
              <a:buClr>
                <a:srgbClr val="000000"/>
              </a:buClr>
              <a:buSzPct val="130000"/>
              <a:buFont typeface="Wingdings" pitchFamily="2" charset="2"/>
              <a:buChar char="w"/>
              <a:defRPr/>
            </a:pPr>
            <a:r>
              <a:rPr lang="en-US" sz="1300" kern="0" dirty="0" smtClean="0">
                <a:solidFill>
                  <a:schemeClr val="accent1">
                    <a:lumMod val="50000"/>
                  </a:schemeClr>
                </a:solidFill>
                <a:latin typeface="Verdana"/>
              </a:rPr>
              <a:t>The </a:t>
            </a:r>
            <a:r>
              <a:rPr lang="en-US" sz="1300" kern="0" dirty="0">
                <a:solidFill>
                  <a:schemeClr val="accent1">
                    <a:lumMod val="50000"/>
                  </a:schemeClr>
                </a:solidFill>
                <a:latin typeface="Verdana"/>
              </a:rPr>
              <a:t>City is further </a:t>
            </a:r>
            <a:r>
              <a:rPr lang="en-US" sz="1300" b="1" kern="0" dirty="0">
                <a:solidFill>
                  <a:schemeClr val="accent1">
                    <a:lumMod val="50000"/>
                  </a:schemeClr>
                </a:solidFill>
                <a:latin typeface="Verdana"/>
              </a:rPr>
              <a:t>platting two new lots </a:t>
            </a:r>
            <a:r>
              <a:rPr lang="en-US" sz="1300" kern="0" dirty="0">
                <a:solidFill>
                  <a:schemeClr val="accent1">
                    <a:lumMod val="50000"/>
                  </a:schemeClr>
                </a:solidFill>
                <a:latin typeface="Verdana"/>
              </a:rPr>
              <a:t>in the area for continued small lot availability as well.  Interest has already been expressed in these lots.</a:t>
            </a:r>
          </a:p>
          <a:p>
            <a:pPr lvl="1" eaLnBrk="0" hangingPunct="0">
              <a:lnSpc>
                <a:spcPct val="90000"/>
              </a:lnSpc>
              <a:buClr>
                <a:srgbClr val="000000"/>
              </a:buClr>
              <a:buSzPct val="130000"/>
              <a:buFont typeface="Wingdings" pitchFamily="2" charset="2"/>
              <a:buChar char="w"/>
              <a:defRPr/>
            </a:pPr>
            <a:r>
              <a:rPr lang="en-US" sz="1300" kern="0" dirty="0" smtClean="0">
                <a:solidFill>
                  <a:schemeClr val="accent1">
                    <a:lumMod val="50000"/>
                  </a:schemeClr>
                </a:solidFill>
                <a:latin typeface="Verdana"/>
              </a:rPr>
              <a:t>The </a:t>
            </a:r>
            <a:r>
              <a:rPr lang="en-US" sz="1300" kern="0" dirty="0">
                <a:solidFill>
                  <a:schemeClr val="accent1">
                    <a:lumMod val="50000"/>
                  </a:schemeClr>
                </a:solidFill>
                <a:latin typeface="Verdana"/>
              </a:rPr>
              <a:t>City continues to participate with the County, INRCOG, and several smaller municipalities for the preliminary design of the </a:t>
            </a:r>
            <a:r>
              <a:rPr lang="en-US" sz="1300" b="1" kern="0" dirty="0">
                <a:solidFill>
                  <a:schemeClr val="accent1">
                    <a:lumMod val="50000"/>
                  </a:schemeClr>
                </a:solidFill>
                <a:latin typeface="Verdana"/>
              </a:rPr>
              <a:t>Northeast Arterial Access Study</a:t>
            </a:r>
            <a:r>
              <a:rPr lang="en-US" sz="1300" kern="0" dirty="0">
                <a:solidFill>
                  <a:schemeClr val="accent1">
                    <a:lumMod val="50000"/>
                  </a:schemeClr>
                </a:solidFill>
                <a:latin typeface="Verdana"/>
              </a:rPr>
              <a:t>, funded by MPO funds.   The project aims to find safer and more efficient paths for heavy truck traffic through the metro area, and specifically to the City’s Northeast Industrial Park area</a:t>
            </a:r>
          </a:p>
          <a:p>
            <a:pPr marL="457200" lvl="1" indent="0" eaLnBrk="0" hangingPunct="0">
              <a:lnSpc>
                <a:spcPct val="90000"/>
              </a:lnSpc>
              <a:buClr>
                <a:srgbClr val="000000"/>
              </a:buClr>
              <a:buSzPct val="130000"/>
              <a:buNone/>
              <a:defRPr/>
            </a:pPr>
            <a:endParaRPr lang="en-US" sz="1300" kern="0" dirty="0" smtClean="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endParaRPr lang="en-US" sz="1300" kern="0" dirty="0" smtClean="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endParaRPr lang="en-US" sz="1300" kern="0" dirty="0" smtClean="0">
              <a:solidFill>
                <a:schemeClr val="accent1">
                  <a:lumMod val="50000"/>
                </a:schemeClr>
              </a:solidFill>
              <a:latin typeface="Verdana"/>
            </a:endParaRPr>
          </a:p>
          <a:p>
            <a:pPr lvl="1" eaLnBrk="0" hangingPunct="0">
              <a:lnSpc>
                <a:spcPct val="90000"/>
              </a:lnSpc>
              <a:buClr>
                <a:srgbClr val="000000"/>
              </a:buClr>
              <a:buSzPct val="130000"/>
              <a:buFont typeface="Wingdings" pitchFamily="2" charset="2"/>
              <a:buChar char="w"/>
              <a:defRPr/>
            </a:pPr>
            <a:endParaRPr lang="en-US" sz="1300" kern="0" dirty="0" smtClean="0">
              <a:solidFill>
                <a:schemeClr val="accent1">
                  <a:lumMod val="50000"/>
                </a:schemeClr>
              </a:solidFill>
              <a:latin typeface="Verdana"/>
            </a:endParaRPr>
          </a:p>
          <a:p>
            <a:pPr marL="457200" marR="0" lvl="1" indent="0" algn="l" defTabSz="914400" rtl="0" eaLnBrk="0" fontAlgn="base" latinLnBrk="0" hangingPunct="0">
              <a:lnSpc>
                <a:spcPct val="90000"/>
              </a:lnSpc>
              <a:spcBef>
                <a:spcPct val="20000"/>
              </a:spcBef>
              <a:spcAft>
                <a:spcPct val="0"/>
              </a:spcAft>
              <a:buClr>
                <a:srgbClr val="000000"/>
              </a:buClr>
              <a:buSzPct val="130000"/>
              <a:buNone/>
              <a:tabLst/>
              <a:defRPr/>
            </a:pPr>
            <a:endParaRPr kumimoji="0" lang="en-US" sz="1600" b="0" i="0" u="none" strike="noStrike" kern="0" cap="none" spc="0" normalizeH="0" baseline="0" noProof="0" dirty="0" smtClean="0">
              <a:ln>
                <a:noFill/>
              </a:ln>
              <a:solidFill>
                <a:srgbClr val="000000"/>
              </a:solidFill>
              <a:effectLst/>
              <a:uLnTx/>
              <a:uFillTx/>
              <a:latin typeface="Verdana"/>
            </a:endParaRPr>
          </a:p>
          <a:p>
            <a:pPr marL="742950" marR="0" lvl="1" indent="-285750" algn="l" defTabSz="914400" rtl="0" eaLnBrk="0" fontAlgn="base" latinLnBrk="0" hangingPunct="0">
              <a:lnSpc>
                <a:spcPct val="90000"/>
              </a:lnSpc>
              <a:spcBef>
                <a:spcPct val="20000"/>
              </a:spcBef>
              <a:spcAft>
                <a:spcPct val="0"/>
              </a:spcAft>
              <a:buClr>
                <a:srgbClr val="000000"/>
              </a:buClr>
              <a:buSzPct val="130000"/>
              <a:buFont typeface="Wingdings" pitchFamily="2" charset="2"/>
              <a:buNone/>
              <a:tabLst/>
              <a:defRPr/>
            </a:pPr>
            <a:endParaRPr kumimoji="0" lang="en-US" sz="1600" b="0" i="0" u="none" strike="noStrike" kern="0" cap="none" spc="0" normalizeH="0" baseline="0" noProof="0" dirty="0">
              <a:ln>
                <a:noFill/>
              </a:ln>
              <a:solidFill>
                <a:srgbClr val="000000"/>
              </a:solidFill>
              <a:effectLst/>
              <a:uLnTx/>
              <a:uFillTx/>
              <a:latin typeface="Verdana"/>
            </a:endParaRPr>
          </a:p>
        </p:txBody>
      </p:sp>
      <p:pic>
        <p:nvPicPr>
          <p:cNvPr id="4" name="Picture 3"/>
          <p:cNvPicPr>
            <a:picLocks noChangeAspect="1"/>
          </p:cNvPicPr>
          <p:nvPr/>
        </p:nvPicPr>
        <p:blipFill rotWithShape="1">
          <a:blip r:embed="rId3"/>
          <a:srcRect l="5673" t="4919" r="9228" b="27833"/>
          <a:stretch/>
        </p:blipFill>
        <p:spPr>
          <a:xfrm>
            <a:off x="1283875" y="4495800"/>
            <a:ext cx="6616862" cy="220562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0" y="228600"/>
            <a:ext cx="9144000" cy="523220"/>
          </a:xfrm>
          <a:prstGeom prst="rect">
            <a:avLst/>
          </a:prstGeom>
        </p:spPr>
        <p:txBody>
          <a:bodyPr wrap="square">
            <a:spAutoFit/>
          </a:bodyPr>
          <a:lstStyle/>
          <a:p>
            <a:pPr algn="ctr" eaLnBrk="0" hangingPunct="0"/>
            <a:r>
              <a:rPr lang="en-US" sz="2800" b="1" kern="0" dirty="0" smtClean="0">
                <a:latin typeface="Arial" panose="020B0604020202020204" pitchFamily="34" charset="0"/>
                <a:cs typeface="Arial" panose="020B0604020202020204" pitchFamily="34" charset="0"/>
              </a:rPr>
              <a:t>Northeast </a:t>
            </a:r>
            <a:r>
              <a:rPr lang="en-US" sz="2800" b="1" kern="0" dirty="0">
                <a:latin typeface="Arial" panose="020B0604020202020204" pitchFamily="34" charset="0"/>
                <a:cs typeface="Arial" panose="020B0604020202020204" pitchFamily="34" charset="0"/>
              </a:rPr>
              <a:t>Industrial Park</a:t>
            </a:r>
          </a:p>
        </p:txBody>
      </p:sp>
    </p:spTree>
    <p:extLst>
      <p:ext uri="{BB962C8B-B14F-4D97-AF65-F5344CB8AC3E}">
        <p14:creationId xmlns:p14="http://schemas.microsoft.com/office/powerpoint/2010/main" val="271687458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63731" y="0"/>
            <a:ext cx="5171609" cy="58477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a:noFill/>
                </a:ln>
                <a:effectLst/>
                <a:uLnTx/>
                <a:uFillTx/>
                <a:latin typeface="Arial" panose="020B0604020202020204" pitchFamily="34" charset="0"/>
                <a:cs typeface="Arial" panose="020B0604020202020204" pitchFamily="34" charset="0"/>
              </a:rPr>
              <a:t>Northeast Industrial Park</a:t>
            </a:r>
            <a:endParaRPr kumimoji="0" lang="en-US" sz="3200" b="0" i="0" u="none" strike="noStrike" kern="0" cap="none" spc="0" normalizeH="0" baseline="0" noProof="0" dirty="0" smtClean="0">
              <a:ln>
                <a:noFill/>
              </a:ln>
              <a:effectLst/>
              <a:uLnTx/>
              <a:uFillTx/>
              <a:latin typeface="Arial" panose="020B0604020202020204" pitchFamily="34" charset="0"/>
              <a:cs typeface="Arial" panose="020B0604020202020204" pitchFamily="34" charset="0"/>
            </a:endParaRPr>
          </a:p>
        </p:txBody>
      </p:sp>
      <p:sp>
        <p:nvSpPr>
          <p:cNvPr id="3" name="Rectangle 2"/>
          <p:cNvSpPr/>
          <p:nvPr/>
        </p:nvSpPr>
        <p:spPr>
          <a:xfrm>
            <a:off x="-27709" y="381000"/>
            <a:ext cx="9144000" cy="2049792"/>
          </a:xfrm>
          <a:prstGeom prst="rect">
            <a:avLst/>
          </a:prstGeom>
        </p:spPr>
        <p:txBody>
          <a:bodyPr wrap="square">
            <a:spAutoFit/>
          </a:bodyPr>
          <a:lstStyle/>
          <a:p>
            <a:pPr lvl="0"/>
            <a:endParaRPr lang="en-US" b="1" dirty="0" smtClean="0">
              <a:latin typeface="Arial" panose="020B0604020202020204" pitchFamily="34" charset="0"/>
              <a:ea typeface="Verdana" panose="020B0604030504040204" pitchFamily="34" charset="0"/>
              <a:cs typeface="Arial" panose="020B0604020202020204" pitchFamily="34" charset="0"/>
            </a:endParaRPr>
          </a:p>
          <a:p>
            <a:pPr marL="285750" lvl="0" indent="-285750">
              <a:buFont typeface="Arial" panose="020B0604020202020204" pitchFamily="34" charset="0"/>
              <a:buChar char="•"/>
            </a:pPr>
            <a:endParaRPr lang="en-US" b="1" dirty="0" smtClean="0">
              <a:solidFill>
                <a:schemeClr val="accent1">
                  <a:lumMod val="50000"/>
                </a:schemeClr>
              </a:solidFill>
              <a:latin typeface="+mj-lt"/>
              <a:ea typeface="Verdana" panose="020B0604030504040204" pitchFamily="34" charset="0"/>
              <a:cs typeface="Verdana" panose="020B0604030504040204" pitchFamily="34" charset="0"/>
            </a:endParaRPr>
          </a:p>
          <a:p>
            <a:pPr marL="800100" lvl="1" indent="-342900" fontAlgn="base">
              <a:spcBef>
                <a:spcPct val="20000"/>
              </a:spcBef>
              <a:spcAft>
                <a:spcPct val="0"/>
              </a:spcAft>
              <a:buSzPct val="130000"/>
              <a:buFont typeface="Wingdings" pitchFamily="2" charset="2"/>
              <a:buChar char="w"/>
            </a:pPr>
            <a:r>
              <a:rPr lang="en-US" sz="1400" b="1" dirty="0">
                <a:solidFill>
                  <a:schemeClr val="accent1">
                    <a:lumMod val="50000"/>
                  </a:schemeClr>
                </a:solidFill>
              </a:rPr>
              <a:t>The City of Waterloo </a:t>
            </a:r>
            <a:r>
              <a:rPr lang="en-US" sz="1400" b="1" dirty="0" smtClean="0">
                <a:solidFill>
                  <a:schemeClr val="accent1">
                    <a:lumMod val="50000"/>
                  </a:schemeClr>
                </a:solidFill>
              </a:rPr>
              <a:t>ids continuing to work with Evansdale, Raymond, Elk Run Heights, Black Hawk County, and INRCOG for an overall plan for the Northeast Industrial Corridor study and design.  This project will increase efforts towards industrial development while working to create safer  and more efficient trucking corridors through the smaller communities.  </a:t>
            </a:r>
          </a:p>
          <a:p>
            <a:pPr marL="800100" lvl="1" indent="-342900" fontAlgn="base">
              <a:spcBef>
                <a:spcPct val="20000"/>
              </a:spcBef>
              <a:spcAft>
                <a:spcPct val="0"/>
              </a:spcAft>
              <a:buSzPct val="130000"/>
              <a:buFont typeface="Wingdings" pitchFamily="2" charset="2"/>
              <a:buChar char="w"/>
            </a:pPr>
            <a:endParaRPr lang="en-US" sz="1350" b="1" dirty="0" smtClean="0">
              <a:solidFill>
                <a:schemeClr val="accent1">
                  <a:lumMod val="50000"/>
                </a:schemeClr>
              </a:solidFill>
            </a:endParaRPr>
          </a:p>
          <a:p>
            <a:pPr marL="1257300" lvl="2" indent="-342900" fontAlgn="base">
              <a:spcBef>
                <a:spcPct val="20000"/>
              </a:spcBef>
              <a:spcAft>
                <a:spcPct val="0"/>
              </a:spcAft>
              <a:buSzPct val="130000"/>
              <a:buFont typeface="Wingdings" pitchFamily="2" charset="2"/>
              <a:buChar char="w"/>
            </a:pPr>
            <a:endParaRPr lang="en-US" sz="1350" b="1" dirty="0">
              <a:solidFill>
                <a:schemeClr val="accent1">
                  <a:lumMod val="50000"/>
                </a:schemeClr>
              </a:solidFill>
            </a:endParaRPr>
          </a:p>
        </p:txBody>
      </p:sp>
      <p:sp>
        <p:nvSpPr>
          <p:cNvPr id="4" name="TextBox 3"/>
          <p:cNvSpPr txBox="1"/>
          <p:nvPr/>
        </p:nvSpPr>
        <p:spPr>
          <a:xfrm>
            <a:off x="8534400" y="6376079"/>
            <a:ext cx="457200" cy="369332"/>
          </a:xfrm>
          <a:prstGeom prst="rect">
            <a:avLst/>
          </a:prstGeom>
          <a:noFill/>
        </p:spPr>
        <p:txBody>
          <a:bodyPr wrap="square" rtlCol="0">
            <a:spAutoFit/>
          </a:bodyPr>
          <a:lstStyle/>
          <a:p>
            <a:r>
              <a:rPr lang="en-US" dirty="0">
                <a:solidFill>
                  <a:schemeClr val="bg1"/>
                </a:solidFill>
              </a:rPr>
              <a:t>8</a:t>
            </a:r>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r="3207"/>
          <a:stretch/>
        </p:blipFill>
        <p:spPr bwMode="auto">
          <a:xfrm>
            <a:off x="762000" y="2202018"/>
            <a:ext cx="3352799" cy="4108450"/>
          </a:xfrm>
          <a:prstGeom prst="rect">
            <a:avLst/>
          </a:prstGeom>
          <a:noFill/>
          <a:ln>
            <a:noFill/>
          </a:ln>
        </p:spPr>
      </p:pic>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4920730" y="2202019"/>
            <a:ext cx="3343275" cy="4101740"/>
          </a:xfrm>
          <a:prstGeom prst="rect">
            <a:avLst/>
          </a:prstGeom>
          <a:noFill/>
          <a:ln>
            <a:noFill/>
          </a:ln>
        </p:spPr>
      </p:pic>
    </p:spTree>
    <p:extLst>
      <p:ext uri="{BB962C8B-B14F-4D97-AF65-F5344CB8AC3E}">
        <p14:creationId xmlns:p14="http://schemas.microsoft.com/office/powerpoint/2010/main" val="18912252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95600" y="2795813"/>
            <a:ext cx="2713976" cy="13924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6" name="Title 5"/>
          <p:cNvSpPr>
            <a:spLocks noGrp="1"/>
          </p:cNvSpPr>
          <p:nvPr>
            <p:ph type="ctrTitle"/>
          </p:nvPr>
        </p:nvSpPr>
        <p:spPr>
          <a:xfrm>
            <a:off x="590341" y="632906"/>
            <a:ext cx="8153400" cy="2262694"/>
          </a:xfrm>
        </p:spPr>
        <p:txBody>
          <a:bodyPr>
            <a:normAutofit fontScale="90000"/>
          </a:bodyPr>
          <a:lstStyle/>
          <a:p>
            <a:pPr lvl="0" algn="l" fontAlgn="base">
              <a:lnSpc>
                <a:spcPct val="140000"/>
              </a:lnSpc>
              <a:spcBef>
                <a:spcPct val="20000"/>
              </a:spcBef>
              <a:spcAft>
                <a:spcPct val="0"/>
              </a:spcAft>
            </a:pPr>
            <a:r>
              <a:rPr lang="en-US" sz="1200" kern="0" dirty="0" smtClean="0">
                <a:solidFill>
                  <a:srgbClr val="000000"/>
                </a:solidFill>
                <a:effectLst/>
                <a:latin typeface="Verdana"/>
              </a:rPr>
              <a:t>- The Highway 63 corridor through Downtown Waterloo has worked to improve the corridor for residential, it has improved traffic conditions, it has added storm water lift stations, an improved railroad overpass with trail system and greenspace, and over $120 million in private investments:  </a:t>
            </a:r>
            <a:br>
              <a:rPr lang="en-US" sz="1200" kern="0" dirty="0" smtClean="0">
                <a:solidFill>
                  <a:srgbClr val="000000"/>
                </a:solidFill>
                <a:effectLst/>
                <a:latin typeface="Verdana"/>
              </a:rPr>
            </a:br>
            <a:r>
              <a:rPr lang="en-US" sz="1200" kern="0" dirty="0" smtClean="0">
                <a:solidFill>
                  <a:srgbClr val="000000"/>
                </a:solidFill>
                <a:effectLst/>
                <a:latin typeface="Verdana"/>
              </a:rPr>
              <a:t>-North Crossing medical and retail improvements, in partnership with Unity Point Hospital</a:t>
            </a:r>
            <a:r>
              <a:rPr lang="en-US" sz="1200" kern="0" dirty="0">
                <a:solidFill>
                  <a:srgbClr val="000000"/>
                </a:solidFill>
                <a:effectLst/>
                <a:latin typeface="Verdana"/>
              </a:rPr>
              <a:t/>
            </a:r>
            <a:br>
              <a:rPr lang="en-US" sz="1200" kern="0" dirty="0">
                <a:solidFill>
                  <a:srgbClr val="000000"/>
                </a:solidFill>
                <a:effectLst/>
                <a:latin typeface="Verdana"/>
              </a:rPr>
            </a:br>
            <a:r>
              <a:rPr lang="en-US" sz="1200" kern="0" dirty="0" smtClean="0">
                <a:solidFill>
                  <a:srgbClr val="000000"/>
                </a:solidFill>
                <a:effectLst/>
                <a:latin typeface="Verdana"/>
              </a:rPr>
              <a:t>-Multiple second floor rehabilitations for urban housing </a:t>
            </a:r>
            <a:br>
              <a:rPr lang="en-US" sz="1200" kern="0" dirty="0" smtClean="0">
                <a:solidFill>
                  <a:srgbClr val="000000"/>
                </a:solidFill>
                <a:effectLst/>
                <a:latin typeface="Verdana"/>
              </a:rPr>
            </a:br>
            <a:r>
              <a:rPr lang="en-US" sz="1200" kern="0" dirty="0" smtClean="0">
                <a:solidFill>
                  <a:srgbClr val="000000"/>
                </a:solidFill>
                <a:effectLst/>
                <a:latin typeface="Verdana"/>
              </a:rPr>
              <a:t>- The Tech Works Campus development with Lincoln Savings Bank, Hawkeye Community College, University of Northern Iowa, Marriot Hotel</a:t>
            </a:r>
            <a:br>
              <a:rPr lang="en-US" sz="1200" kern="0" dirty="0" smtClean="0">
                <a:solidFill>
                  <a:srgbClr val="000000"/>
                </a:solidFill>
                <a:effectLst/>
                <a:latin typeface="Verdana"/>
              </a:rPr>
            </a:br>
            <a:endParaRPr lang="en-US" sz="1200" dirty="0"/>
          </a:p>
        </p:txBody>
      </p:sp>
      <p:sp>
        <p:nvSpPr>
          <p:cNvPr id="4" name="Slide Number Placeholder 3"/>
          <p:cNvSpPr>
            <a:spLocks noGrp="1"/>
          </p:cNvSpPr>
          <p:nvPr>
            <p:ph type="sldNum" sz="quarter" idx="12"/>
          </p:nvPr>
        </p:nvSpPr>
        <p:spPr/>
        <p:txBody>
          <a:bodyPr/>
          <a:lstStyle/>
          <a:p>
            <a:fld id="{3DA1CCD8-3A1C-493A-B49E-3A6F098ADD6A}" type="slidenum">
              <a:rPr lang="en-US" smtClean="0">
                <a:solidFill>
                  <a:schemeClr val="bg1"/>
                </a:solidFill>
              </a:rPr>
              <a:pPr/>
              <a:t>6</a:t>
            </a:fld>
            <a:endParaRPr lang="en-US" dirty="0">
              <a:solidFill>
                <a:schemeClr val="bg1"/>
              </a:solidFill>
            </a:endParaRPr>
          </a:p>
        </p:txBody>
      </p:sp>
      <p:sp>
        <p:nvSpPr>
          <p:cNvPr id="5" name="Rectangle 4"/>
          <p:cNvSpPr/>
          <p:nvPr/>
        </p:nvSpPr>
        <p:spPr>
          <a:xfrm>
            <a:off x="762001" y="76200"/>
            <a:ext cx="7239000" cy="461665"/>
          </a:xfrm>
          <a:prstGeom prst="rect">
            <a:avLst/>
          </a:prstGeom>
        </p:spPr>
        <p:txBody>
          <a:bodyPr wrap="square">
            <a:spAutoFit/>
          </a:bodyPr>
          <a:lstStyle/>
          <a:p>
            <a:pPr algn="ctr"/>
            <a:r>
              <a:rPr lang="en-US" sz="2400" b="1" kern="0" dirty="0" smtClean="0">
                <a:latin typeface="Arial" panose="020B0604020202020204" pitchFamily="34" charset="0"/>
                <a:cs typeface="Arial" panose="020B0604020202020204" pitchFamily="34" charset="0"/>
              </a:rPr>
              <a:t>Highway 63 Corridor </a:t>
            </a:r>
            <a:endParaRPr lang="en-US"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91200" y="2514600"/>
            <a:ext cx="3026442" cy="20176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descr="http://www2.co.black-hawk.ia.us/images/photo/891312351022013002.jpg"/>
          <p:cNvPicPr/>
          <p:nvPr/>
        </p:nvPicPr>
        <p:blipFill rotWithShape="1">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t="20588" r="1852" b="23530"/>
          <a:stretch/>
        </p:blipFill>
        <p:spPr bwMode="auto">
          <a:xfrm>
            <a:off x="266700" y="4532228"/>
            <a:ext cx="4343400" cy="2057400"/>
          </a:xfrm>
          <a:prstGeom prst="rect">
            <a:avLst/>
          </a:prstGeom>
          <a:solidFill>
            <a:srgbClr val="FFFFFF">
              <a:shade val="85000"/>
            </a:srgbClr>
          </a:solidFill>
          <a:ln w="88900" cap="sq">
            <a:solidFill>
              <a:schemeClr val="bg1"/>
            </a:solidFill>
            <a:miter lim="800000"/>
          </a:ln>
          <a:effectLst>
            <a:outerShdw blurRad="55000" dist="18000" dir="5400000" algn="tl" rotWithShape="0">
              <a:srgbClr val="000000">
                <a:alpha val="40000"/>
              </a:srgbClr>
            </a:outerShdw>
          </a:effectLst>
        </p:spPr>
      </p:pic>
      <p:pic>
        <p:nvPicPr>
          <p:cNvPr id="12" name="Picture 11"/>
          <p:cNvPicPr>
            <a:picLocks noChangeAspect="1"/>
          </p:cNvPicPr>
          <p:nvPr/>
        </p:nvPicPr>
        <p:blipFill rotWithShape="1">
          <a:blip r:embed="rId7" cstate="print">
            <a:extLst>
              <a:ext uri="{28A0092B-C50C-407E-A947-70E740481C1C}">
                <a14:useLocalDpi xmlns:a14="http://schemas.microsoft.com/office/drawing/2010/main" val="0"/>
              </a:ext>
            </a:extLst>
          </a:blip>
          <a:srcRect l="10282" t="40270" r="19363" b="28276"/>
          <a:stretch/>
        </p:blipFill>
        <p:spPr>
          <a:xfrm>
            <a:off x="5105400" y="4638017"/>
            <a:ext cx="3464044" cy="197945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35387" y="3038983"/>
            <a:ext cx="2542857" cy="1967753"/>
          </a:xfrm>
          <a:prstGeom prst="rect">
            <a:avLst/>
          </a:prstGeom>
        </p:spPr>
      </p:pic>
    </p:spTree>
    <p:extLst>
      <p:ext uri="{BB962C8B-B14F-4D97-AF65-F5344CB8AC3E}">
        <p14:creationId xmlns:p14="http://schemas.microsoft.com/office/powerpoint/2010/main" val="20227348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E6EB8-52AB-45EA-A660-3E1EBFA72987}" type="slidenum">
              <a:rPr lang="en-US" smtClean="0"/>
              <a:t>7</a:t>
            </a:fld>
            <a:endParaRPr lang="en-US" dirty="0"/>
          </a:p>
        </p:txBody>
      </p:sp>
      <p:pic>
        <p:nvPicPr>
          <p:cNvPr id="5" name="Picture 4"/>
          <p:cNvPicPr>
            <a:picLocks noChangeAspect="1"/>
          </p:cNvPicPr>
          <p:nvPr/>
        </p:nvPicPr>
        <p:blipFill>
          <a:blip r:embed="rId2"/>
          <a:stretch>
            <a:fillRect/>
          </a:stretch>
        </p:blipFill>
        <p:spPr>
          <a:xfrm>
            <a:off x="609600" y="4343399"/>
            <a:ext cx="3618543" cy="20112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Rectangle 5"/>
          <p:cNvSpPr/>
          <p:nvPr/>
        </p:nvSpPr>
        <p:spPr>
          <a:xfrm>
            <a:off x="762001" y="76200"/>
            <a:ext cx="7239000" cy="461665"/>
          </a:xfrm>
          <a:prstGeom prst="rect">
            <a:avLst/>
          </a:prstGeom>
        </p:spPr>
        <p:txBody>
          <a:bodyPr wrap="square">
            <a:spAutoFit/>
          </a:bodyPr>
          <a:lstStyle/>
          <a:p>
            <a:pPr algn="ctr"/>
            <a:r>
              <a:rPr lang="en-US" sz="2400" b="1" kern="0" dirty="0" smtClean="0">
                <a:latin typeface="Arial" panose="020B0604020202020204" pitchFamily="34" charset="0"/>
                <a:cs typeface="Arial" panose="020B0604020202020204" pitchFamily="34" charset="0"/>
              </a:rPr>
              <a:t>Highway 63 Corridor </a:t>
            </a:r>
            <a:endParaRPr lang="en-US" dirty="0"/>
          </a:p>
        </p:txBody>
      </p:sp>
      <p:pic>
        <p:nvPicPr>
          <p:cNvPr id="8" name="Picture 7"/>
          <p:cNvPicPr>
            <a:picLocks noChangeAspect="1"/>
          </p:cNvPicPr>
          <p:nvPr/>
        </p:nvPicPr>
        <p:blipFill>
          <a:blip r:embed="rId3"/>
          <a:stretch>
            <a:fillRect/>
          </a:stretch>
        </p:blipFill>
        <p:spPr>
          <a:xfrm>
            <a:off x="4435093" y="3988323"/>
            <a:ext cx="4312598" cy="23780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31637" y="959713"/>
            <a:ext cx="3923343" cy="25031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itle 5"/>
          <p:cNvSpPr>
            <a:spLocks noGrp="1"/>
          </p:cNvSpPr>
          <p:nvPr>
            <p:ph type="ctrTitle"/>
          </p:nvPr>
        </p:nvSpPr>
        <p:spPr>
          <a:xfrm>
            <a:off x="251208" y="698321"/>
            <a:ext cx="4130293" cy="1676400"/>
          </a:xfrm>
        </p:spPr>
        <p:txBody>
          <a:bodyPr>
            <a:normAutofit/>
          </a:bodyPr>
          <a:lstStyle/>
          <a:p>
            <a:pPr lvl="0" algn="l" fontAlgn="base">
              <a:lnSpc>
                <a:spcPct val="140000"/>
              </a:lnSpc>
              <a:spcBef>
                <a:spcPct val="20000"/>
              </a:spcBef>
              <a:spcAft>
                <a:spcPct val="0"/>
              </a:spcAft>
            </a:pPr>
            <a:r>
              <a:rPr lang="en-US" sz="1200" kern="0" dirty="0" smtClean="0">
                <a:solidFill>
                  <a:srgbClr val="000000"/>
                </a:solidFill>
                <a:effectLst/>
                <a:latin typeface="Verdana"/>
              </a:rPr>
              <a:t>- The Cedar Valley Sportsplex</a:t>
            </a:r>
            <a:br>
              <a:rPr lang="en-US" sz="1200" kern="0" dirty="0" smtClean="0">
                <a:solidFill>
                  <a:srgbClr val="000000"/>
                </a:solidFill>
                <a:effectLst/>
                <a:latin typeface="Verdana"/>
              </a:rPr>
            </a:br>
            <a:r>
              <a:rPr lang="en-US" sz="1200" kern="0" dirty="0" smtClean="0">
                <a:solidFill>
                  <a:srgbClr val="000000"/>
                </a:solidFill>
                <a:effectLst/>
                <a:latin typeface="Verdana"/>
              </a:rPr>
              <a:t>- New riverfront housing in multiple locations along the original Riverfront Renaissance master plan for private investment to follow public investment</a:t>
            </a:r>
            <a:br>
              <a:rPr lang="en-US" sz="1200" kern="0" dirty="0" smtClean="0">
                <a:solidFill>
                  <a:srgbClr val="000000"/>
                </a:solidFill>
                <a:effectLst/>
                <a:latin typeface="Verdana"/>
              </a:rPr>
            </a:br>
            <a:r>
              <a:rPr lang="en-US" sz="1200" kern="0" dirty="0" smtClean="0">
                <a:solidFill>
                  <a:srgbClr val="000000"/>
                </a:solidFill>
                <a:effectLst/>
                <a:latin typeface="Verdana"/>
              </a:rPr>
              <a:t>- coming soon: the Marina, as a part of the IRD</a:t>
            </a:r>
            <a:endParaRPr lang="en-US" sz="1200"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842" y="2553044"/>
            <a:ext cx="3924301" cy="1637956"/>
          </a:xfrm>
          <a:prstGeom prst="rect">
            <a:avLst/>
          </a:prstGeom>
        </p:spPr>
      </p:pic>
    </p:spTree>
    <p:extLst>
      <p:ext uri="{BB962C8B-B14F-4D97-AF65-F5344CB8AC3E}">
        <p14:creationId xmlns:p14="http://schemas.microsoft.com/office/powerpoint/2010/main" val="259640351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9DE6EB8-52AB-45EA-A660-3E1EBFA72987}" type="slidenum">
              <a:rPr lang="en-US" smtClean="0"/>
              <a:t>8</a:t>
            </a:fld>
            <a:endParaRPr lang="en-US" dirty="0"/>
          </a:p>
        </p:txBody>
      </p:sp>
      <p:sp>
        <p:nvSpPr>
          <p:cNvPr id="6" name="Rectangle 5"/>
          <p:cNvSpPr/>
          <p:nvPr/>
        </p:nvSpPr>
        <p:spPr>
          <a:xfrm>
            <a:off x="762001" y="76200"/>
            <a:ext cx="7239000" cy="830997"/>
          </a:xfrm>
          <a:prstGeom prst="rect">
            <a:avLst/>
          </a:prstGeom>
        </p:spPr>
        <p:txBody>
          <a:bodyPr wrap="square">
            <a:spAutoFit/>
          </a:bodyPr>
          <a:lstStyle/>
          <a:p>
            <a:pPr algn="ctr"/>
            <a:r>
              <a:rPr lang="en-US" sz="2400" b="1" kern="0" dirty="0" smtClean="0">
                <a:latin typeface="Arial" panose="020B0604020202020204" pitchFamily="34" charset="0"/>
                <a:cs typeface="Arial" panose="020B0604020202020204" pitchFamily="34" charset="0"/>
              </a:rPr>
              <a:t>Lost Worlds Theme Park / La Porte/Hess Corridor  </a:t>
            </a:r>
            <a:endParaRPr lang="en-US" dirty="0"/>
          </a:p>
        </p:txBody>
      </p:sp>
      <p:sp>
        <p:nvSpPr>
          <p:cNvPr id="11" name="Title 5"/>
          <p:cNvSpPr>
            <a:spLocks noGrp="1"/>
          </p:cNvSpPr>
          <p:nvPr>
            <p:ph type="ctrTitle"/>
          </p:nvPr>
        </p:nvSpPr>
        <p:spPr>
          <a:xfrm>
            <a:off x="284702" y="1073832"/>
            <a:ext cx="4130293" cy="1676400"/>
          </a:xfrm>
        </p:spPr>
        <p:txBody>
          <a:bodyPr>
            <a:normAutofit fontScale="90000"/>
          </a:bodyPr>
          <a:lstStyle/>
          <a:p>
            <a:pPr lvl="0" algn="l" fontAlgn="base">
              <a:lnSpc>
                <a:spcPct val="140000"/>
              </a:lnSpc>
              <a:spcBef>
                <a:spcPct val="20000"/>
              </a:spcBef>
              <a:spcAft>
                <a:spcPct val="0"/>
              </a:spcAft>
            </a:pPr>
            <a:r>
              <a:rPr lang="en-US" sz="1200" kern="0" dirty="0" smtClean="0">
                <a:solidFill>
                  <a:srgbClr val="000000"/>
                </a:solidFill>
                <a:effectLst/>
                <a:latin typeface="Verdana"/>
              </a:rPr>
              <a:t>- The $100+ million theme park is under construction, planned for 2022 opening </a:t>
            </a:r>
            <a:br>
              <a:rPr lang="en-US" sz="1200" kern="0" dirty="0" smtClean="0">
                <a:solidFill>
                  <a:srgbClr val="000000"/>
                </a:solidFill>
                <a:effectLst/>
                <a:latin typeface="Verdana"/>
              </a:rPr>
            </a:br>
            <a:r>
              <a:rPr lang="en-US" sz="1200" kern="0" dirty="0" smtClean="0">
                <a:solidFill>
                  <a:srgbClr val="000000"/>
                </a:solidFill>
                <a:effectLst/>
                <a:latin typeface="Verdana"/>
              </a:rPr>
              <a:t>- $3.2 million RISE grant partnership with IDOT for Shaulis Road improvements for drainage, lane configurations, traffic movements, etc. for theme park tourism</a:t>
            </a:r>
            <a:br>
              <a:rPr lang="en-US" sz="1200" kern="0" dirty="0" smtClean="0">
                <a:solidFill>
                  <a:srgbClr val="000000"/>
                </a:solidFill>
                <a:effectLst/>
                <a:latin typeface="Verdana"/>
              </a:rPr>
            </a:br>
            <a:r>
              <a:rPr lang="en-US" sz="1200" kern="0" dirty="0" smtClean="0">
                <a:solidFill>
                  <a:srgbClr val="000000"/>
                </a:solidFill>
                <a:effectLst/>
                <a:latin typeface="Verdana"/>
              </a:rPr>
              <a:t>- City working on La Porte/Hess road improvements from Shaulis Road area to Mitchell Avenue area – RAISE grant application</a:t>
            </a:r>
            <a:endParaRPr lang="en-US" sz="1200" dirty="0"/>
          </a:p>
        </p:txBody>
      </p:sp>
      <p:pic>
        <p:nvPicPr>
          <p:cNvPr id="2" name="Picture 1"/>
          <p:cNvPicPr>
            <a:picLocks noChangeAspect="1"/>
          </p:cNvPicPr>
          <p:nvPr/>
        </p:nvPicPr>
        <p:blipFill>
          <a:blip r:embed="rId2"/>
          <a:stretch>
            <a:fillRect/>
          </a:stretch>
        </p:blipFill>
        <p:spPr>
          <a:xfrm>
            <a:off x="5715000" y="5181600"/>
            <a:ext cx="3212188" cy="1387457"/>
          </a:xfrm>
          <a:prstGeom prst="rect">
            <a:avLst/>
          </a:prstGeom>
        </p:spPr>
      </p:pic>
      <p:pic>
        <p:nvPicPr>
          <p:cNvPr id="3" name="Picture 2"/>
          <p:cNvPicPr>
            <a:picLocks noChangeAspect="1"/>
          </p:cNvPicPr>
          <p:nvPr/>
        </p:nvPicPr>
        <p:blipFill>
          <a:blip r:embed="rId3"/>
          <a:stretch>
            <a:fillRect/>
          </a:stretch>
        </p:blipFill>
        <p:spPr>
          <a:xfrm>
            <a:off x="259581" y="4735802"/>
            <a:ext cx="2586419" cy="1803110"/>
          </a:xfrm>
          <a:prstGeom prst="rect">
            <a:avLst/>
          </a:prstGeom>
        </p:spPr>
      </p:pic>
      <p:pic>
        <p:nvPicPr>
          <p:cNvPr id="7" name="Picture 6"/>
          <p:cNvPicPr>
            <a:picLocks noChangeAspect="1"/>
          </p:cNvPicPr>
          <p:nvPr/>
        </p:nvPicPr>
        <p:blipFill>
          <a:blip r:embed="rId4"/>
          <a:stretch>
            <a:fillRect/>
          </a:stretch>
        </p:blipFill>
        <p:spPr>
          <a:xfrm>
            <a:off x="4867173" y="862217"/>
            <a:ext cx="3944471" cy="3776031"/>
          </a:xfrm>
          <a:prstGeom prst="rect">
            <a:avLst/>
          </a:prstGeom>
        </p:spPr>
      </p:pic>
      <p:pic>
        <p:nvPicPr>
          <p:cNvPr id="13" name="Picture 12"/>
          <p:cNvPicPr>
            <a:picLocks noChangeAspect="1"/>
          </p:cNvPicPr>
          <p:nvPr/>
        </p:nvPicPr>
        <p:blipFill>
          <a:blip r:embed="rId5"/>
          <a:stretch>
            <a:fillRect/>
          </a:stretch>
        </p:blipFill>
        <p:spPr>
          <a:xfrm>
            <a:off x="272142" y="2900997"/>
            <a:ext cx="3026521" cy="16478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4" name="Picture 2" descr="$100 million Lost Island theme park plans unveiled | Business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67406" y="4343400"/>
            <a:ext cx="2501663" cy="20357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542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0" y="76200"/>
            <a:ext cx="914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a:solidFill>
                  <a:schemeClr val="tx2"/>
                </a:solidFill>
                <a:latin typeface="+mj-lt"/>
                <a:ea typeface="+mj-ea"/>
                <a:cs typeface="+mj-cs"/>
              </a:defRPr>
            </a:lvl1pPr>
            <a:lvl2pPr algn="ctr" rtl="0" eaLnBrk="1" fontAlgn="base" hangingPunct="1">
              <a:spcBef>
                <a:spcPct val="0"/>
              </a:spcBef>
              <a:spcAft>
                <a:spcPct val="0"/>
              </a:spcAft>
              <a:defRPr sz="4400">
                <a:solidFill>
                  <a:schemeClr val="tx2"/>
                </a:solidFill>
                <a:latin typeface="Verdana" pitchFamily="34" charset="0"/>
              </a:defRPr>
            </a:lvl2pPr>
            <a:lvl3pPr algn="ctr" rtl="0" eaLnBrk="1" fontAlgn="base" hangingPunct="1">
              <a:spcBef>
                <a:spcPct val="0"/>
              </a:spcBef>
              <a:spcAft>
                <a:spcPct val="0"/>
              </a:spcAft>
              <a:defRPr sz="4400">
                <a:solidFill>
                  <a:schemeClr val="tx2"/>
                </a:solidFill>
                <a:latin typeface="Verdana" pitchFamily="34" charset="0"/>
              </a:defRPr>
            </a:lvl3pPr>
            <a:lvl4pPr algn="ctr" rtl="0" eaLnBrk="1" fontAlgn="base" hangingPunct="1">
              <a:spcBef>
                <a:spcPct val="0"/>
              </a:spcBef>
              <a:spcAft>
                <a:spcPct val="0"/>
              </a:spcAft>
              <a:defRPr sz="4400">
                <a:solidFill>
                  <a:schemeClr val="tx2"/>
                </a:solidFill>
                <a:latin typeface="Verdana" pitchFamily="34" charset="0"/>
              </a:defRPr>
            </a:lvl4pPr>
            <a:lvl5pPr algn="ctr" rtl="0" eaLnBrk="1" fontAlgn="base" hangingPunct="1">
              <a:spcBef>
                <a:spcPct val="0"/>
              </a:spcBef>
              <a:spcAft>
                <a:spcPct val="0"/>
              </a:spcAft>
              <a:defRPr sz="4400">
                <a:solidFill>
                  <a:schemeClr val="tx2"/>
                </a:solidFill>
                <a:latin typeface="Verdana" pitchFamily="34" charset="0"/>
              </a:defRPr>
            </a:lvl5pPr>
            <a:lvl6pPr marL="457200" algn="ctr" rtl="0" eaLnBrk="1" fontAlgn="base" hangingPunct="1">
              <a:spcBef>
                <a:spcPct val="0"/>
              </a:spcBef>
              <a:spcAft>
                <a:spcPct val="0"/>
              </a:spcAft>
              <a:defRPr sz="4400">
                <a:solidFill>
                  <a:schemeClr val="tx2"/>
                </a:solidFill>
                <a:latin typeface="Verdana" pitchFamily="34" charset="0"/>
              </a:defRPr>
            </a:lvl6pPr>
            <a:lvl7pPr marL="914400" algn="ctr" rtl="0" eaLnBrk="1" fontAlgn="base" hangingPunct="1">
              <a:spcBef>
                <a:spcPct val="0"/>
              </a:spcBef>
              <a:spcAft>
                <a:spcPct val="0"/>
              </a:spcAft>
              <a:defRPr sz="4400">
                <a:solidFill>
                  <a:schemeClr val="tx2"/>
                </a:solidFill>
                <a:latin typeface="Verdana" pitchFamily="34" charset="0"/>
              </a:defRPr>
            </a:lvl7pPr>
            <a:lvl8pPr marL="1371600" algn="ctr" rtl="0" eaLnBrk="1" fontAlgn="base" hangingPunct="1">
              <a:spcBef>
                <a:spcPct val="0"/>
              </a:spcBef>
              <a:spcAft>
                <a:spcPct val="0"/>
              </a:spcAft>
              <a:defRPr sz="4400">
                <a:solidFill>
                  <a:schemeClr val="tx2"/>
                </a:solidFill>
                <a:latin typeface="Verdana" pitchFamily="34" charset="0"/>
              </a:defRPr>
            </a:lvl8pPr>
            <a:lvl9pPr marL="1828800" algn="ctr" rtl="0" eaLnBrk="1" fontAlgn="base" hangingPunct="1">
              <a:spcBef>
                <a:spcPct val="0"/>
              </a:spcBef>
              <a:spcAft>
                <a:spcPct val="0"/>
              </a:spcAft>
              <a:defRPr sz="4400">
                <a:solidFill>
                  <a:schemeClr val="tx2"/>
                </a:solidFill>
                <a:latin typeface="Verdana" pitchFamily="34" charset="0"/>
              </a:defRPr>
            </a:lvl9pPr>
          </a:lstStyle>
          <a:p>
            <a:r>
              <a:rPr lang="en-US" sz="2400" b="1" kern="0" dirty="0" smtClean="0">
                <a:solidFill>
                  <a:schemeClr val="tx1"/>
                </a:solidFill>
                <a:latin typeface="Arial" panose="020B0604020202020204" pitchFamily="34" charset="0"/>
                <a:cs typeface="Arial" panose="020B0604020202020204" pitchFamily="34" charset="0"/>
              </a:rPr>
              <a:t>Rath brownfield redevelopment area</a:t>
            </a:r>
            <a:endParaRPr lang="en-US" sz="2400" b="1" kern="0" dirty="0">
              <a:solidFill>
                <a:schemeClr val="tx1"/>
              </a:solidFill>
              <a:latin typeface="Arial" panose="020B0604020202020204" pitchFamily="34" charset="0"/>
              <a:cs typeface="Arial" panose="020B0604020202020204" pitchFamily="34" charset="0"/>
            </a:endParaRPr>
          </a:p>
        </p:txBody>
      </p:sp>
      <p:sp>
        <p:nvSpPr>
          <p:cNvPr id="3" name="Rectangle 3"/>
          <p:cNvSpPr txBox="1">
            <a:spLocks noChangeArrowheads="1"/>
          </p:cNvSpPr>
          <p:nvPr/>
        </p:nvSpPr>
        <p:spPr bwMode="auto">
          <a:xfrm>
            <a:off x="-228600" y="914400"/>
            <a:ext cx="60198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lvl="1" eaLnBrk="0" hangingPunct="0">
              <a:lnSpc>
                <a:spcPct val="90000"/>
              </a:lnSpc>
              <a:buClr>
                <a:srgbClr val="000000"/>
              </a:buClr>
              <a:buSzPct val="130000"/>
              <a:buFont typeface="Wingdings" pitchFamily="2" charset="2"/>
              <a:buChar char="w"/>
              <a:defRPr/>
            </a:pPr>
            <a:r>
              <a:rPr lang="en-US" sz="1400" kern="0" dirty="0" smtClean="0">
                <a:solidFill>
                  <a:schemeClr val="accent1">
                    <a:lumMod val="50000"/>
                  </a:schemeClr>
                </a:solidFill>
                <a:latin typeface="Verdana"/>
              </a:rPr>
              <a:t>The </a:t>
            </a:r>
            <a:r>
              <a:rPr lang="en-US" sz="1400" kern="0" dirty="0">
                <a:solidFill>
                  <a:schemeClr val="accent1">
                    <a:lumMod val="50000"/>
                  </a:schemeClr>
                </a:solidFill>
                <a:latin typeface="Verdana"/>
              </a:rPr>
              <a:t>City continues to see good</a:t>
            </a:r>
            <a:r>
              <a:rPr lang="en-US" sz="1400" b="1" kern="0" dirty="0">
                <a:solidFill>
                  <a:schemeClr val="accent1">
                    <a:lumMod val="50000"/>
                  </a:schemeClr>
                </a:solidFill>
                <a:latin typeface="Verdana"/>
              </a:rPr>
              <a:t> infill development </a:t>
            </a:r>
            <a:r>
              <a:rPr lang="en-US" sz="1400" kern="0" dirty="0">
                <a:solidFill>
                  <a:schemeClr val="accent1">
                    <a:lumMod val="50000"/>
                  </a:schemeClr>
                </a:solidFill>
                <a:latin typeface="Verdana"/>
              </a:rPr>
              <a:t>in smaller areas along the Highway 218 corridor from West 7th to the West 18th Street area, with over $2.7 million in smaller lot development.  </a:t>
            </a:r>
          </a:p>
          <a:p>
            <a:pPr lvl="1" eaLnBrk="0" hangingPunct="0">
              <a:lnSpc>
                <a:spcPct val="90000"/>
              </a:lnSpc>
              <a:buClr>
                <a:srgbClr val="000000"/>
              </a:buClr>
              <a:buSzPct val="130000"/>
              <a:buFont typeface="Wingdings" pitchFamily="2" charset="2"/>
              <a:buChar char="w"/>
              <a:defRPr/>
            </a:pPr>
            <a:r>
              <a:rPr lang="en-US" sz="1400" kern="0" dirty="0">
                <a:solidFill>
                  <a:schemeClr val="accent1">
                    <a:lumMod val="50000"/>
                  </a:schemeClr>
                </a:solidFill>
                <a:latin typeface="Verdana"/>
              </a:rPr>
              <a:t>Over the last 20 years, reinvestment of over </a:t>
            </a:r>
            <a:r>
              <a:rPr lang="en-US" sz="1400" b="1" kern="0" dirty="0">
                <a:solidFill>
                  <a:schemeClr val="accent1">
                    <a:lumMod val="50000"/>
                  </a:schemeClr>
                </a:solidFill>
                <a:latin typeface="Verdana"/>
              </a:rPr>
              <a:t>$27.8 million in the former "Rath area” </a:t>
            </a:r>
            <a:r>
              <a:rPr lang="en-US" sz="1400" kern="0" dirty="0">
                <a:solidFill>
                  <a:schemeClr val="accent1">
                    <a:lumMod val="50000"/>
                  </a:schemeClr>
                </a:solidFill>
                <a:latin typeface="Verdana"/>
              </a:rPr>
              <a:t>through Crystal Distribution expansions, the creation of the Human Services Campus, the small business infill projects, and brownfield redevelopment in riverfront housing.  This next expansion by Crystal (Grow Cedar Valley Business of the Year 2020) is a $16 million expansion to continue that positive trend for reclaiming this area from the once bankrupt vacant buildings of Rath Packing.</a:t>
            </a:r>
          </a:p>
          <a:p>
            <a:pPr lvl="1" eaLnBrk="0" hangingPunct="0">
              <a:lnSpc>
                <a:spcPct val="90000"/>
              </a:lnSpc>
              <a:buClr>
                <a:srgbClr val="000000"/>
              </a:buClr>
              <a:buSzPct val="130000"/>
              <a:buFont typeface="Wingdings" pitchFamily="2" charset="2"/>
              <a:buChar char="w"/>
              <a:defRPr/>
            </a:pPr>
            <a:r>
              <a:rPr lang="en-US" sz="1400" kern="0" dirty="0">
                <a:solidFill>
                  <a:schemeClr val="accent1">
                    <a:lumMod val="50000"/>
                  </a:schemeClr>
                </a:solidFill>
                <a:latin typeface="Verdana"/>
              </a:rPr>
              <a:t>Many of the smaller lots were acquired by the City using a State Code portion to </a:t>
            </a:r>
            <a:r>
              <a:rPr lang="en-US" sz="1400" b="1" kern="0" dirty="0">
                <a:solidFill>
                  <a:schemeClr val="accent1">
                    <a:lumMod val="50000"/>
                  </a:schemeClr>
                </a:solidFill>
                <a:latin typeface="Verdana"/>
              </a:rPr>
              <a:t>eliminate blight</a:t>
            </a:r>
            <a:r>
              <a:rPr lang="en-US" sz="1400" kern="0" dirty="0">
                <a:solidFill>
                  <a:schemeClr val="accent1">
                    <a:lumMod val="50000"/>
                  </a:schemeClr>
                </a:solidFill>
                <a:latin typeface="Verdana"/>
              </a:rPr>
              <a:t>.  So the reinvestment is a huge turnaround from vacant structures to small business sites.  </a:t>
            </a:r>
          </a:p>
          <a:p>
            <a:pPr marL="742950" marR="0" lvl="1" indent="-285750" algn="l" defTabSz="914400" rtl="0" eaLnBrk="1" fontAlgn="base" latinLnBrk="0" hangingPunct="1">
              <a:lnSpc>
                <a:spcPct val="100000"/>
              </a:lnSpc>
              <a:spcBef>
                <a:spcPct val="0"/>
              </a:spcBef>
              <a:spcAft>
                <a:spcPct val="0"/>
              </a:spcAft>
              <a:buClr>
                <a:srgbClr val="000000"/>
              </a:buClr>
              <a:buSzPct val="130000"/>
              <a:buFont typeface="Wingdings" pitchFamily="2" charset="2"/>
              <a:buChar char="w"/>
              <a:tabLst/>
              <a:defRPr/>
            </a:pPr>
            <a:endParaRPr kumimoji="0" lang="en-US" sz="1400" b="0" i="0" u="none" strike="noStrike" kern="0" cap="none" spc="0" normalizeH="0" baseline="0" noProof="0" dirty="0">
              <a:ln>
                <a:noFill/>
              </a:ln>
              <a:solidFill>
                <a:srgbClr val="000000"/>
              </a:solidFill>
              <a:effectLst/>
              <a:uLnTx/>
              <a:uFillTx/>
              <a:latin typeface="Verdana"/>
            </a:endParaRPr>
          </a:p>
        </p:txBody>
      </p:sp>
      <p:sp>
        <p:nvSpPr>
          <p:cNvPr id="6" name="Slide Number Placeholder 5"/>
          <p:cNvSpPr>
            <a:spLocks noGrp="1"/>
          </p:cNvSpPr>
          <p:nvPr>
            <p:ph type="sldNum" sz="quarter" idx="12"/>
          </p:nvPr>
        </p:nvSpPr>
        <p:spPr/>
        <p:txBody>
          <a:bodyPr/>
          <a:lstStyle/>
          <a:p>
            <a:fld id="{3DA1CCD8-3A1C-493A-B49E-3A6F098ADD6A}" type="slidenum">
              <a:rPr lang="en-US" smtClean="0">
                <a:solidFill>
                  <a:schemeClr val="bg1"/>
                </a:solidFill>
              </a:rPr>
              <a:pPr/>
              <a:t>9</a:t>
            </a:fld>
            <a:endParaRPr lang="en-US" dirty="0">
              <a:solidFill>
                <a:schemeClr val="bg1"/>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500" t="2590" r="30833" b="11363"/>
          <a:stretch/>
        </p:blipFill>
        <p:spPr>
          <a:xfrm>
            <a:off x="5539328" y="3899433"/>
            <a:ext cx="3199563" cy="2672136"/>
          </a:xfrm>
          <a:prstGeom prst="rect">
            <a:avLst/>
          </a:prstGeom>
        </p:spPr>
      </p:pic>
      <p:pic>
        <p:nvPicPr>
          <p:cNvPr id="9" name="Picture 8"/>
          <p:cNvPicPr>
            <a:picLocks noChangeAspect="1"/>
          </p:cNvPicPr>
          <p:nvPr/>
        </p:nvPicPr>
        <p:blipFill>
          <a:blip r:embed="rId3"/>
          <a:stretch>
            <a:fillRect/>
          </a:stretch>
        </p:blipFill>
        <p:spPr>
          <a:xfrm>
            <a:off x="239420" y="4461814"/>
            <a:ext cx="5048177" cy="20775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00950" y="2183882"/>
            <a:ext cx="2087525" cy="15656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8881" y="914400"/>
            <a:ext cx="1945797" cy="145934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33477098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33581</TotalTime>
  <Words>1132</Words>
  <Application>Microsoft Office PowerPoint</Application>
  <PresentationFormat>On-screen Show (4:3)</PresentationFormat>
  <Paragraphs>59</Paragraphs>
  <Slides>11</Slides>
  <Notes>5</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11</vt:i4>
      </vt:variant>
    </vt:vector>
  </HeadingPairs>
  <TitlesOfParts>
    <vt:vector size="19" baseType="lpstr">
      <vt:lpstr>Arial</vt:lpstr>
      <vt:lpstr>Calibri</vt:lpstr>
      <vt:lpstr>Constantia</vt:lpstr>
      <vt:lpstr>Verdana</vt:lpstr>
      <vt:lpstr>Wingdings</vt:lpstr>
      <vt:lpstr>Wingdings 2</vt:lpstr>
      <vt:lpstr>Flow</vt:lpstr>
      <vt:lpstr>Document</vt:lpstr>
      <vt:lpstr>Iowa Department of Transportation October 2021 Presentation</vt:lpstr>
      <vt:lpstr>PowerPoint Presentation</vt:lpstr>
      <vt:lpstr>PowerPoint Presentation</vt:lpstr>
      <vt:lpstr>PowerPoint Presentation</vt:lpstr>
      <vt:lpstr>PowerPoint Presentation</vt:lpstr>
      <vt:lpstr>- The Highway 63 corridor through Downtown Waterloo has worked to improve the corridor for residential, it has improved traffic conditions, it has added storm water lift stations, an improved railroad overpass with trail system and greenspace, and over $120 million in private investments:   -North Crossing medical and retail improvements, in partnership with Unity Point Hospital -Multiple second floor rehabilitations for urban housing  - The Tech Works Campus development with Lincoln Savings Bank, Hawkeye Community College, University of Northern Iowa, Marriot Hotel </vt:lpstr>
      <vt:lpstr>- The Cedar Valley Sportsplex - New riverfront housing in multiple locations along the original Riverfront Renaissance master plan for private investment to follow public investment - coming soon: the Marina, as a part of the IRD</vt:lpstr>
      <vt:lpstr>- The $100+ million theme park is under construction, planned for 2022 opening  - $3.2 million RISE grant partnership with IDOT for Shaulis Road improvements for drainage, lane configurations, traffic movements, etc. for theme park tourism - City working on La Porte/Hess road improvements from Shaulis Road area to Mitchell Avenue area – RAISE grant application</vt:lpstr>
      <vt:lpstr>PowerPoint Presentation</vt:lpstr>
      <vt:lpstr>PowerPoint Presentation</vt:lpstr>
      <vt:lpstr>Iowa Department of Transportation October 2021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dc:creator>
  <cp:lastModifiedBy>NOEL ANDERSON</cp:lastModifiedBy>
  <cp:revision>1138</cp:revision>
  <cp:lastPrinted>2021-05-06T17:20:44Z</cp:lastPrinted>
  <dcterms:created xsi:type="dcterms:W3CDTF">2014-05-12T01:03:51Z</dcterms:created>
  <dcterms:modified xsi:type="dcterms:W3CDTF">2021-10-05T22:03:20Z</dcterms:modified>
</cp:coreProperties>
</file>