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19"/>
  </p:notesMasterIdLst>
  <p:sldIdLst>
    <p:sldId id="259" r:id="rId3"/>
    <p:sldId id="258" r:id="rId4"/>
    <p:sldId id="274" r:id="rId5"/>
    <p:sldId id="270" r:id="rId6"/>
    <p:sldId id="905" r:id="rId7"/>
    <p:sldId id="257" r:id="rId8"/>
    <p:sldId id="384" r:id="rId9"/>
    <p:sldId id="333" r:id="rId10"/>
    <p:sldId id="335" r:id="rId11"/>
    <p:sldId id="389" r:id="rId12"/>
    <p:sldId id="390" r:id="rId13"/>
    <p:sldId id="391" r:id="rId14"/>
    <p:sldId id="392" r:id="rId15"/>
    <p:sldId id="393" r:id="rId16"/>
    <p:sldId id="394" r:id="rId17"/>
    <p:sldId id="268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335540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4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02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792088" y="667435"/>
            <a:ext cx="4922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cap="small" baseline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Federal Infrastructure Bill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2000">
                <a:solidFill>
                  <a:schemeClr val="bg2"/>
                </a:solidFill>
                <a:latin typeface="Century Gothic" panose="020B0502020202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9014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72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391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3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754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6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83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9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600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October 11,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en-US" dirty="0"/>
              <a:t>Carbon Reduction – new core formula program, wide variety of projects, such as transit</a:t>
            </a:r>
          </a:p>
          <a:p>
            <a:r>
              <a:rPr lang="en-US" dirty="0"/>
              <a:t>PROTECT – new core formula program, resilience projects (also competitive funds)</a:t>
            </a:r>
          </a:p>
          <a:p>
            <a:r>
              <a:rPr lang="en-US" dirty="0"/>
              <a:t>Charging and Fueling Infrastructure - new</a:t>
            </a:r>
          </a:p>
          <a:p>
            <a:pPr lvl="1"/>
            <a:r>
              <a:rPr lang="en-US" dirty="0"/>
              <a:t>Application-based –EV, hydrogen, propane, natural gas</a:t>
            </a:r>
          </a:p>
          <a:p>
            <a:pPr lvl="1"/>
            <a:r>
              <a:rPr lang="en-US" dirty="0"/>
              <a:t>Formula to states –EV only</a:t>
            </a:r>
          </a:p>
          <a:p>
            <a:r>
              <a:rPr lang="en-US" dirty="0"/>
              <a:t>Bridges - new</a:t>
            </a:r>
          </a:p>
          <a:p>
            <a:pPr lvl="1"/>
            <a:r>
              <a:rPr lang="en-US" dirty="0"/>
              <a:t>Competitive – large public bridges and small bridge bundling</a:t>
            </a:r>
          </a:p>
          <a:p>
            <a:pPr lvl="1"/>
            <a:r>
              <a:rPr lang="en-US" dirty="0"/>
              <a:t>Formula – one-time program for bridges on public roads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Other New Programs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2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Bus and Bus Facilities formula program – plus-up</a:t>
            </a:r>
          </a:p>
          <a:p>
            <a:r>
              <a:rPr lang="en-US" dirty="0"/>
              <a:t>Bus and Bus Facilities competitive program – plus-up</a:t>
            </a:r>
          </a:p>
          <a:p>
            <a:r>
              <a:rPr lang="en-US" dirty="0"/>
              <a:t>Low or No Emission grants – plus-up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Transit Programs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30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n-US" dirty="0"/>
              <a:t>“Railroad Crossing Elimination Program” </a:t>
            </a:r>
          </a:p>
          <a:p>
            <a:pPr lvl="1"/>
            <a:r>
              <a:rPr lang="en-US" dirty="0"/>
              <a:t>New, competitive for states, MPOs, local </a:t>
            </a:r>
            <a:r>
              <a:rPr lang="en-US" dirty="0" err="1"/>
              <a:t>govs</a:t>
            </a:r>
            <a:r>
              <a:rPr lang="en-US" dirty="0"/>
              <a:t>, etc. for </a:t>
            </a:r>
            <a:r>
              <a:rPr lang="en-US" dirty="0" err="1"/>
              <a:t>hwy</a:t>
            </a:r>
            <a:r>
              <a:rPr lang="en-US" dirty="0"/>
              <a:t>/rail or pathway/rail grade crossings</a:t>
            </a:r>
          </a:p>
          <a:p>
            <a:r>
              <a:rPr lang="en-US" dirty="0"/>
              <a:t>Consolidated Rail Infrastructure and Safety Improvements (CRISI)</a:t>
            </a:r>
          </a:p>
          <a:p>
            <a:pPr lvl="1"/>
            <a:r>
              <a:rPr lang="en-US" dirty="0"/>
              <a:t>Plus-up to existing program</a:t>
            </a:r>
          </a:p>
          <a:p>
            <a:r>
              <a:rPr lang="en-US" dirty="0"/>
              <a:t>Federal-state partnership for intercity passenger rail (was SOGR)</a:t>
            </a:r>
          </a:p>
          <a:p>
            <a:pPr lvl="1"/>
            <a:r>
              <a:rPr lang="en-US" dirty="0"/>
              <a:t>Plus-up and changes to existing program (new capacity)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Rail Programs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870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“Airport Infrastructure Grants” </a:t>
            </a:r>
          </a:p>
          <a:p>
            <a:pPr lvl="1"/>
            <a:r>
              <a:rPr lang="en-US" dirty="0"/>
              <a:t>new apportioned program, could be used for terminals and certain other projects</a:t>
            </a:r>
          </a:p>
          <a:p>
            <a:r>
              <a:rPr lang="en-US" dirty="0"/>
              <a:t>“Airport Terminal Program”</a:t>
            </a:r>
          </a:p>
          <a:p>
            <a:pPr lvl="1"/>
            <a:r>
              <a:rPr lang="en-US" dirty="0"/>
              <a:t>new competitive program mainly for terminal projects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Aviation Programs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91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457200"/>
            <a:ext cx="7886700" cy="965523"/>
          </a:xfrm>
        </p:spPr>
        <p:txBody>
          <a:bodyPr>
            <a:normAutofit/>
          </a:bodyPr>
          <a:lstStyle/>
          <a:p>
            <a:r>
              <a:rPr lang="en-US" sz="2800" b="1" dirty="0"/>
              <a:t>Highway Formula Programs (millions)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B9E740A-DB73-4769-A3F4-3DF2E35DF7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686797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367256225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2080448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2612678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07681987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70989662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62359039"/>
                    </a:ext>
                  </a:extLst>
                </a:gridCol>
                <a:gridCol w="914397">
                  <a:extLst>
                    <a:ext uri="{9D8B030D-6E8A-4147-A177-3AD203B41FA5}">
                      <a16:colId xmlns:a16="http://schemas.microsoft.com/office/drawing/2014/main" val="16767665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2021 (actual)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307.4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395.9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251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Surface Transportation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060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Highway Safety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0366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Rail-Highway Crossings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2071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Congestion Mitigation/Air Qual.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6143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National Highway Freight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5969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Metro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6454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State Planning and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4871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Highway Infra/Bridge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4452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8356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Carbon Reduction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7821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PROTECT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6615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763.7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136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i="1" dirty="0"/>
                        <a:t>National EV Charging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64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272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r>
              <a:rPr lang="en-US" dirty="0"/>
              <a:t>Passage of Infrastructure Bill </a:t>
            </a:r>
            <a:r>
              <a:rPr lang="en-US" sz="2400" i="1" dirty="0">
                <a:solidFill>
                  <a:srgbClr val="FF0000"/>
                </a:solidFill>
              </a:rPr>
              <a:t>(FAST Act: 12/15)</a:t>
            </a:r>
          </a:p>
          <a:p>
            <a:r>
              <a:rPr lang="en-US" dirty="0"/>
              <a:t>Iowa DOT review and assessment </a:t>
            </a:r>
            <a:r>
              <a:rPr lang="en-US" sz="2400" i="1" dirty="0">
                <a:solidFill>
                  <a:srgbClr val="FF0000"/>
                </a:solidFill>
              </a:rPr>
              <a:t>(FAST Act: 12/15 to 1/16)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/>
              <a:t>Iowa DOT overview to Commission </a:t>
            </a:r>
            <a:r>
              <a:rPr lang="en-US" sz="2400" i="1" dirty="0">
                <a:solidFill>
                  <a:srgbClr val="FF0000"/>
                </a:solidFill>
              </a:rPr>
              <a:t>(FAST Act: 2/16)</a:t>
            </a:r>
          </a:p>
          <a:p>
            <a:r>
              <a:rPr lang="en-US" dirty="0"/>
              <a:t>Stakeholder input</a:t>
            </a:r>
          </a:p>
          <a:p>
            <a:pPr lvl="1"/>
            <a:r>
              <a:rPr lang="en-US" dirty="0"/>
              <a:t>City/County/RPA/MPO Committee </a:t>
            </a:r>
            <a:r>
              <a:rPr lang="en-US" sz="2100" i="1" dirty="0">
                <a:solidFill>
                  <a:srgbClr val="FF0000"/>
                </a:solidFill>
              </a:rPr>
              <a:t>(FAST Act: 3/16)</a:t>
            </a:r>
          </a:p>
          <a:p>
            <a:pPr lvl="1"/>
            <a:r>
              <a:rPr lang="en-US" dirty="0"/>
              <a:t>All stakeholders </a:t>
            </a:r>
            <a:r>
              <a:rPr lang="en-US" sz="2100" i="1" dirty="0">
                <a:solidFill>
                  <a:srgbClr val="FF0000"/>
                </a:solidFill>
              </a:rPr>
              <a:t>(FAST Act: 4/16 to 6/16)</a:t>
            </a:r>
          </a:p>
          <a:p>
            <a:r>
              <a:rPr lang="en-US" dirty="0"/>
              <a:t>Summary of input to Commission </a:t>
            </a:r>
            <a:r>
              <a:rPr lang="en-US" sz="2400" i="1" dirty="0">
                <a:solidFill>
                  <a:srgbClr val="FF0000"/>
                </a:solidFill>
              </a:rPr>
              <a:t>(FAST Act: 7/16)</a:t>
            </a:r>
          </a:p>
          <a:p>
            <a:r>
              <a:rPr lang="en-US" dirty="0"/>
              <a:t>Recommendations to Commission </a:t>
            </a:r>
            <a:r>
              <a:rPr lang="en-US" sz="2400" i="1" dirty="0">
                <a:solidFill>
                  <a:srgbClr val="FF0000"/>
                </a:solidFill>
              </a:rPr>
              <a:t>(FAST Act: 8/16)</a:t>
            </a:r>
          </a:p>
          <a:p>
            <a:r>
              <a:rPr lang="en-US" dirty="0"/>
              <a:t>Commission action </a:t>
            </a:r>
            <a:r>
              <a:rPr lang="en-US" sz="2400" i="1" dirty="0">
                <a:solidFill>
                  <a:srgbClr val="FF0000"/>
                </a:solidFill>
              </a:rPr>
              <a:t>(FAST Act: 9/16)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Next Steps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42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Infrastructure Bill Update and Overview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10/1/2021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673349" y="3723224"/>
            <a:ext cx="1617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97%</a:t>
            </a:r>
          </a:p>
          <a:p>
            <a:pPr algn="ctr"/>
            <a:r>
              <a:rPr lang="en-US" sz="1400" dirty="0"/>
              <a:t>(100%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103%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92% (93%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CE3036-E4FA-494B-A158-6F40B4245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620"/>
            <a:ext cx="9144000" cy="657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818589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August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E6F218-65B0-4A92-B228-5946CBD7A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109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Infrastructure Investment and Jobs Act (IIJA)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Passed the Senate (69-30)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House did pass prior to the end of the fiscal year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FAST Act extended through Oct. 31, 2021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reauthorization of surface transportation programs for FFY 2022 to FFY 2026.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</a:pPr>
            <a:r>
              <a:rPr lang="en-US" sz="2800" dirty="0">
                <a:solidFill>
                  <a:prstClr val="black"/>
                </a:solidFill>
              </a:rPr>
              <a:t>Includes $550 billion in new funding with half going to transportation</a:t>
            </a:r>
          </a:p>
          <a:p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Infrastructure Bill Overview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6F8EA-DF58-4B5E-9CD8-AAE5C1ECA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9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57400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US" dirty="0"/>
              <a:t>Core programs remain, and several new programs created - especially competitive</a:t>
            </a:r>
          </a:p>
          <a:p>
            <a:r>
              <a:rPr lang="en-US" dirty="0"/>
              <a:t>Some intended to be permanent, some temporary </a:t>
            </a:r>
          </a:p>
          <a:p>
            <a:r>
              <a:rPr lang="en-US" dirty="0"/>
              <a:t>Many funding levels likely temporary</a:t>
            </a:r>
          </a:p>
          <a:p>
            <a:r>
              <a:rPr lang="en-US" dirty="0"/>
              <a:t>Emphasis on GHG reduction, automated vehicles, </a:t>
            </a:r>
            <a:r>
              <a:rPr lang="en-US" dirty="0" err="1"/>
              <a:t>multimodalism</a:t>
            </a:r>
            <a:r>
              <a:rPr lang="en-US" dirty="0"/>
              <a:t>, equity, innovation, etc.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66800"/>
            <a:ext cx="7886700" cy="965523"/>
          </a:xfrm>
        </p:spPr>
        <p:txBody>
          <a:bodyPr/>
          <a:lstStyle/>
          <a:p>
            <a:r>
              <a:rPr lang="en-US" b="1" dirty="0"/>
              <a:t>Transportation Impacts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40C508-E833-4910-A2BC-28886782B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3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143056" cy="422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r>
              <a:rPr lang="en-US" dirty="0"/>
              <a:t>“National Infrastructure Project Assistance”</a:t>
            </a:r>
          </a:p>
          <a:p>
            <a:pPr lvl="1"/>
            <a:r>
              <a:rPr lang="en-US" dirty="0"/>
              <a:t>New, competitive for states, MPOs, etc., mega-projects, incl. intermodal</a:t>
            </a:r>
          </a:p>
          <a:p>
            <a:r>
              <a:rPr lang="en-US" dirty="0"/>
              <a:t>INFRA</a:t>
            </a:r>
          </a:p>
          <a:p>
            <a:pPr lvl="1"/>
            <a:r>
              <a:rPr lang="en-US" dirty="0"/>
              <a:t>Plus-up and changes to existing program (</a:t>
            </a:r>
            <a:r>
              <a:rPr lang="en-US" dirty="0" err="1"/>
              <a:t>multimodalism</a:t>
            </a:r>
            <a:r>
              <a:rPr lang="en-US" dirty="0"/>
              <a:t>)</a:t>
            </a:r>
          </a:p>
          <a:p>
            <a:r>
              <a:rPr lang="en-US" dirty="0"/>
              <a:t>RAISE</a:t>
            </a:r>
          </a:p>
          <a:p>
            <a:pPr lvl="1"/>
            <a:r>
              <a:rPr lang="en-US" dirty="0"/>
              <a:t>Plus-up to existing program</a:t>
            </a:r>
          </a:p>
          <a:p>
            <a:r>
              <a:rPr lang="en-US" dirty="0"/>
              <a:t>SMART grants</a:t>
            </a:r>
          </a:p>
          <a:p>
            <a:pPr lvl="1"/>
            <a:r>
              <a:rPr lang="en-US" dirty="0"/>
              <a:t>New-</a:t>
            </a:r>
            <a:r>
              <a:rPr lang="en-US" dirty="0" err="1"/>
              <a:t>ish</a:t>
            </a:r>
            <a:r>
              <a:rPr lang="en-US" dirty="0"/>
              <a:t>, competitive for states, MPOs, transit agencies, etc., technology for safety, efficiency</a:t>
            </a:r>
          </a:p>
          <a:p>
            <a:r>
              <a:rPr lang="en-US" dirty="0"/>
              <a:t>National Culvert Removal (anadromous fish passage) - new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Freight and Multimodal Programs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4D7596-2511-48FC-ACB1-09AA2FB3B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152400"/>
            <a:ext cx="2517866" cy="46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733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8165</TotalTime>
  <Words>700</Words>
  <Application>Microsoft Office PowerPoint</Application>
  <PresentationFormat>On-screen Show (4:3)</PresentationFormat>
  <Paragraphs>183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1_Office Theme</vt:lpstr>
      <vt:lpstr>COVID-19 Transportation Funding Impact </vt:lpstr>
      <vt:lpstr>Update</vt:lpstr>
      <vt:lpstr>Moody’s/CNN Recovery Index - Midwest (Pre-Pandemic = 100) As of 10/1/2021</vt:lpstr>
      <vt:lpstr>PowerPoint Presentation</vt:lpstr>
      <vt:lpstr>Monthly Passenger Counts at Iowa’s Eight Commercial Service Airports (through August 2021)</vt:lpstr>
      <vt:lpstr>PowerPoint Presentation</vt:lpstr>
      <vt:lpstr>Infrastructure Bill Overview</vt:lpstr>
      <vt:lpstr>Transportation Impacts</vt:lpstr>
      <vt:lpstr>Freight and Multimodal Programs</vt:lpstr>
      <vt:lpstr>Other New Programs</vt:lpstr>
      <vt:lpstr>Transit Programs</vt:lpstr>
      <vt:lpstr>Rail Programs</vt:lpstr>
      <vt:lpstr>Aviation Programs</vt:lpstr>
      <vt:lpstr>Highway Formula Programs (millions)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140</cp:revision>
  <cp:lastPrinted>2021-07-08T20:11:26Z</cp:lastPrinted>
  <dcterms:created xsi:type="dcterms:W3CDTF">2020-06-02T12:58:37Z</dcterms:created>
  <dcterms:modified xsi:type="dcterms:W3CDTF">2021-10-05T19:42:47Z</dcterms:modified>
</cp:coreProperties>
</file>