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handoutMasterIdLst>
    <p:handoutMasterId r:id="rId5"/>
  </p:handoutMasterIdLst>
  <p:sldIdLst>
    <p:sldId id="391" r:id="rId2"/>
    <p:sldId id="390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70" autoAdjust="0"/>
  </p:normalViewPr>
  <p:slideViewPr>
    <p:cSldViewPr snapToGrid="0">
      <p:cViewPr varScale="1">
        <p:scale>
          <a:sx n="125" d="100"/>
          <a:sy n="125" d="100"/>
        </p:scale>
        <p:origin x="119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22"/>
    </p:cViewPr>
  </p:sorterViewPr>
  <p:notesViewPr>
    <p:cSldViewPr snapToGrid="0">
      <p:cViewPr varScale="1">
        <p:scale>
          <a:sx n="58" d="100"/>
          <a:sy n="58" d="100"/>
        </p:scale>
        <p:origin x="-1758" y="-66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6" y="2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algn="r"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31421"/>
            <a:ext cx="303847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6" y="8831421"/>
            <a:ext cx="303847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algn="r"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fld id="{6C16D0BB-3CDE-48C8-8150-DF888A8C0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705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6" y="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algn="r"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0625" y="693738"/>
            <a:ext cx="4630738" cy="3473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40" y="4398933"/>
            <a:ext cx="5140325" cy="4167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796268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6" y="8796268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algn="r" defTabSz="932298">
              <a:defRPr sz="1200"/>
            </a:lvl1pPr>
          </a:lstStyle>
          <a:p>
            <a:pPr>
              <a:defRPr/>
            </a:pPr>
            <a:fld id="{A76367ED-3680-453C-9F93-67738BC25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811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8263"/>
            <a:ext cx="8678863" cy="6713537"/>
            <a:chOff x="0" y="43"/>
            <a:chExt cx="5467" cy="422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auto">
            <a:xfrm>
              <a:off x="692" y="494"/>
              <a:ext cx="4775" cy="93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43"/>
              <a:ext cx="624" cy="4229"/>
              <a:chOff x="0" y="43"/>
              <a:chExt cx="624" cy="4229"/>
            </a:xfrm>
          </p:grpSpPr>
          <p:sp>
            <p:nvSpPr>
              <p:cNvPr id="7" name="Line 5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Line 6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Line 7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Line 8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Line 9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Line 10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Line 16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Line 17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Line 18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Line 20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Line 21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Line 22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Line 23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Line 24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Line 25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Line 26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Line 27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Line 28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Line 29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Line 30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Line 31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Line 32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Line 33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Line 34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Line 35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Line 36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Line 37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Line 38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Line 39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Line 40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Line 41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Line 42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Line 43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Line 44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Line 45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Line 46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Line 47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Line 48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Line 49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" name="Line 50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Line 51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Line 52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Line 53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Line 54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7" name="Line 55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Line 56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Line 57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Line 58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Line 59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Line 60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Line 61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Line 62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Line 63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Line 64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Line 65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8" name="Line 66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Line 67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" name="Line 68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" name="Line 69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Line 70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" name="Line 71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" name="Line 72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" name="Line 73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6" name="Line 74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7" name="Line 75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8" name="Line 76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" name="Line 77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0" name="Line 78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1" name="Line 79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" name="Line 80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" name="Line 81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4" name="Line 82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5" name="Line 83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6" name="Line 84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7" name="Line 85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8" name="Line 86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9" name="Line 87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0" name="Line 88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" name="Line 89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" name="Line 90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3" name="Line 91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4" name="Line 92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5" name="Line 93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" name="Line 94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7" name="Line 95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8" name="Line 96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9" name="Line 97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" name="Line 98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1" name="Line 99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" name="Line 100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" name="Line 101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" name="Line 102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5" name="Rectangle 108"/>
          <p:cNvSpPr>
            <a:spLocks noChangeArrowheads="1"/>
          </p:cNvSpPr>
          <p:nvPr/>
        </p:nvSpPr>
        <p:spPr bwMode="auto">
          <a:xfrm>
            <a:off x="3017838" y="2120900"/>
            <a:ext cx="5662612" cy="777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106" name="Rectangle 109"/>
          <p:cNvSpPr>
            <a:spLocks noChangeArrowheads="1"/>
          </p:cNvSpPr>
          <p:nvPr/>
        </p:nvSpPr>
        <p:spPr bwMode="auto">
          <a:xfrm>
            <a:off x="1098550" y="862013"/>
            <a:ext cx="5662613" cy="777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23658" name="Rectangle 106"/>
          <p:cNvSpPr>
            <a:spLocks noGrp="1" noChangeArrowheads="1"/>
          </p:cNvSpPr>
          <p:nvPr>
            <p:ph type="ctrTitle"/>
          </p:nvPr>
        </p:nvSpPr>
        <p:spPr>
          <a:xfrm>
            <a:off x="1169988" y="1046163"/>
            <a:ext cx="7380287" cy="10128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659" name="Rectangle 107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7" name="Rectangle 103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" name="Rectangle 104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" name="Rectangle 10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E6E25-2106-484F-99A9-624BFD108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 autoUpdateAnimBg="0"/>
      <p:bldP spid="106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7AF21-EB34-4598-AC83-D23FD8A2D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950C6-6D53-4AA2-9B80-4A5DBA5CA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FF073-FF6C-4D10-A28F-4D3876AB51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C1249-93AE-4F87-B3A5-DDB32C233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7D6A1-4A12-4386-8D43-2E5F0C4E92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789C7-B894-435F-95CF-523760AD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00FB1-1B21-448B-9846-939AC1E4BF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D4F2A-DCFA-4796-ADC3-10DECB3FC4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D4079-622C-41E5-A1EC-ED389C8D2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9F375-2C95-43FF-9C78-792C292FB3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636" name="Rectangle 10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7" name="Rectangle 10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8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fld id="{A34AED75-2EBA-4C46-96CD-76AC824728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111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hf hdr="0" ft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81867"/>
            <a:ext cx="9144000" cy="1012825"/>
          </a:xfrm>
        </p:spPr>
        <p:txBody>
          <a:bodyPr/>
          <a:lstStyle/>
          <a:p>
            <a:pPr eaLnBrk="1" hangingPunct="1"/>
            <a:r>
              <a:rPr lang="en-US" sz="3000" dirty="0"/>
              <a:t>FY 2022 Highway Program Balance</a:t>
            </a:r>
            <a:br>
              <a:rPr lang="en-US" sz="3000" dirty="0"/>
            </a:br>
            <a:r>
              <a:rPr lang="en-US" sz="2000" dirty="0"/>
              <a:t>($ in millions)</a:t>
            </a:r>
            <a:endParaRPr lang="en-US" sz="30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AC6DC78-32CB-41FD-BFF9-AA74E4F4D2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6809639"/>
              </p:ext>
            </p:extLst>
          </p:nvPr>
        </p:nvGraphicFramePr>
        <p:xfrm>
          <a:off x="703389" y="1012506"/>
          <a:ext cx="7737222" cy="53613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82723">
                  <a:extLst>
                    <a:ext uri="{9D8B030D-6E8A-4147-A177-3AD203B41FA5}">
                      <a16:colId xmlns:a16="http://schemas.microsoft.com/office/drawing/2014/main" val="881329123"/>
                    </a:ext>
                  </a:extLst>
                </a:gridCol>
                <a:gridCol w="1246717">
                  <a:extLst>
                    <a:ext uri="{9D8B030D-6E8A-4147-A177-3AD203B41FA5}">
                      <a16:colId xmlns:a16="http://schemas.microsoft.com/office/drawing/2014/main" val="283679437"/>
                    </a:ext>
                  </a:extLst>
                </a:gridCol>
                <a:gridCol w="1507782">
                  <a:extLst>
                    <a:ext uri="{9D8B030D-6E8A-4147-A177-3AD203B41FA5}">
                      <a16:colId xmlns:a16="http://schemas.microsoft.com/office/drawing/2014/main" val="687831533"/>
                    </a:ext>
                  </a:extLst>
                </a:gridCol>
              </a:tblGrid>
              <a:tr h="697928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799827"/>
                  </a:ext>
                </a:extLst>
              </a:tr>
              <a:tr h="697928">
                <a:tc>
                  <a:txBody>
                    <a:bodyPr/>
                    <a:lstStyle/>
                    <a:p>
                      <a:r>
                        <a:rPr lang="en-US" sz="2000" dirty="0"/>
                        <a:t>FY 2022 Program Balance (June 2020)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(24.3)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4190503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r>
                        <a:rPr lang="en-US" sz="2000" dirty="0"/>
                        <a:t>Forecast PRF Receipts (August)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160.1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919399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r>
                        <a:rPr lang="en-US" sz="2000" dirty="0"/>
                        <a:t>Actual PRF Receipts (August)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169.4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552687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9.3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761024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271493"/>
                  </a:ext>
                </a:extLst>
              </a:tr>
              <a:tr h="393630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Programmed Amounts (September)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120.4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166448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Project Costs (September)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117.9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531020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0418475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40086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48045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/>
                        <a:t>Program Balance (September 2021)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(12.5)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93057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05BB749-00AE-43A8-BC51-90B5B86A1E76}"/>
              </a:ext>
            </a:extLst>
          </p:cNvPr>
          <p:cNvSpPr txBox="1"/>
          <p:nvPr/>
        </p:nvSpPr>
        <p:spPr>
          <a:xfrm>
            <a:off x="801666" y="6338170"/>
            <a:ext cx="3945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i="1" dirty="0"/>
              <a:t>Previous Balance Reported: (30.8)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6AB0FEF2-C9B7-4901-B5B6-B3A214CD6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9713" y="6376988"/>
            <a:ext cx="2193925" cy="457200"/>
          </a:xfrm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5658D8-FDCB-498A-8B43-E2C9B648A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837" y="181867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October 11, 2021</a:t>
            </a:r>
          </a:p>
        </p:txBody>
      </p:sp>
    </p:spTree>
    <p:extLst>
      <p:ext uri="{BB962C8B-B14F-4D97-AF65-F5344CB8AC3E}">
        <p14:creationId xmlns:p14="http://schemas.microsoft.com/office/powerpoint/2010/main" val="503692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-125260" y="706045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800" dirty="0">
                <a:solidFill>
                  <a:srgbClr val="000000"/>
                </a:solidFill>
              </a:rPr>
              <a:t>Fiscal Year 2022 Overview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br>
              <a:rPr lang="en-US" sz="1600" dirty="0">
                <a:solidFill>
                  <a:schemeClr val="tx2"/>
                </a:solidFill>
              </a:rPr>
            </a:b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422428-AF5A-45E0-A7B2-1D47B1753EA9}"/>
              </a:ext>
            </a:extLst>
          </p:cNvPr>
          <p:cNvSpPr txBox="1"/>
          <p:nvPr/>
        </p:nvSpPr>
        <p:spPr>
          <a:xfrm>
            <a:off x="463463" y="1478071"/>
            <a:ext cx="810434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Revenue: Expect monthly revenue fluctuations.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Lettings: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19 percent of the FY 2022 Program has been awarded.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The September letting was approximately $0.2 million.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Next letting scheduled for October 19, 2021. (Est. $53 m)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None/>
            </a:pPr>
            <a:endParaRPr lang="en-US" sz="20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6A2A41-ABF9-40CC-8162-4D978FD340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837" y="181867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October 11, 2021</a:t>
            </a:r>
          </a:p>
        </p:txBody>
      </p:sp>
    </p:spTree>
    <p:extLst>
      <p:ext uri="{BB962C8B-B14F-4D97-AF65-F5344CB8AC3E}">
        <p14:creationId xmlns:p14="http://schemas.microsoft.com/office/powerpoint/2010/main" val="1057253523"/>
      </p:ext>
    </p:extLst>
  </p:cSld>
  <p:clrMapOvr>
    <a:masterClrMapping/>
  </p:clrMapOvr>
</p:sld>
</file>

<file path=ppt/theme/theme1.xml><?xml version="1.0" encoding="utf-8"?>
<a:theme xmlns:a="http://schemas.openxmlformats.org/drawingml/2006/main" name="Straight Edge">
  <a:themeElements>
    <a:clrScheme name="Straight Edge 3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DDDDDD"/>
      </a:accent1>
      <a:accent2>
        <a:srgbClr val="333333"/>
      </a:accent2>
      <a:accent3>
        <a:srgbClr val="FFFFFF"/>
      </a:accent3>
      <a:accent4>
        <a:srgbClr val="000000"/>
      </a:accent4>
      <a:accent5>
        <a:srgbClr val="EBEBEB"/>
      </a:accent5>
      <a:accent6>
        <a:srgbClr val="2D2D2D"/>
      </a:accent6>
      <a:hlink>
        <a:srgbClr val="808080"/>
      </a:hlink>
      <a:folHlink>
        <a:srgbClr val="808080"/>
      </a:folHlink>
    </a:clrScheme>
    <a:fontScheme name="Straight Edge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Designs\Straight Edge.pot</Template>
  <TotalTime>22559</TotalTime>
  <Words>127</Words>
  <Application>Microsoft Office PowerPoint</Application>
  <PresentationFormat>On-screen Show (4:3)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Helvetica</vt:lpstr>
      <vt:lpstr>Wingdings</vt:lpstr>
      <vt:lpstr>Straight Edge</vt:lpstr>
      <vt:lpstr>FY 2022 Highway Program Balance ($ in millions)</vt:lpstr>
      <vt:lpstr>PowerPoint Presentation</vt:lpstr>
    </vt:vector>
  </TitlesOfParts>
  <Company>Iowa Dept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J. Lake</dc:creator>
  <cp:lastModifiedBy>Majors, Shawn</cp:lastModifiedBy>
  <cp:revision>1046</cp:revision>
  <cp:lastPrinted>2021-10-05T15:13:23Z</cp:lastPrinted>
  <dcterms:created xsi:type="dcterms:W3CDTF">2001-05-04T13:55:51Z</dcterms:created>
  <dcterms:modified xsi:type="dcterms:W3CDTF">2021-10-05T15:13:27Z</dcterms:modified>
</cp:coreProperties>
</file>