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"/>
  </p:notesMasterIdLst>
  <p:handoutMasterIdLst>
    <p:handoutMasterId r:id="rId5"/>
  </p:handoutMasterIdLst>
  <p:sldIdLst>
    <p:sldId id="391" r:id="rId2"/>
    <p:sldId id="390" r:id="rId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70" autoAdjust="0"/>
  </p:normalViewPr>
  <p:slideViewPr>
    <p:cSldViewPr snapToGrid="0">
      <p:cViewPr varScale="1">
        <p:scale>
          <a:sx n="125" d="100"/>
          <a:sy n="125" d="100"/>
        </p:scale>
        <p:origin x="119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6" y="2"/>
            <a:ext cx="3038475" cy="464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6" y="8831421"/>
            <a:ext cx="3038475" cy="464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C16D0BB-3CDE-48C8-8150-DF888A8C0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45705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1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0625" y="693738"/>
            <a:ext cx="4630738" cy="3473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40" y="4398933"/>
            <a:ext cx="5140325" cy="41672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defTabSz="932298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796268"/>
            <a:ext cx="3038475" cy="463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6" tIns="46564" rIns="93126" bIns="46564" numCol="1" anchor="b" anchorCtr="0" compatLnSpc="1">
            <a:prstTxWarp prst="textNoShape">
              <a:avLst/>
            </a:prstTxWarp>
          </a:bodyPr>
          <a:lstStyle>
            <a:lvl1pPr algn="r" defTabSz="932298">
              <a:defRPr sz="1200"/>
            </a:lvl1pPr>
          </a:lstStyle>
          <a:p>
            <a:pPr>
              <a:defRPr/>
            </a:pPr>
            <a:fld id="{A76367ED-3680-453C-9F93-67738BC25C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117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7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7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9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1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2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4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6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7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9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1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2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4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5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7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8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9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0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1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2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3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4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5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6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7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8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0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1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3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4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5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6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7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8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9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0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1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2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3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4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5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6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7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8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9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0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1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2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3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4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5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6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7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8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9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0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1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2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5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106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0"/>
              </a:spcBef>
              <a:buClrTx/>
              <a:buFontTx/>
              <a:buNone/>
              <a:defRPr/>
            </a:pPr>
            <a:endParaRPr kumimoji="1" lang="en-US" sz="2400"/>
          </a:p>
        </p:txBody>
      </p:sp>
      <p:sp>
        <p:nvSpPr>
          <p:cNvPr id="23658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3659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7" name="Rectangle 103"/>
          <p:cNvSpPr>
            <a:spLocks noGrp="1" noChangeArrowheads="1"/>
          </p:cNvSpPr>
          <p:nvPr>
            <p:ph type="dt" sz="half" idx="10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8" name="Rectangle 104"/>
          <p:cNvSpPr>
            <a:spLocks noGrp="1" noChangeArrowheads="1"/>
          </p:cNvSpPr>
          <p:nvPr>
            <p:ph type="ftr" sz="quarter" idx="11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" name="Rectangle 10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E6E25-2106-484F-99A9-624BFD108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 animBg="1" autoUpdateAnimBg="0"/>
      <p:bldP spid="106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F7AF21-EB34-4598-AC83-D23FD8A2DD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950C6-6D53-4AA2-9B80-4A5DBA5CAB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FF073-FF6C-4D10-A28F-4D3876AB51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C1249-93AE-4F87-B3A5-DDB32C233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7D6A1-4A12-4386-8D43-2E5F0C4E92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789C7-B894-435F-95CF-523760AD16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E00FB1-1B21-448B-9846-939AC1E4B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FD4F2A-DCFA-4796-ADC3-10DECB3FC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3D4079-622C-41E5-A1EC-ED389C8D29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0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E9F375-2C95-43FF-9C78-792C292FB3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2636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7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638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solidFill>
                  <a:schemeClr val="folHlink"/>
                </a:solidFill>
              </a:defRPr>
            </a:lvl1pPr>
          </a:lstStyle>
          <a:p>
            <a:pPr>
              <a:defRPr/>
            </a:pPr>
            <a:fld id="{A34AED75-2EBA-4C46-96CD-76AC824728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hf hdr="0" ftr="0" dt="0"/>
  <p:txStyles>
    <p:titleStyle>
      <a:lvl1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2pPr>
      <a:lvl3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3pPr>
      <a:lvl4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4pPr>
      <a:lvl5pPr algn="ctr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81867"/>
            <a:ext cx="9144000" cy="1012825"/>
          </a:xfrm>
        </p:spPr>
        <p:txBody>
          <a:bodyPr/>
          <a:lstStyle/>
          <a:p>
            <a:pPr eaLnBrk="1" hangingPunct="1"/>
            <a:r>
              <a:rPr lang="en-US" sz="3000" dirty="0"/>
              <a:t>FY 2022 Highway Program Balance</a:t>
            </a:r>
            <a:br>
              <a:rPr lang="en-US" sz="3000" dirty="0"/>
            </a:br>
            <a:r>
              <a:rPr lang="en-US" sz="2000" dirty="0"/>
              <a:t>($ in millions)</a:t>
            </a:r>
            <a:endParaRPr lang="en-US" sz="30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AC6DC78-32CB-41FD-BFF9-AA74E4F4D2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6809639"/>
              </p:ext>
            </p:extLst>
          </p:nvPr>
        </p:nvGraphicFramePr>
        <p:xfrm>
          <a:off x="703389" y="1012506"/>
          <a:ext cx="7737222" cy="53613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2723">
                  <a:extLst>
                    <a:ext uri="{9D8B030D-6E8A-4147-A177-3AD203B41FA5}">
                      <a16:colId xmlns:a16="http://schemas.microsoft.com/office/drawing/2014/main" val="881329123"/>
                    </a:ext>
                  </a:extLst>
                </a:gridCol>
                <a:gridCol w="1246717">
                  <a:extLst>
                    <a:ext uri="{9D8B030D-6E8A-4147-A177-3AD203B41FA5}">
                      <a16:colId xmlns:a16="http://schemas.microsoft.com/office/drawing/2014/main" val="283679437"/>
                    </a:ext>
                  </a:extLst>
                </a:gridCol>
                <a:gridCol w="1507782">
                  <a:extLst>
                    <a:ext uri="{9D8B030D-6E8A-4147-A177-3AD203B41FA5}">
                      <a16:colId xmlns:a16="http://schemas.microsoft.com/office/drawing/2014/main" val="687831533"/>
                    </a:ext>
                  </a:extLst>
                </a:gridCol>
              </a:tblGrid>
              <a:tr h="697928">
                <a:tc>
                  <a:txBody>
                    <a:bodyPr/>
                    <a:lstStyle/>
                    <a:p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799827"/>
                  </a:ext>
                </a:extLst>
              </a:tr>
              <a:tr h="697928">
                <a:tc>
                  <a:txBody>
                    <a:bodyPr/>
                    <a:lstStyle/>
                    <a:p>
                      <a:r>
                        <a:rPr lang="en-US" sz="2000" dirty="0"/>
                        <a:t>FY 2022 Program Balance (June 2020)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(24.3)</a:t>
                      </a:r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190503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Forecast PRF Receipts (August)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160.1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4919399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r>
                        <a:rPr lang="en-US" sz="2000" dirty="0"/>
                        <a:t>Actual PRF Receipts (August)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169.4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552687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9.3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761024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1271493"/>
                  </a:ext>
                </a:extLst>
              </a:tr>
              <a:tr h="393630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Programmed Amounts (September)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120.4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8166448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dirty="0"/>
                        <a:t>Project Costs (September)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u="sng" dirty="0"/>
                        <a:t>117.9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531020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r>
                        <a:rPr lang="en-US" sz="2000" dirty="0"/>
                        <a:t>Difference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2.5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0418475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40086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6480454"/>
                  </a:ext>
                </a:extLst>
              </a:tr>
              <a:tr h="394481">
                <a:tc>
                  <a:txBody>
                    <a:bodyPr/>
                    <a:lstStyle/>
                    <a:p>
                      <a:pPr algn="l"/>
                      <a:r>
                        <a:rPr lang="en-US" sz="2000" b="1" dirty="0"/>
                        <a:t>Program Balance (September 2021)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(12.5)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793057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E05BB749-00AE-43A8-BC51-90B5B86A1E76}"/>
              </a:ext>
            </a:extLst>
          </p:cNvPr>
          <p:cNvSpPr txBox="1"/>
          <p:nvPr/>
        </p:nvSpPr>
        <p:spPr>
          <a:xfrm>
            <a:off x="801666" y="6338170"/>
            <a:ext cx="394569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400" i="1" dirty="0"/>
              <a:t>Previous Balance Reported: (30.8)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6AB0FEF2-C9B7-4901-B5B6-B3A214CD6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9713" y="6376988"/>
            <a:ext cx="2193925" cy="457200"/>
          </a:xfrm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C5658D8-FDCB-498A-8B43-E2C9B648A2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October 11, 2021</a:t>
            </a:r>
          </a:p>
        </p:txBody>
      </p:sp>
    </p:spTree>
    <p:extLst>
      <p:ext uri="{BB962C8B-B14F-4D97-AF65-F5344CB8AC3E}">
        <p14:creationId xmlns:p14="http://schemas.microsoft.com/office/powerpoint/2010/main" val="503692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E0CC727-655A-41D6-B771-12AC0C72490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-125260" y="706045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2800" dirty="0">
                <a:solidFill>
                  <a:srgbClr val="000000"/>
                </a:solidFill>
              </a:rPr>
              <a:t>Fiscal Year 2022 Overview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br>
              <a:rPr lang="en-US" sz="1600" dirty="0">
                <a:solidFill>
                  <a:schemeClr val="tx2"/>
                </a:solidFill>
              </a:rPr>
            </a:b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3422428-AF5A-45E0-A7B2-1D47B1753EA9}"/>
              </a:ext>
            </a:extLst>
          </p:cNvPr>
          <p:cNvSpPr txBox="1"/>
          <p:nvPr/>
        </p:nvSpPr>
        <p:spPr>
          <a:xfrm>
            <a:off x="463463" y="1478071"/>
            <a:ext cx="810434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Revenue: Expect monthly revenue fluctuations.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/>
              <a:t>Lettings: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19 percent of the FY 2022 Program has been awarded.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The September letting was approximately $0.2 million.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000" dirty="0"/>
              <a:t>Next letting scheduled for October 19, 2021. (Est. $53 m)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en-US" sz="2000" dirty="0"/>
          </a:p>
          <a:p>
            <a:pPr lvl="1">
              <a:buNone/>
            </a:pPr>
            <a:endParaRPr lang="en-US" sz="20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6A2A41-ABF9-40CC-8162-4D978FD340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8837" y="181867"/>
            <a:ext cx="145256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/>
              <a:t>October 11, 2021</a:t>
            </a:r>
          </a:p>
        </p:txBody>
      </p:sp>
    </p:spTree>
    <p:extLst>
      <p:ext uri="{BB962C8B-B14F-4D97-AF65-F5344CB8AC3E}">
        <p14:creationId xmlns:p14="http://schemas.microsoft.com/office/powerpoint/2010/main" val="1057253523"/>
      </p:ext>
    </p:extLst>
  </p:cSld>
  <p:clrMapOvr>
    <a:masterClrMapping/>
  </p:clrMapOvr>
</p:sld>
</file>

<file path=ppt/theme/theme1.xml><?xml version="1.0" encoding="utf-8"?>
<a:theme xmlns:a="http://schemas.openxmlformats.org/drawingml/2006/main" name="Straight Edge">
  <a:themeElements>
    <a:clrScheme name="Straight Edge 3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DDDDDD"/>
      </a:accent1>
      <a:accent2>
        <a:srgbClr val="333333"/>
      </a:accent2>
      <a:accent3>
        <a:srgbClr val="FFFFFF"/>
      </a:accent3>
      <a:accent4>
        <a:srgbClr val="000000"/>
      </a:accent4>
      <a:accent5>
        <a:srgbClr val="EBEBEB"/>
      </a:accent5>
      <a:accent6>
        <a:srgbClr val="2D2D2D"/>
      </a:accent6>
      <a:hlink>
        <a:srgbClr val="808080"/>
      </a:hlink>
      <a:folHlink>
        <a:srgbClr val="808080"/>
      </a:folHlink>
    </a:clrScheme>
    <a:fontScheme name="Straight Edge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Tx/>
          <a:buFont typeface="Wingdings" pitchFamily="2" charset="2"/>
          <a:buChar char="w"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Designs\Straight Edge.pot</Template>
  <TotalTime>22559</TotalTime>
  <Words>127</Words>
  <Application>Microsoft Office PowerPoint</Application>
  <PresentationFormat>On-screen Show 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Helvetica</vt:lpstr>
      <vt:lpstr>Wingdings</vt:lpstr>
      <vt:lpstr>Straight Edge</vt:lpstr>
      <vt:lpstr>FY 2022 Highway Program Balance ($ in millions)</vt:lpstr>
      <vt:lpstr>PowerPoint Presentation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Majors, Shawn</cp:lastModifiedBy>
  <cp:revision>1046</cp:revision>
  <cp:lastPrinted>2021-10-05T15:13:23Z</cp:lastPrinted>
  <dcterms:created xsi:type="dcterms:W3CDTF">2001-05-04T13:55:51Z</dcterms:created>
  <dcterms:modified xsi:type="dcterms:W3CDTF">2021-10-05T15:13:27Z</dcterms:modified>
</cp:coreProperties>
</file>