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7" r:id="rId2"/>
    <p:sldId id="333" r:id="rId3"/>
    <p:sldId id="344" r:id="rId4"/>
    <p:sldId id="364" r:id="rId5"/>
    <p:sldId id="365" r:id="rId6"/>
    <p:sldId id="337" r:id="rId7"/>
    <p:sldId id="340" r:id="rId8"/>
    <p:sldId id="287"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565A"/>
    <a:srgbClr val="69686D"/>
    <a:srgbClr val="34495E"/>
    <a:srgbClr val="00717F"/>
    <a:srgbClr val="B55813"/>
    <a:srgbClr val="B1B3B3"/>
    <a:srgbClr val="871721"/>
    <a:srgbClr val="FF9966"/>
    <a:srgbClr val="FF0066"/>
    <a:srgbClr val="C34B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810" autoAdjust="0"/>
    <p:restoredTop sz="95574" autoAdjust="0"/>
  </p:normalViewPr>
  <p:slideViewPr>
    <p:cSldViewPr>
      <p:cViewPr varScale="1">
        <p:scale>
          <a:sx n="133" d="100"/>
          <a:sy n="133" d="100"/>
        </p:scale>
        <p:origin x="504" y="12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2994"/>
    </p:cViewPr>
  </p:sorterViewPr>
  <p:notesViewPr>
    <p:cSldViewPr>
      <p:cViewPr varScale="1">
        <p:scale>
          <a:sx n="62" d="100"/>
          <a:sy n="62" d="100"/>
        </p:scale>
        <p:origin x="3125"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D162EEB-4B10-49FF-8F2C-0AA227A2A946}"/>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53AD052-4091-41F6-9925-0069266F7870}"/>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6C2985F6-270D-4F70-9E10-FCBAC348023D}" type="datetimeFigureOut">
              <a:rPr lang="en-US" smtClean="0"/>
              <a:t>10/5/2021</a:t>
            </a:fld>
            <a:endParaRPr lang="en-US"/>
          </a:p>
        </p:txBody>
      </p:sp>
      <p:sp>
        <p:nvSpPr>
          <p:cNvPr id="4" name="Footer Placeholder 3">
            <a:extLst>
              <a:ext uri="{FF2B5EF4-FFF2-40B4-BE49-F238E27FC236}">
                <a16:creationId xmlns:a16="http://schemas.microsoft.com/office/drawing/2014/main" id="{ACB7B3A6-7390-4E05-81C4-8E18BFF7F303}"/>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45ACC3E-4800-4F15-A6CB-63B3241B1A5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36B4AA4-C194-4822-91D4-B4FECE21AD6E}" type="slidenum">
              <a:rPr lang="en-US" smtClean="0"/>
              <a:t>‹#›</a:t>
            </a:fld>
            <a:endParaRPr lang="en-US"/>
          </a:p>
        </p:txBody>
      </p:sp>
    </p:spTree>
    <p:extLst>
      <p:ext uri="{BB962C8B-B14F-4D97-AF65-F5344CB8AC3E}">
        <p14:creationId xmlns:p14="http://schemas.microsoft.com/office/powerpoint/2010/main" val="38240340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BA43C6D-E55F-4BE5-8554-C22BB859EDE9}" type="datetimeFigureOut">
              <a:rPr lang="en-US" smtClean="0"/>
              <a:t>10/5/2021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0B73208-77F4-453B-8852-C4844F8BB3D9}" type="slidenum">
              <a:rPr lang="en-US" smtClean="0"/>
              <a:t>‹#›</a:t>
            </a:fld>
            <a:endParaRPr lang="en-US"/>
          </a:p>
        </p:txBody>
      </p:sp>
    </p:spTree>
    <p:extLst>
      <p:ext uri="{BB962C8B-B14F-4D97-AF65-F5344CB8AC3E}">
        <p14:creationId xmlns:p14="http://schemas.microsoft.com/office/powerpoint/2010/main" val="1595623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B73208-77F4-453B-8852-C4844F8BB3D9}" type="slidenum">
              <a:rPr lang="en-US" smtClean="0"/>
              <a:t>1</a:t>
            </a:fld>
            <a:endParaRPr lang="en-US"/>
          </a:p>
        </p:txBody>
      </p:sp>
    </p:spTree>
    <p:extLst>
      <p:ext uri="{BB962C8B-B14F-4D97-AF65-F5344CB8AC3E}">
        <p14:creationId xmlns:p14="http://schemas.microsoft.com/office/powerpoint/2010/main" val="3812948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B73208-77F4-453B-8852-C4844F8BB3D9}" type="slidenum">
              <a:rPr lang="en-US" smtClean="0"/>
              <a:t>8</a:t>
            </a:fld>
            <a:endParaRPr lang="en-US"/>
          </a:p>
        </p:txBody>
      </p:sp>
    </p:spTree>
    <p:extLst>
      <p:ext uri="{BB962C8B-B14F-4D97-AF65-F5344CB8AC3E}">
        <p14:creationId xmlns:p14="http://schemas.microsoft.com/office/powerpoint/2010/main" val="13412890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F3753E7-0F11-4D0E-8960-9E1C8FCC4C52}"/>
              </a:ext>
            </a:extLst>
          </p:cNvPr>
          <p:cNvSpPr/>
          <p:nvPr userDrawn="1"/>
        </p:nvSpPr>
        <p:spPr>
          <a:xfrm>
            <a:off x="0" y="0"/>
            <a:ext cx="9144000" cy="953344"/>
          </a:xfrm>
          <a:prstGeom prst="rect">
            <a:avLst/>
          </a:prstGeom>
          <a:gradFill flip="none" rotWithShape="1">
            <a:gsLst>
              <a:gs pos="0">
                <a:schemeClr val="bg1">
                  <a:lumMod val="95000"/>
                  <a:shade val="67500"/>
                  <a:satMod val="115000"/>
                </a:schemeClr>
              </a:gs>
              <a:gs pos="52000">
                <a:schemeClr val="bg1"/>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5C18299-3EBF-4651-B028-9D1F61A7FE89}"/>
              </a:ext>
            </a:extLst>
          </p:cNvPr>
          <p:cNvSpPr/>
          <p:nvPr userDrawn="1"/>
        </p:nvSpPr>
        <p:spPr>
          <a:xfrm>
            <a:off x="0" y="953344"/>
            <a:ext cx="9144000" cy="45719"/>
          </a:xfrm>
          <a:prstGeom prst="rect">
            <a:avLst/>
          </a:prstGeom>
          <a:solidFill>
            <a:schemeClr val="tx1">
              <a:lumMod val="95000"/>
              <a:lumOff val="5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2933723-4C4E-4953-9B73-759969B5897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75742" y="147581"/>
            <a:ext cx="2488746" cy="689131"/>
          </a:xfrm>
          <a:prstGeom prst="rect">
            <a:avLst/>
          </a:prstGeom>
        </p:spPr>
      </p:pic>
      <p:pic>
        <p:nvPicPr>
          <p:cNvPr id="9" name="Picture 8">
            <a:extLst>
              <a:ext uri="{FF2B5EF4-FFF2-40B4-BE49-F238E27FC236}">
                <a16:creationId xmlns:a16="http://schemas.microsoft.com/office/drawing/2014/main" id="{6D07DB7A-A277-47F1-B420-6EB252894AE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8273" y="4651364"/>
            <a:ext cx="3427833" cy="1657956"/>
          </a:xfrm>
          <a:prstGeom prst="rect">
            <a:avLst/>
          </a:prstGeom>
        </p:spPr>
      </p:pic>
      <p:pic>
        <p:nvPicPr>
          <p:cNvPr id="10" name="Picture 9">
            <a:extLst>
              <a:ext uri="{FF2B5EF4-FFF2-40B4-BE49-F238E27FC236}">
                <a16:creationId xmlns:a16="http://schemas.microsoft.com/office/drawing/2014/main" id="{2C9ED19C-16BB-4E11-A2E2-5E3DE3CF1B1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670" y="4651364"/>
            <a:ext cx="5758220" cy="1657956"/>
          </a:xfrm>
          <a:prstGeom prst="rect">
            <a:avLst/>
          </a:prstGeom>
        </p:spPr>
      </p:pic>
    </p:spTree>
    <p:extLst>
      <p:ext uri="{BB962C8B-B14F-4D97-AF65-F5344CB8AC3E}">
        <p14:creationId xmlns:p14="http://schemas.microsoft.com/office/powerpoint/2010/main" val="184984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194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E0F805B-ABC8-4A8B-B9D4-5845341EB6C9}"/>
              </a:ext>
            </a:extLst>
          </p:cNvPr>
          <p:cNvSpPr txBox="1"/>
          <p:nvPr userDrawn="1"/>
        </p:nvSpPr>
        <p:spPr>
          <a:xfrm>
            <a:off x="827584" y="667435"/>
            <a:ext cx="3738563" cy="338554"/>
          </a:xfrm>
          <a:prstGeom prst="rect">
            <a:avLst/>
          </a:prstGeom>
          <a:noFill/>
        </p:spPr>
        <p:txBody>
          <a:bodyPr wrap="square" rtlCol="0">
            <a:spAutoFit/>
          </a:bodyPr>
          <a:lstStyle/>
          <a:p>
            <a:r>
              <a:rPr lang="en-US" sz="1600" dirty="0">
                <a:solidFill>
                  <a:schemeClr val="tx1"/>
                </a:solidFill>
                <a:latin typeface="Century Gothic" panose="020B0502020202020204" pitchFamily="34" charset="0"/>
                <a:cs typeface="Arial" panose="020B0604020202020204" pitchFamily="34" charset="0"/>
              </a:rPr>
              <a:t>Revitalize Iowa’s Sound Economy</a:t>
            </a:r>
          </a:p>
        </p:txBody>
      </p:sp>
      <p:sp>
        <p:nvSpPr>
          <p:cNvPr id="8" name="Rectangle 7">
            <a:extLst>
              <a:ext uri="{FF2B5EF4-FFF2-40B4-BE49-F238E27FC236}">
                <a16:creationId xmlns:a16="http://schemas.microsoft.com/office/drawing/2014/main" id="{245A3183-73DB-40B2-B6C8-E0DE1DE1D6DB}"/>
              </a:ext>
            </a:extLst>
          </p:cNvPr>
          <p:cNvSpPr/>
          <p:nvPr userDrawn="1"/>
        </p:nvSpPr>
        <p:spPr>
          <a:xfrm>
            <a:off x="0" y="764704"/>
            <a:ext cx="792088" cy="457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36ABBA2-AA3C-4D81-BF82-C5B05E586B69}"/>
              </a:ext>
            </a:extLst>
          </p:cNvPr>
          <p:cNvSpPr/>
          <p:nvPr userDrawn="1"/>
        </p:nvSpPr>
        <p:spPr>
          <a:xfrm>
            <a:off x="0" y="836712"/>
            <a:ext cx="792088" cy="4571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2792F5-6345-4BA3-96B5-3BBA9D667573}"/>
              </a:ext>
            </a:extLst>
          </p:cNvPr>
          <p:cNvSpPr/>
          <p:nvPr userDrawn="1"/>
        </p:nvSpPr>
        <p:spPr>
          <a:xfrm>
            <a:off x="0" y="908720"/>
            <a:ext cx="79208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087D8D79-94B8-46B0-BEA5-ADFB594F66F5}"/>
              </a:ext>
            </a:extLst>
          </p:cNvPr>
          <p:cNvSpPr txBox="1"/>
          <p:nvPr userDrawn="1"/>
        </p:nvSpPr>
        <p:spPr>
          <a:xfrm>
            <a:off x="8460432" y="6457890"/>
            <a:ext cx="792088" cy="369332"/>
          </a:xfrm>
          <a:prstGeom prst="rect">
            <a:avLst/>
          </a:prstGeom>
          <a:noFill/>
        </p:spPr>
        <p:txBody>
          <a:bodyPr wrap="square" rtlCol="0">
            <a:spAutoFit/>
          </a:bodyPr>
          <a:lstStyle/>
          <a:p>
            <a:pPr algn="ctr"/>
            <a:fld id="{5EF72394-20AE-4583-8A01-A144B1C77253}" type="slidenum">
              <a:rPr lang="en-US" sz="1800">
                <a:solidFill>
                  <a:schemeClr val="bg2"/>
                </a:solidFill>
                <a:latin typeface="PT Sans" panose="020B0503020203020204" pitchFamily="34" charset="0"/>
              </a:rPr>
              <a:pPr algn="ctr"/>
              <a:t>‹#›</a:t>
            </a:fld>
            <a:endParaRPr lang="en-US" sz="2000" dirty="0">
              <a:solidFill>
                <a:schemeClr val="bg2"/>
              </a:solidFill>
              <a:latin typeface="PT Sans" panose="020B0503020203020204" pitchFamily="34" charset="0"/>
            </a:endParaRPr>
          </a:p>
        </p:txBody>
      </p:sp>
    </p:spTree>
    <p:extLst>
      <p:ext uri="{BB962C8B-B14F-4D97-AF65-F5344CB8AC3E}">
        <p14:creationId xmlns:p14="http://schemas.microsoft.com/office/powerpoint/2010/main" val="768281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E0F805B-ABC8-4A8B-B9D4-5845341EB6C9}"/>
              </a:ext>
            </a:extLst>
          </p:cNvPr>
          <p:cNvSpPr txBox="1"/>
          <p:nvPr userDrawn="1"/>
        </p:nvSpPr>
        <p:spPr>
          <a:xfrm>
            <a:off x="827584" y="260648"/>
            <a:ext cx="3738563" cy="338554"/>
          </a:xfrm>
          <a:prstGeom prst="rect">
            <a:avLst/>
          </a:prstGeom>
          <a:noFill/>
        </p:spPr>
        <p:txBody>
          <a:bodyPr wrap="square" rtlCol="0">
            <a:spAutoFit/>
          </a:bodyPr>
          <a:lstStyle/>
          <a:p>
            <a:r>
              <a:rPr lang="en-US" sz="1600" dirty="0">
                <a:solidFill>
                  <a:schemeClr val="tx1"/>
                </a:solidFill>
                <a:latin typeface="Century Gothic" panose="020B0502020202020204" pitchFamily="34" charset="0"/>
                <a:cs typeface="Arial" panose="020B0604020202020204" pitchFamily="34" charset="0"/>
              </a:rPr>
              <a:t>Revitalize Iowa’s Sound Economy</a:t>
            </a:r>
          </a:p>
        </p:txBody>
      </p:sp>
      <p:sp>
        <p:nvSpPr>
          <p:cNvPr id="8" name="Rectangle 7">
            <a:extLst>
              <a:ext uri="{FF2B5EF4-FFF2-40B4-BE49-F238E27FC236}">
                <a16:creationId xmlns:a16="http://schemas.microsoft.com/office/drawing/2014/main" id="{245A3183-73DB-40B2-B6C8-E0DE1DE1D6DB}"/>
              </a:ext>
            </a:extLst>
          </p:cNvPr>
          <p:cNvSpPr/>
          <p:nvPr userDrawn="1"/>
        </p:nvSpPr>
        <p:spPr>
          <a:xfrm>
            <a:off x="0" y="357917"/>
            <a:ext cx="792088" cy="457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36ABBA2-AA3C-4D81-BF82-C5B05E586B69}"/>
              </a:ext>
            </a:extLst>
          </p:cNvPr>
          <p:cNvSpPr/>
          <p:nvPr userDrawn="1"/>
        </p:nvSpPr>
        <p:spPr>
          <a:xfrm>
            <a:off x="0" y="429925"/>
            <a:ext cx="792088" cy="4571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2792F5-6345-4BA3-96B5-3BBA9D667573}"/>
              </a:ext>
            </a:extLst>
          </p:cNvPr>
          <p:cNvSpPr/>
          <p:nvPr userDrawn="1"/>
        </p:nvSpPr>
        <p:spPr>
          <a:xfrm>
            <a:off x="0" y="501933"/>
            <a:ext cx="79208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C9BAE6B-4BEF-472C-8DFA-A9B7788CA52B}"/>
              </a:ext>
            </a:extLst>
          </p:cNvPr>
          <p:cNvSpPr txBox="1"/>
          <p:nvPr userDrawn="1"/>
        </p:nvSpPr>
        <p:spPr>
          <a:xfrm>
            <a:off x="8460432" y="6457890"/>
            <a:ext cx="792088" cy="369332"/>
          </a:xfrm>
          <a:prstGeom prst="rect">
            <a:avLst/>
          </a:prstGeom>
          <a:noFill/>
        </p:spPr>
        <p:txBody>
          <a:bodyPr wrap="square" rtlCol="0">
            <a:spAutoFit/>
          </a:bodyPr>
          <a:lstStyle/>
          <a:p>
            <a:pPr algn="ctr"/>
            <a:fld id="{5EF72394-20AE-4583-8A01-A144B1C77253}" type="slidenum">
              <a:rPr lang="en-US" sz="1800">
                <a:solidFill>
                  <a:schemeClr val="bg2"/>
                </a:solidFill>
                <a:latin typeface="PT Sans" panose="020B0503020203020204" pitchFamily="34" charset="0"/>
              </a:rPr>
              <a:pPr algn="ctr"/>
              <a:t>‹#›</a:t>
            </a:fld>
            <a:endParaRPr lang="en-US" sz="2000" dirty="0">
              <a:solidFill>
                <a:schemeClr val="bg2"/>
              </a:solidFill>
              <a:latin typeface="PT Sans" panose="020B0503020203020204" pitchFamily="34" charset="0"/>
            </a:endParaRPr>
          </a:p>
        </p:txBody>
      </p:sp>
      <p:sp>
        <p:nvSpPr>
          <p:cNvPr id="12" name="Title Placeholder 1">
            <a:extLst>
              <a:ext uri="{FF2B5EF4-FFF2-40B4-BE49-F238E27FC236}">
                <a16:creationId xmlns:a16="http://schemas.microsoft.com/office/drawing/2014/main" id="{54EF32B2-C520-493E-859D-A9D077D086E1}"/>
              </a:ext>
            </a:extLst>
          </p:cNvPr>
          <p:cNvSpPr>
            <a:spLocks noGrp="1"/>
          </p:cNvSpPr>
          <p:nvPr>
            <p:ph type="title"/>
          </p:nvPr>
        </p:nvSpPr>
        <p:spPr>
          <a:xfrm>
            <a:off x="467544" y="1340768"/>
            <a:ext cx="7886700" cy="965523"/>
          </a:xfrm>
          <a:prstGeom prst="rect">
            <a:avLst/>
          </a:prstGeom>
        </p:spPr>
        <p:txBody>
          <a:bodyPr vert="horz" lIns="91440" tIns="45720" rIns="91440" bIns="45720" rtlCol="0" anchor="ctr">
            <a:normAutofit/>
          </a:bodyPr>
          <a:lstStyle>
            <a:lvl1pPr>
              <a:defRPr>
                <a:latin typeface="PT Sans" panose="020B0503020203020204" pitchFamily="34" charset="0"/>
              </a:defRPr>
            </a:lvl1pPr>
          </a:lstStyle>
          <a:p>
            <a:r>
              <a:rPr lang="en-US" dirty="0"/>
              <a:t>Click to edit Master title style</a:t>
            </a:r>
          </a:p>
        </p:txBody>
      </p:sp>
      <p:sp>
        <p:nvSpPr>
          <p:cNvPr id="13" name="Text Placeholder 2">
            <a:extLst>
              <a:ext uri="{FF2B5EF4-FFF2-40B4-BE49-F238E27FC236}">
                <a16:creationId xmlns:a16="http://schemas.microsoft.com/office/drawing/2014/main" id="{BFB340FD-E5C8-40FB-8FFA-E3B74A3978E7}"/>
              </a:ext>
            </a:extLst>
          </p:cNvPr>
          <p:cNvSpPr>
            <a:spLocks noGrp="1"/>
          </p:cNvSpPr>
          <p:nvPr>
            <p:ph idx="1"/>
          </p:nvPr>
        </p:nvSpPr>
        <p:spPr>
          <a:xfrm>
            <a:off x="467544" y="2441228"/>
            <a:ext cx="7886700" cy="4228132"/>
          </a:xfrm>
          <a:prstGeom prst="rect">
            <a:avLst/>
          </a:prstGeom>
        </p:spPr>
        <p:txBody>
          <a:bodyPr vert="horz" lIns="91440" tIns="45720" rIns="91440" bIns="45720" rtlCol="0">
            <a:normAutofit/>
          </a:bodyPr>
          <a:lstStyle>
            <a:lvl1pPr>
              <a:defRPr>
                <a:latin typeface="PT Sans" panose="020B0503020203020204" pitchFamily="34" charset="0"/>
              </a:defRPr>
            </a:lvl1pPr>
            <a:lvl2pPr>
              <a:defRPr>
                <a:latin typeface="PT Sans" panose="020B0503020203020204" pitchFamily="34" charset="0"/>
              </a:defRPr>
            </a:lvl2pPr>
            <a:lvl3pPr>
              <a:defRPr>
                <a:latin typeface="PT Sans" panose="020B0503020203020204" pitchFamily="34" charset="0"/>
              </a:defRPr>
            </a:lvl3pPr>
            <a:lvl4pPr>
              <a:defRPr>
                <a:latin typeface="PT Sans" panose="020B0503020203020204" pitchFamily="34" charset="0"/>
              </a:defRPr>
            </a:lvl4pPr>
            <a:lvl5pPr>
              <a:defRPr>
                <a:latin typeface="PT Sans" panose="020B0503020203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9641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rgbClr val="871721">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42763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tx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70007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97667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62221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accent2">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34078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7253131-A3D1-4BD2-B372-CE94B7CC9DC2}"/>
              </a:ext>
            </a:extLst>
          </p:cNvPr>
          <p:cNvSpPr/>
          <p:nvPr userDrawn="1"/>
        </p:nvSpPr>
        <p:spPr>
          <a:xfrm>
            <a:off x="0" y="0"/>
            <a:ext cx="4716016" cy="6858000"/>
          </a:xfrm>
          <a:prstGeom prst="rect">
            <a:avLst/>
          </a:prstGeom>
          <a:solidFill>
            <a:schemeClr val="accent5">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53359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7218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51" r:id="rId4"/>
    <p:sldLayoutId id="2147483654" r:id="rId5"/>
    <p:sldLayoutId id="2147483655" r:id="rId6"/>
    <p:sldLayoutId id="2147483652" r:id="rId7"/>
    <p:sldLayoutId id="2147483653" r:id="rId8"/>
    <p:sldLayoutId id="2147483656" r:id="rId9"/>
    <p:sldLayoutId id="2147483658"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mailto:craig.markley@iowadot.us" TargetMode="External"/><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6000" r="-6000"/>
          </a:stretch>
        </a:blipFill>
        <a:effectLst/>
      </p:bgPr>
    </p:bg>
    <p:spTree>
      <p:nvGrpSpPr>
        <p:cNvPr id="1" name=""/>
        <p:cNvGrpSpPr/>
        <p:nvPr/>
      </p:nvGrpSpPr>
      <p:grpSpPr>
        <a:xfrm>
          <a:off x="0" y="0"/>
          <a:ext cx="0" cy="0"/>
          <a:chOff x="0" y="0"/>
          <a:chExt cx="0" cy="0"/>
        </a:xfrm>
      </p:grpSpPr>
      <p:sp>
        <p:nvSpPr>
          <p:cNvPr id="15" name="Rectangle 14"/>
          <p:cNvSpPr/>
          <p:nvPr/>
        </p:nvSpPr>
        <p:spPr>
          <a:xfrm>
            <a:off x="0" y="0"/>
            <a:ext cx="9144000" cy="953344"/>
          </a:xfrm>
          <a:prstGeom prst="rect">
            <a:avLst/>
          </a:prstGeom>
          <a:gradFill flip="none" rotWithShape="1">
            <a:gsLst>
              <a:gs pos="0">
                <a:schemeClr val="bg1">
                  <a:lumMod val="95000"/>
                  <a:shade val="67500"/>
                  <a:satMod val="115000"/>
                </a:schemeClr>
              </a:gs>
              <a:gs pos="52000">
                <a:schemeClr val="bg1"/>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75742" y="147581"/>
            <a:ext cx="2488746" cy="689131"/>
          </a:xfrm>
          <a:prstGeom prst="rect">
            <a:avLst/>
          </a:prstGeom>
        </p:spPr>
      </p:pic>
      <p:sp>
        <p:nvSpPr>
          <p:cNvPr id="7" name="TextBox 6">
            <a:extLst>
              <a:ext uri="{FF2B5EF4-FFF2-40B4-BE49-F238E27FC236}">
                <a16:creationId xmlns:a16="http://schemas.microsoft.com/office/drawing/2014/main" id="{9EEEC4D6-EA04-4B21-A205-B47603995269}"/>
              </a:ext>
            </a:extLst>
          </p:cNvPr>
          <p:cNvSpPr txBox="1"/>
          <p:nvPr/>
        </p:nvSpPr>
        <p:spPr>
          <a:xfrm>
            <a:off x="-7392" y="4797152"/>
            <a:ext cx="8496944" cy="1323439"/>
          </a:xfrm>
          <a:prstGeom prst="rect">
            <a:avLst/>
          </a:prstGeom>
          <a:noFill/>
        </p:spPr>
        <p:txBody>
          <a:bodyPr wrap="square" rtlCol="0">
            <a:spAutoFit/>
          </a:bodyPr>
          <a:lstStyle/>
          <a:p>
            <a:r>
              <a:rPr lang="en-US" sz="2000" b="1" dirty="0">
                <a:solidFill>
                  <a:schemeClr val="bg1"/>
                </a:solidFill>
                <a:latin typeface="PT Sans" panose="020B0503020203020204" pitchFamily="34" charset="0"/>
              </a:rPr>
              <a:t>Revitalize Iowa’s Sound Economy Program</a:t>
            </a:r>
          </a:p>
          <a:p>
            <a:r>
              <a:rPr lang="en-US" sz="2000" b="1" dirty="0">
                <a:solidFill>
                  <a:schemeClr val="bg1"/>
                </a:solidFill>
                <a:latin typeface="PT Sans" panose="020B0503020203020204" pitchFamily="34" charset="0"/>
              </a:rPr>
              <a:t>Iowa Transportation Commission Workshop</a:t>
            </a:r>
          </a:p>
          <a:p>
            <a:r>
              <a:rPr lang="en-US" sz="2000" b="1" dirty="0">
                <a:solidFill>
                  <a:schemeClr val="bg1"/>
                </a:solidFill>
                <a:latin typeface="PT Sans" panose="020B0503020203020204" pitchFamily="34" charset="0"/>
              </a:rPr>
              <a:t>Rural Housing Pilot Program</a:t>
            </a:r>
          </a:p>
          <a:p>
            <a:r>
              <a:rPr lang="en-US" sz="2000" b="1" dirty="0">
                <a:solidFill>
                  <a:schemeClr val="bg1"/>
                </a:solidFill>
                <a:latin typeface="PT Sans" panose="020B0503020203020204" pitchFamily="34" charset="0"/>
              </a:rPr>
              <a:t>October 11, 2021</a:t>
            </a:r>
            <a:endParaRPr lang="en-US" sz="2000" dirty="0">
              <a:solidFill>
                <a:schemeClr val="bg1"/>
              </a:solidFill>
              <a:latin typeface="PT Sans" panose="020B0503020203020204" pitchFamily="34" charset="0"/>
            </a:endParaRPr>
          </a:p>
        </p:txBody>
      </p:sp>
    </p:spTree>
    <p:extLst>
      <p:ext uri="{BB962C8B-B14F-4D97-AF65-F5344CB8AC3E}">
        <p14:creationId xmlns:p14="http://schemas.microsoft.com/office/powerpoint/2010/main" val="2135147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3" name="Text Placeholder 2">
            <a:extLst>
              <a:ext uri="{FF2B5EF4-FFF2-40B4-BE49-F238E27FC236}">
                <a16:creationId xmlns:a16="http://schemas.microsoft.com/office/drawing/2014/main" id="{7EFB17E1-6237-4C5B-90C1-F0860AAD46AC}"/>
              </a:ext>
            </a:extLst>
          </p:cNvPr>
          <p:cNvSpPr>
            <a:spLocks noGrp="1"/>
          </p:cNvSpPr>
          <p:nvPr>
            <p:ph idx="1"/>
          </p:nvPr>
        </p:nvSpPr>
        <p:spPr>
          <a:xfrm>
            <a:off x="539552" y="1625235"/>
            <a:ext cx="7853085" cy="5085184"/>
          </a:xfrm>
          <a:prstGeom prst="rect">
            <a:avLst/>
          </a:prstGeom>
        </p:spPr>
        <p:txBody>
          <a:bodyPr vert="horz" lIns="91440" tIns="45720" rIns="91440" bIns="45720" rtlCol="0">
            <a:normAutofit fontScale="92500"/>
          </a:bodyPr>
          <a:lstStyle/>
          <a:p>
            <a:pPr marL="457200" indent="-457200">
              <a:spcBef>
                <a:spcPts val="0"/>
              </a:spcBef>
              <a:spcAft>
                <a:spcPts val="1200"/>
              </a:spcAft>
              <a:buClr>
                <a:schemeClr val="tx1"/>
              </a:buClr>
              <a:buFontTx/>
              <a:buChar char="•"/>
              <a:defRPr/>
            </a:pPr>
            <a:r>
              <a:rPr lang="en-US" sz="2400" dirty="0">
                <a:cs typeface="Arial" pitchFamily="34" charset="0"/>
              </a:rPr>
              <a:t>Per Transportation Commission request, staff conducted a survey of cities and counties which identified the need for RISE street construction funding to support development of rural housing in smaller communities.</a:t>
            </a:r>
          </a:p>
          <a:p>
            <a:pPr marL="457200" indent="-457200">
              <a:spcBef>
                <a:spcPts val="0"/>
              </a:spcBef>
              <a:spcAft>
                <a:spcPts val="1200"/>
              </a:spcAft>
              <a:buClr>
                <a:schemeClr val="tx1"/>
              </a:buClr>
              <a:buFontTx/>
              <a:buChar char="•"/>
              <a:defRPr/>
            </a:pPr>
            <a:r>
              <a:rPr lang="en-US" sz="2400" dirty="0">
                <a:cs typeface="Arial" pitchFamily="34" charset="0"/>
              </a:rPr>
              <a:t>This need supports Governor Reynolds Empower Rural Iowa Initiative which is managed by the Center for Rural Revitalization housed within the Iowa Economic Development Authority (IEDA).</a:t>
            </a:r>
          </a:p>
          <a:p>
            <a:pPr marL="457200" indent="-457200">
              <a:spcBef>
                <a:spcPts val="0"/>
              </a:spcBef>
              <a:spcAft>
                <a:spcPts val="1200"/>
              </a:spcAft>
              <a:buClr>
                <a:schemeClr val="tx1"/>
              </a:buClr>
              <a:buFontTx/>
              <a:buChar char="•"/>
              <a:defRPr/>
            </a:pPr>
            <a:r>
              <a:rPr lang="en-US" sz="2400" dirty="0">
                <a:cs typeface="Arial" pitchFamily="34" charset="0"/>
              </a:rPr>
              <a:t>The Investing in Rural Iowa Task Force held Idea Summits throughout Iowa and identified the need to expand RISE program authority to allow use for constructing streets which support rural housing projects.</a:t>
            </a:r>
          </a:p>
          <a:p>
            <a:pPr marL="457200" indent="-457200">
              <a:spcBef>
                <a:spcPts val="0"/>
              </a:spcBef>
              <a:spcAft>
                <a:spcPts val="1200"/>
              </a:spcAft>
              <a:buClr>
                <a:schemeClr val="tx1"/>
              </a:buClr>
              <a:buFontTx/>
              <a:buChar char="•"/>
              <a:defRPr/>
            </a:pPr>
            <a:endParaRPr lang="en-US" sz="2400" dirty="0">
              <a:cs typeface="Arial" pitchFamily="34" charset="0"/>
            </a:endParaRPr>
          </a:p>
          <a:p>
            <a:pPr marL="457200" indent="-457200">
              <a:spcBef>
                <a:spcPts val="0"/>
              </a:spcBef>
              <a:spcAft>
                <a:spcPts val="1200"/>
              </a:spcAft>
              <a:buClr>
                <a:schemeClr val="tx1"/>
              </a:buClr>
              <a:buFontTx/>
              <a:buChar char="•"/>
              <a:defRPr/>
            </a:pPr>
            <a:endParaRPr lang="en-US" sz="2400" dirty="0">
              <a:cs typeface="Arial" pitchFamily="34" charset="0"/>
            </a:endParaRPr>
          </a:p>
          <a:p>
            <a:pPr marL="457200" indent="-457200">
              <a:spcBef>
                <a:spcPts val="0"/>
              </a:spcBef>
              <a:spcAft>
                <a:spcPts val="1200"/>
              </a:spcAft>
              <a:buClr>
                <a:schemeClr val="tx1"/>
              </a:buClr>
              <a:buFontTx/>
              <a:buChar char="•"/>
              <a:defRPr/>
            </a:pPr>
            <a:endParaRPr lang="en-US" sz="2400" dirty="0">
              <a:cs typeface="Arial" pitchFamily="34" charset="0"/>
            </a:endParaRPr>
          </a:p>
          <a:p>
            <a:pPr marL="457200" indent="-457200">
              <a:spcBef>
                <a:spcPts val="0"/>
              </a:spcBef>
              <a:spcAft>
                <a:spcPts val="1200"/>
              </a:spcAft>
              <a:buClr>
                <a:schemeClr val="tx1"/>
              </a:buClr>
              <a:buFontTx/>
              <a:buChar char="•"/>
              <a:defRPr/>
            </a:pPr>
            <a:endParaRPr lang="en-US" sz="2400" dirty="0">
              <a:cs typeface="Arial" pitchFamily="34" charset="0"/>
            </a:endParaRPr>
          </a:p>
        </p:txBody>
      </p:sp>
      <p:sp>
        <p:nvSpPr>
          <p:cNvPr id="11" name="Title 10">
            <a:extLst>
              <a:ext uri="{FF2B5EF4-FFF2-40B4-BE49-F238E27FC236}">
                <a16:creationId xmlns:a16="http://schemas.microsoft.com/office/drawing/2014/main" id="{529AD376-841A-42E0-A075-63651BC991D8}"/>
              </a:ext>
            </a:extLst>
          </p:cNvPr>
          <p:cNvSpPr>
            <a:spLocks noGrp="1"/>
          </p:cNvSpPr>
          <p:nvPr>
            <p:ph type="title"/>
          </p:nvPr>
        </p:nvSpPr>
        <p:spPr>
          <a:xfrm>
            <a:off x="323528" y="818881"/>
            <a:ext cx="8496944" cy="432050"/>
          </a:xfrm>
        </p:spPr>
        <p:txBody>
          <a:bodyPr>
            <a:noAutofit/>
          </a:bodyPr>
          <a:lstStyle/>
          <a:p>
            <a:pPr algn="l"/>
            <a:r>
              <a:rPr lang="en-US" sz="3400" b="1" dirty="0">
                <a:solidFill>
                  <a:schemeClr val="tx2"/>
                </a:solidFill>
              </a:rPr>
              <a:t>Rural Housing Pilot Program History</a:t>
            </a:r>
          </a:p>
        </p:txBody>
      </p:sp>
    </p:spTree>
    <p:extLst>
      <p:ext uri="{BB962C8B-B14F-4D97-AF65-F5344CB8AC3E}">
        <p14:creationId xmlns:p14="http://schemas.microsoft.com/office/powerpoint/2010/main" val="3737147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CA7A3E-90B0-418C-8977-57B1562E8B4F}"/>
              </a:ext>
            </a:extLst>
          </p:cNvPr>
          <p:cNvSpPr>
            <a:spLocks noGrp="1"/>
          </p:cNvSpPr>
          <p:nvPr>
            <p:ph idx="1"/>
          </p:nvPr>
        </p:nvSpPr>
        <p:spPr/>
        <p:txBody>
          <a:bodyPr/>
          <a:lstStyle/>
          <a:p>
            <a:r>
              <a:rPr lang="en-US" dirty="0"/>
              <a:t>Provide RISE funds for eligible street projects associated with affordable housing in rural and small communities (target communities less than 5,000 population).</a:t>
            </a:r>
          </a:p>
        </p:txBody>
      </p:sp>
      <p:sp>
        <p:nvSpPr>
          <p:cNvPr id="4" name="Title 10">
            <a:extLst>
              <a:ext uri="{FF2B5EF4-FFF2-40B4-BE49-F238E27FC236}">
                <a16:creationId xmlns:a16="http://schemas.microsoft.com/office/drawing/2014/main" id="{15A3500D-17B4-44D8-B16E-D811E4DBFD74}"/>
              </a:ext>
            </a:extLst>
          </p:cNvPr>
          <p:cNvSpPr txBox="1">
            <a:spLocks/>
          </p:cNvSpPr>
          <p:nvPr/>
        </p:nvSpPr>
        <p:spPr>
          <a:xfrm>
            <a:off x="395536" y="1484784"/>
            <a:ext cx="8496944" cy="4320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PT Sans" panose="020B0503020203020204" pitchFamily="34" charset="0"/>
                <a:ea typeface="+mj-ea"/>
                <a:cs typeface="+mj-cs"/>
              </a:defRPr>
            </a:lvl1pPr>
          </a:lstStyle>
          <a:p>
            <a:pPr algn="l"/>
            <a:r>
              <a:rPr lang="en-US" sz="3400" b="1" dirty="0">
                <a:solidFill>
                  <a:schemeClr val="tx2"/>
                </a:solidFill>
              </a:rPr>
              <a:t>Rural Housing Pilot Program Purpose</a:t>
            </a:r>
          </a:p>
        </p:txBody>
      </p:sp>
    </p:spTree>
    <p:extLst>
      <p:ext uri="{BB962C8B-B14F-4D97-AF65-F5344CB8AC3E}">
        <p14:creationId xmlns:p14="http://schemas.microsoft.com/office/powerpoint/2010/main" val="500380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pic>
        <p:nvPicPr>
          <p:cNvPr id="51" name="Picture 50">
            <a:extLst>
              <a:ext uri="{FF2B5EF4-FFF2-40B4-BE49-F238E27FC236}">
                <a16:creationId xmlns:a16="http://schemas.microsoft.com/office/drawing/2014/main" id="{F999C3B5-2DBB-4A65-B0D5-D4CF53A35A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9" name="Title 10">
            <a:extLst>
              <a:ext uri="{FF2B5EF4-FFF2-40B4-BE49-F238E27FC236}">
                <a16:creationId xmlns:a16="http://schemas.microsoft.com/office/drawing/2014/main" id="{31665C7D-5068-47C1-AE72-60DCFB88CD4A}"/>
              </a:ext>
            </a:extLst>
          </p:cNvPr>
          <p:cNvSpPr txBox="1">
            <a:spLocks/>
          </p:cNvSpPr>
          <p:nvPr/>
        </p:nvSpPr>
        <p:spPr>
          <a:xfrm>
            <a:off x="542285" y="707765"/>
            <a:ext cx="7886700" cy="7920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PT Sans" panose="020B0503020203020204" pitchFamily="34" charset="0"/>
                <a:ea typeface="+mj-ea"/>
                <a:cs typeface="+mj-cs"/>
              </a:defRPr>
            </a:lvl1pPr>
          </a:lstStyle>
          <a:p>
            <a:endParaRPr lang="en-US" sz="3400" b="1" dirty="0">
              <a:solidFill>
                <a:schemeClr val="tx2"/>
              </a:solidFill>
            </a:endParaRPr>
          </a:p>
        </p:txBody>
      </p:sp>
      <p:sp>
        <p:nvSpPr>
          <p:cNvPr id="3" name="Rectangle 2">
            <a:extLst>
              <a:ext uri="{FF2B5EF4-FFF2-40B4-BE49-F238E27FC236}">
                <a16:creationId xmlns:a16="http://schemas.microsoft.com/office/drawing/2014/main" id="{046B1A8F-94BD-483A-A850-1898AB6EC841}"/>
              </a:ext>
            </a:extLst>
          </p:cNvPr>
          <p:cNvSpPr/>
          <p:nvPr/>
        </p:nvSpPr>
        <p:spPr>
          <a:xfrm>
            <a:off x="258576" y="512357"/>
            <a:ext cx="8712967" cy="1138773"/>
          </a:xfrm>
          <a:prstGeom prst="rect">
            <a:avLst/>
          </a:prstGeom>
        </p:spPr>
        <p:txBody>
          <a:bodyPr wrap="square">
            <a:spAutoFit/>
          </a:bodyPr>
          <a:lstStyle/>
          <a:p>
            <a:r>
              <a:rPr lang="en-US" sz="3400" b="1" dirty="0">
                <a:solidFill>
                  <a:schemeClr val="tx2"/>
                </a:solidFill>
              </a:rPr>
              <a:t>Summary of Housing Construction Costs Throughout Iowa </a:t>
            </a:r>
            <a:endParaRPr lang="en-US" sz="3400" dirty="0"/>
          </a:p>
        </p:txBody>
      </p:sp>
      <p:graphicFrame>
        <p:nvGraphicFramePr>
          <p:cNvPr id="4" name="Table 4">
            <a:extLst>
              <a:ext uri="{FF2B5EF4-FFF2-40B4-BE49-F238E27FC236}">
                <a16:creationId xmlns:a16="http://schemas.microsoft.com/office/drawing/2014/main" id="{5B0D2532-67B4-4C87-A566-2EE15BA5DF08}"/>
              </a:ext>
            </a:extLst>
          </p:cNvPr>
          <p:cNvGraphicFramePr>
            <a:graphicFrameLocks noGrp="1"/>
          </p:cNvGraphicFramePr>
          <p:nvPr>
            <p:extLst>
              <p:ext uri="{D42A27DB-BD31-4B8C-83A1-F6EECF244321}">
                <p14:modId xmlns:p14="http://schemas.microsoft.com/office/powerpoint/2010/main" val="3967116465"/>
              </p:ext>
            </p:extLst>
          </p:nvPr>
        </p:nvGraphicFramePr>
        <p:xfrm>
          <a:off x="258576" y="1668101"/>
          <a:ext cx="8561897" cy="4023360"/>
        </p:xfrm>
        <a:graphic>
          <a:graphicData uri="http://schemas.openxmlformats.org/drawingml/2006/table">
            <a:tbl>
              <a:tblPr firstRow="1" bandRow="1">
                <a:tableStyleId>{5C22544A-7EE6-4342-B048-85BDC9FD1C3A}</a:tableStyleId>
              </a:tblPr>
              <a:tblGrid>
                <a:gridCol w="1623808">
                  <a:extLst>
                    <a:ext uri="{9D8B030D-6E8A-4147-A177-3AD203B41FA5}">
                      <a16:colId xmlns:a16="http://schemas.microsoft.com/office/drawing/2014/main" val="3480799256"/>
                    </a:ext>
                  </a:extLst>
                </a:gridCol>
                <a:gridCol w="904526">
                  <a:extLst>
                    <a:ext uri="{9D8B030D-6E8A-4147-A177-3AD203B41FA5}">
                      <a16:colId xmlns:a16="http://schemas.microsoft.com/office/drawing/2014/main" val="1660343638"/>
                    </a:ext>
                  </a:extLst>
                </a:gridCol>
                <a:gridCol w="793092">
                  <a:extLst>
                    <a:ext uri="{9D8B030D-6E8A-4147-A177-3AD203B41FA5}">
                      <a16:colId xmlns:a16="http://schemas.microsoft.com/office/drawing/2014/main" val="843699506"/>
                    </a:ext>
                  </a:extLst>
                </a:gridCol>
                <a:gridCol w="1180951">
                  <a:extLst>
                    <a:ext uri="{9D8B030D-6E8A-4147-A177-3AD203B41FA5}">
                      <a16:colId xmlns:a16="http://schemas.microsoft.com/office/drawing/2014/main" val="2537624022"/>
                    </a:ext>
                  </a:extLst>
                </a:gridCol>
                <a:gridCol w="4059520">
                  <a:extLst>
                    <a:ext uri="{9D8B030D-6E8A-4147-A177-3AD203B41FA5}">
                      <a16:colId xmlns:a16="http://schemas.microsoft.com/office/drawing/2014/main" val="1911511373"/>
                    </a:ext>
                  </a:extLst>
                </a:gridCol>
              </a:tblGrid>
              <a:tr h="370840">
                <a:tc>
                  <a:txBody>
                    <a:bodyPr/>
                    <a:lstStyle/>
                    <a:p>
                      <a:pPr algn="ctr"/>
                      <a:r>
                        <a:rPr lang="en-US" sz="1400" dirty="0"/>
                        <a:t>Housing Example Description</a:t>
                      </a:r>
                    </a:p>
                  </a:txBody>
                  <a:tcPr/>
                </a:tc>
                <a:tc>
                  <a:txBody>
                    <a:bodyPr/>
                    <a:lstStyle/>
                    <a:p>
                      <a:pPr algn="ctr"/>
                      <a:r>
                        <a:rPr lang="en-US" sz="1400" dirty="0"/>
                        <a:t>Square Feet</a:t>
                      </a:r>
                    </a:p>
                  </a:txBody>
                  <a:tcPr/>
                </a:tc>
                <a:tc>
                  <a:txBody>
                    <a:bodyPr/>
                    <a:lstStyle/>
                    <a:p>
                      <a:pPr algn="ctr"/>
                      <a:r>
                        <a:rPr lang="en-US" sz="1400" dirty="0"/>
                        <a:t>Cost Per Square Foot</a:t>
                      </a:r>
                    </a:p>
                  </a:txBody>
                  <a:tcPr/>
                </a:tc>
                <a:tc>
                  <a:txBody>
                    <a:bodyPr/>
                    <a:lstStyle/>
                    <a:p>
                      <a:pPr algn="ctr"/>
                      <a:r>
                        <a:rPr lang="en-US" sz="1400" dirty="0"/>
                        <a:t>Total Cost</a:t>
                      </a:r>
                    </a:p>
                  </a:txBody>
                  <a:tcPr/>
                </a:tc>
                <a:tc>
                  <a:txBody>
                    <a:bodyPr/>
                    <a:lstStyle/>
                    <a:p>
                      <a:pPr algn="ctr"/>
                      <a:r>
                        <a:rPr lang="en-US" sz="1400" dirty="0"/>
                        <a:t>Factors Affecting Total Cost</a:t>
                      </a:r>
                    </a:p>
                  </a:txBody>
                  <a:tcPr/>
                </a:tc>
                <a:extLst>
                  <a:ext uri="{0D108BD9-81ED-4DB2-BD59-A6C34878D82A}">
                    <a16:rowId xmlns:a16="http://schemas.microsoft.com/office/drawing/2014/main" val="3656010826"/>
                  </a:ext>
                </a:extLst>
              </a:tr>
              <a:tr h="370840">
                <a:tc>
                  <a:txBody>
                    <a:bodyPr/>
                    <a:lstStyle/>
                    <a:p>
                      <a:r>
                        <a:rPr lang="en-US" sz="1400" dirty="0"/>
                        <a:t>10 Pocket Homes</a:t>
                      </a:r>
                    </a:p>
                  </a:txBody>
                  <a:tcPr/>
                </a:tc>
                <a:tc>
                  <a:txBody>
                    <a:bodyPr/>
                    <a:lstStyle/>
                    <a:p>
                      <a:r>
                        <a:rPr lang="en-US" sz="1400" dirty="0"/>
                        <a:t>1,064</a:t>
                      </a:r>
                    </a:p>
                  </a:txBody>
                  <a:tcPr/>
                </a:tc>
                <a:tc>
                  <a:txBody>
                    <a:bodyPr/>
                    <a:lstStyle/>
                    <a:p>
                      <a:r>
                        <a:rPr lang="en-US" sz="1400" dirty="0"/>
                        <a:t>$141</a:t>
                      </a:r>
                    </a:p>
                  </a:txBody>
                  <a:tcPr/>
                </a:tc>
                <a:tc>
                  <a:txBody>
                    <a:bodyPr/>
                    <a:lstStyle/>
                    <a:p>
                      <a:r>
                        <a:rPr lang="en-US" sz="1400" dirty="0"/>
                        <a:t>$150,000</a:t>
                      </a:r>
                    </a:p>
                  </a:txBody>
                  <a:tcPr/>
                </a:tc>
                <a:tc>
                  <a:txBody>
                    <a:bodyPr/>
                    <a:lstStyle/>
                    <a:p>
                      <a:r>
                        <a:rPr lang="en-US" sz="1400" dirty="0"/>
                        <a:t>Cost does not reflect grants received for streets, utilities, lighting, appliances, </a:t>
                      </a:r>
                      <a:r>
                        <a:rPr lang="en-US" sz="1400" dirty="0" err="1"/>
                        <a:t>etc</a:t>
                      </a:r>
                      <a:endParaRPr lang="en-US" sz="1400" dirty="0"/>
                    </a:p>
                  </a:txBody>
                  <a:tcPr/>
                </a:tc>
                <a:extLst>
                  <a:ext uri="{0D108BD9-81ED-4DB2-BD59-A6C34878D82A}">
                    <a16:rowId xmlns:a16="http://schemas.microsoft.com/office/drawing/2014/main" val="381284588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Central Iowa Home Builder</a:t>
                      </a:r>
                    </a:p>
                  </a:txBody>
                  <a:tcPr/>
                </a:tc>
                <a:tc>
                  <a:txBody>
                    <a:bodyPr/>
                    <a:lstStyle/>
                    <a:p>
                      <a:r>
                        <a:rPr lang="en-US" sz="1400" dirty="0"/>
                        <a:t>1,000</a:t>
                      </a:r>
                    </a:p>
                  </a:txBody>
                  <a:tcPr/>
                </a:tc>
                <a:tc>
                  <a:txBody>
                    <a:bodyPr/>
                    <a:lstStyle/>
                    <a:p>
                      <a:r>
                        <a:rPr lang="en-US" sz="1400" dirty="0"/>
                        <a:t>$175</a:t>
                      </a:r>
                    </a:p>
                  </a:txBody>
                  <a:tcPr/>
                </a:tc>
                <a:tc>
                  <a:txBody>
                    <a:bodyPr/>
                    <a:lstStyle/>
                    <a:p>
                      <a:r>
                        <a:rPr lang="en-US" sz="1400" dirty="0"/>
                        <a:t>$175,000</a:t>
                      </a:r>
                    </a:p>
                  </a:txBody>
                  <a:tcPr/>
                </a:tc>
                <a:tc>
                  <a:txBody>
                    <a:bodyPr/>
                    <a:lstStyle/>
                    <a:p>
                      <a:r>
                        <a:rPr lang="en-US" sz="1400" dirty="0"/>
                        <a:t>Cost does not reflect city providing free lots, sidewalks, utility hookups and construction permit fees</a:t>
                      </a:r>
                    </a:p>
                  </a:txBody>
                  <a:tcPr/>
                </a:tc>
                <a:extLst>
                  <a:ext uri="{0D108BD9-81ED-4DB2-BD59-A6C34878D82A}">
                    <a16:rowId xmlns:a16="http://schemas.microsoft.com/office/drawing/2014/main" val="4127217570"/>
                  </a:ext>
                </a:extLst>
              </a:tr>
              <a:tr h="370840">
                <a:tc>
                  <a:txBody>
                    <a:bodyPr/>
                    <a:lstStyle/>
                    <a:p>
                      <a:r>
                        <a:rPr lang="en-US" sz="1400" dirty="0"/>
                        <a:t>“Homes for Iowa”</a:t>
                      </a:r>
                    </a:p>
                  </a:txBody>
                  <a:tcPr/>
                </a:tc>
                <a:tc>
                  <a:txBody>
                    <a:bodyPr/>
                    <a:lstStyle/>
                    <a:p>
                      <a:r>
                        <a:rPr lang="en-US" sz="1400" dirty="0"/>
                        <a:t>1,200</a:t>
                      </a:r>
                    </a:p>
                  </a:txBody>
                  <a:tcPr/>
                </a:tc>
                <a:tc>
                  <a:txBody>
                    <a:bodyPr/>
                    <a:lstStyle/>
                    <a:p>
                      <a:r>
                        <a:rPr lang="en-US" sz="1400" dirty="0"/>
                        <a:t>$158</a:t>
                      </a:r>
                    </a:p>
                  </a:txBody>
                  <a:tcPr/>
                </a:tc>
                <a:tc>
                  <a:txBody>
                    <a:bodyPr/>
                    <a:lstStyle/>
                    <a:p>
                      <a:r>
                        <a:rPr lang="en-US" sz="1400" dirty="0"/>
                        <a:t>$189,600</a:t>
                      </a:r>
                    </a:p>
                  </a:txBody>
                  <a:tcPr/>
                </a:tc>
                <a:tc>
                  <a:txBody>
                    <a:bodyPr/>
                    <a:lstStyle/>
                    <a:p>
                      <a:r>
                        <a:rPr lang="en-US" sz="1400" dirty="0"/>
                        <a:t>Cost does not reflect city providing sidewalks and utility hookups</a:t>
                      </a:r>
                    </a:p>
                  </a:txBody>
                  <a:tcPr/>
                </a:tc>
                <a:extLst>
                  <a:ext uri="{0D108BD9-81ED-4DB2-BD59-A6C34878D82A}">
                    <a16:rowId xmlns:a16="http://schemas.microsoft.com/office/drawing/2014/main" val="2616791288"/>
                  </a:ext>
                </a:extLst>
              </a:tr>
              <a:tr h="370840">
                <a:tc>
                  <a:txBody>
                    <a:bodyPr/>
                    <a:lstStyle/>
                    <a:p>
                      <a:r>
                        <a:rPr lang="en-US" sz="1400" dirty="0"/>
                        <a:t>Southeast Iowa Home Builder</a:t>
                      </a:r>
                    </a:p>
                  </a:txBody>
                  <a:tcPr/>
                </a:tc>
                <a:tc>
                  <a:txBody>
                    <a:bodyPr/>
                    <a:lstStyle/>
                    <a:p>
                      <a:r>
                        <a:rPr lang="en-US" sz="1400" dirty="0"/>
                        <a:t>1,400</a:t>
                      </a:r>
                    </a:p>
                  </a:txBody>
                  <a:tcPr/>
                </a:tc>
                <a:tc>
                  <a:txBody>
                    <a:bodyPr/>
                    <a:lstStyle/>
                    <a:p>
                      <a:r>
                        <a:rPr lang="en-US" sz="1400" dirty="0"/>
                        <a:t>$175</a:t>
                      </a:r>
                    </a:p>
                  </a:txBody>
                  <a:tcPr/>
                </a:tc>
                <a:tc>
                  <a:txBody>
                    <a:bodyPr/>
                    <a:lstStyle/>
                    <a:p>
                      <a:r>
                        <a:rPr lang="en-US" sz="1400" dirty="0"/>
                        <a:t>$245,000</a:t>
                      </a:r>
                    </a:p>
                  </a:txBody>
                  <a:tcPr/>
                </a:tc>
                <a:tc>
                  <a:txBody>
                    <a:bodyPr/>
                    <a:lstStyle/>
                    <a:p>
                      <a:r>
                        <a:rPr lang="en-US" sz="1400" dirty="0"/>
                        <a:t>Cost includes land</a:t>
                      </a:r>
                    </a:p>
                  </a:txBody>
                  <a:tcPr/>
                </a:tc>
                <a:extLst>
                  <a:ext uri="{0D108BD9-81ED-4DB2-BD59-A6C34878D82A}">
                    <a16:rowId xmlns:a16="http://schemas.microsoft.com/office/drawing/2014/main" val="2903283738"/>
                  </a:ext>
                </a:extLst>
              </a:tr>
              <a:tr h="370840">
                <a:tc>
                  <a:txBody>
                    <a:bodyPr/>
                    <a:lstStyle/>
                    <a:p>
                      <a:r>
                        <a:rPr lang="en-US" sz="1400" dirty="0"/>
                        <a:t>Northwest</a:t>
                      </a:r>
                      <a:r>
                        <a:rPr lang="en-US" dirty="0"/>
                        <a:t> </a:t>
                      </a:r>
                      <a:r>
                        <a:rPr lang="en-US" sz="1400" dirty="0"/>
                        <a:t>Iowa Modular Home Manufacturer </a:t>
                      </a:r>
                    </a:p>
                  </a:txBody>
                  <a:tcPr/>
                </a:tc>
                <a:tc>
                  <a:txBody>
                    <a:bodyPr/>
                    <a:lstStyle/>
                    <a:p>
                      <a:r>
                        <a:rPr lang="en-US" sz="1400" dirty="0"/>
                        <a:t>1,700</a:t>
                      </a:r>
                    </a:p>
                  </a:txBody>
                  <a:tcPr/>
                </a:tc>
                <a:tc>
                  <a:txBody>
                    <a:bodyPr/>
                    <a:lstStyle/>
                    <a:p>
                      <a:r>
                        <a:rPr lang="en-US" sz="1400" dirty="0"/>
                        <a:t>$178</a:t>
                      </a:r>
                    </a:p>
                  </a:txBody>
                  <a:tcPr/>
                </a:tc>
                <a:tc>
                  <a:txBody>
                    <a:bodyPr/>
                    <a:lstStyle/>
                    <a:p>
                      <a:r>
                        <a:rPr lang="en-US" sz="1400" dirty="0"/>
                        <a:t>$302,600</a:t>
                      </a:r>
                    </a:p>
                  </a:txBody>
                  <a:tcPr/>
                </a:tc>
                <a:tc>
                  <a:txBody>
                    <a:bodyPr/>
                    <a:lstStyle/>
                    <a:p>
                      <a:r>
                        <a:rPr lang="en-US" sz="1400" dirty="0"/>
                        <a:t>Cost does not include land</a:t>
                      </a:r>
                    </a:p>
                  </a:txBody>
                  <a:tcPr/>
                </a:tc>
                <a:extLst>
                  <a:ext uri="{0D108BD9-81ED-4DB2-BD59-A6C34878D82A}">
                    <a16:rowId xmlns:a16="http://schemas.microsoft.com/office/drawing/2014/main" val="645110018"/>
                  </a:ext>
                </a:extLst>
              </a:tr>
            </a:tbl>
          </a:graphicData>
        </a:graphic>
      </p:graphicFrame>
    </p:spTree>
    <p:extLst>
      <p:ext uri="{BB962C8B-B14F-4D97-AF65-F5344CB8AC3E}">
        <p14:creationId xmlns:p14="http://schemas.microsoft.com/office/powerpoint/2010/main" val="12988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pic>
        <p:nvPicPr>
          <p:cNvPr id="51" name="Picture 50">
            <a:extLst>
              <a:ext uri="{FF2B5EF4-FFF2-40B4-BE49-F238E27FC236}">
                <a16:creationId xmlns:a16="http://schemas.microsoft.com/office/drawing/2014/main" id="{F999C3B5-2DBB-4A65-B0D5-D4CF53A35A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9" name="Title 10">
            <a:extLst>
              <a:ext uri="{FF2B5EF4-FFF2-40B4-BE49-F238E27FC236}">
                <a16:creationId xmlns:a16="http://schemas.microsoft.com/office/drawing/2014/main" id="{31665C7D-5068-47C1-AE72-60DCFB88CD4A}"/>
              </a:ext>
            </a:extLst>
          </p:cNvPr>
          <p:cNvSpPr txBox="1">
            <a:spLocks/>
          </p:cNvSpPr>
          <p:nvPr/>
        </p:nvSpPr>
        <p:spPr>
          <a:xfrm>
            <a:off x="542285" y="707765"/>
            <a:ext cx="7886700" cy="7920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PT Sans" panose="020B0503020203020204" pitchFamily="34" charset="0"/>
                <a:ea typeface="+mj-ea"/>
                <a:cs typeface="+mj-cs"/>
              </a:defRPr>
            </a:lvl1pPr>
          </a:lstStyle>
          <a:p>
            <a:endParaRPr lang="en-US" sz="3400" b="1" dirty="0">
              <a:solidFill>
                <a:schemeClr val="tx2"/>
              </a:solidFill>
            </a:endParaRPr>
          </a:p>
        </p:txBody>
      </p:sp>
      <p:sp>
        <p:nvSpPr>
          <p:cNvPr id="3" name="Rectangle 2">
            <a:extLst>
              <a:ext uri="{FF2B5EF4-FFF2-40B4-BE49-F238E27FC236}">
                <a16:creationId xmlns:a16="http://schemas.microsoft.com/office/drawing/2014/main" id="{046B1A8F-94BD-483A-A850-1898AB6EC841}"/>
              </a:ext>
            </a:extLst>
          </p:cNvPr>
          <p:cNvSpPr/>
          <p:nvPr/>
        </p:nvSpPr>
        <p:spPr>
          <a:xfrm>
            <a:off x="258576" y="512357"/>
            <a:ext cx="8712967" cy="1138773"/>
          </a:xfrm>
          <a:prstGeom prst="rect">
            <a:avLst/>
          </a:prstGeom>
        </p:spPr>
        <p:txBody>
          <a:bodyPr wrap="square">
            <a:spAutoFit/>
          </a:bodyPr>
          <a:lstStyle/>
          <a:p>
            <a:r>
              <a:rPr lang="en-US" sz="3400" b="1" dirty="0">
                <a:solidFill>
                  <a:schemeClr val="tx2"/>
                </a:solidFill>
              </a:rPr>
              <a:t>Example New Street Construction Costs for Small Communities </a:t>
            </a:r>
            <a:endParaRPr lang="en-US" sz="3400" dirty="0"/>
          </a:p>
        </p:txBody>
      </p:sp>
      <p:graphicFrame>
        <p:nvGraphicFramePr>
          <p:cNvPr id="4" name="Table 4">
            <a:extLst>
              <a:ext uri="{FF2B5EF4-FFF2-40B4-BE49-F238E27FC236}">
                <a16:creationId xmlns:a16="http://schemas.microsoft.com/office/drawing/2014/main" id="{5B0D2532-67B4-4C87-A566-2EE15BA5DF08}"/>
              </a:ext>
            </a:extLst>
          </p:cNvPr>
          <p:cNvGraphicFramePr>
            <a:graphicFrameLocks noGrp="1"/>
          </p:cNvGraphicFramePr>
          <p:nvPr>
            <p:extLst>
              <p:ext uri="{D42A27DB-BD31-4B8C-83A1-F6EECF244321}">
                <p14:modId xmlns:p14="http://schemas.microsoft.com/office/powerpoint/2010/main" val="2114408964"/>
              </p:ext>
            </p:extLst>
          </p:nvPr>
        </p:nvGraphicFramePr>
        <p:xfrm>
          <a:off x="258576" y="1668101"/>
          <a:ext cx="8129848" cy="1651000"/>
        </p:xfrm>
        <a:graphic>
          <a:graphicData uri="http://schemas.openxmlformats.org/drawingml/2006/table">
            <a:tbl>
              <a:tblPr firstRow="1" bandRow="1">
                <a:tableStyleId>{5C22544A-7EE6-4342-B048-85BDC9FD1C3A}</a:tableStyleId>
              </a:tblPr>
              <a:tblGrid>
                <a:gridCol w="3338727">
                  <a:extLst>
                    <a:ext uri="{9D8B030D-6E8A-4147-A177-3AD203B41FA5}">
                      <a16:colId xmlns:a16="http://schemas.microsoft.com/office/drawing/2014/main" val="3480799256"/>
                    </a:ext>
                  </a:extLst>
                </a:gridCol>
                <a:gridCol w="1520991">
                  <a:extLst>
                    <a:ext uri="{9D8B030D-6E8A-4147-A177-3AD203B41FA5}">
                      <a16:colId xmlns:a16="http://schemas.microsoft.com/office/drawing/2014/main" val="1660343638"/>
                    </a:ext>
                  </a:extLst>
                </a:gridCol>
                <a:gridCol w="3270130">
                  <a:extLst>
                    <a:ext uri="{9D8B030D-6E8A-4147-A177-3AD203B41FA5}">
                      <a16:colId xmlns:a16="http://schemas.microsoft.com/office/drawing/2014/main" val="843699506"/>
                    </a:ext>
                  </a:extLst>
                </a:gridCol>
              </a:tblGrid>
              <a:tr h="370840">
                <a:tc>
                  <a:txBody>
                    <a:bodyPr/>
                    <a:lstStyle/>
                    <a:p>
                      <a:pPr algn="ctr"/>
                      <a:r>
                        <a:rPr lang="en-US" sz="1800" dirty="0"/>
                        <a:t>Description</a:t>
                      </a:r>
                    </a:p>
                  </a:txBody>
                  <a:tcPr/>
                </a:tc>
                <a:tc>
                  <a:txBody>
                    <a:bodyPr/>
                    <a:lstStyle/>
                    <a:p>
                      <a:pPr algn="ctr"/>
                      <a:r>
                        <a:rPr lang="en-US" sz="1400" dirty="0"/>
                        <a:t>Street Cost</a:t>
                      </a:r>
                    </a:p>
                  </a:txBody>
                  <a:tcPr/>
                </a:tc>
                <a:tc>
                  <a:txBody>
                    <a:bodyPr/>
                    <a:lstStyle/>
                    <a:p>
                      <a:pPr algn="ctr"/>
                      <a:r>
                        <a:rPr lang="en-US" sz="1400" dirty="0"/>
                        <a:t>Utility Extension, Lighting, </a:t>
                      </a:r>
                      <a:r>
                        <a:rPr lang="en-US" sz="1400" dirty="0" err="1"/>
                        <a:t>etc</a:t>
                      </a:r>
                      <a:r>
                        <a:rPr lang="en-US" sz="1400" dirty="0"/>
                        <a:t> Cost</a:t>
                      </a:r>
                    </a:p>
                  </a:txBody>
                  <a:tcPr/>
                </a:tc>
                <a:extLst>
                  <a:ext uri="{0D108BD9-81ED-4DB2-BD59-A6C34878D82A}">
                    <a16:rowId xmlns:a16="http://schemas.microsoft.com/office/drawing/2014/main" val="3656010826"/>
                  </a:ext>
                </a:extLst>
              </a:tr>
              <a:tr h="370840">
                <a:tc>
                  <a:txBody>
                    <a:bodyPr/>
                    <a:lstStyle/>
                    <a:p>
                      <a:r>
                        <a:rPr lang="en-US" dirty="0"/>
                        <a:t>Access for 16 Lots in a 500 population community</a:t>
                      </a:r>
                    </a:p>
                  </a:txBody>
                  <a:tcPr/>
                </a:tc>
                <a:tc>
                  <a:txBody>
                    <a:bodyPr/>
                    <a:lstStyle/>
                    <a:p>
                      <a:r>
                        <a:rPr lang="en-US" dirty="0"/>
                        <a:t>$325,000</a:t>
                      </a:r>
                    </a:p>
                  </a:txBody>
                  <a:tcPr/>
                </a:tc>
                <a:tc>
                  <a:txBody>
                    <a:bodyPr/>
                    <a:lstStyle/>
                    <a:p>
                      <a:r>
                        <a:rPr lang="en-US" dirty="0"/>
                        <a:t>$545,000</a:t>
                      </a:r>
                    </a:p>
                  </a:txBody>
                  <a:tcPr/>
                </a:tc>
                <a:extLst>
                  <a:ext uri="{0D108BD9-81ED-4DB2-BD59-A6C34878D82A}">
                    <a16:rowId xmlns:a16="http://schemas.microsoft.com/office/drawing/2014/main" val="3812845886"/>
                  </a:ext>
                </a:extLst>
              </a:tr>
              <a:tr h="370840">
                <a:tc>
                  <a:txBody>
                    <a:bodyPr/>
                    <a:lstStyle/>
                    <a:p>
                      <a:r>
                        <a:rPr lang="en-US" dirty="0"/>
                        <a:t>Access for 15 Lots in 1,100 population community</a:t>
                      </a:r>
                    </a:p>
                  </a:txBody>
                  <a:tcPr/>
                </a:tc>
                <a:tc>
                  <a:txBody>
                    <a:bodyPr/>
                    <a:lstStyle/>
                    <a:p>
                      <a:r>
                        <a:rPr lang="en-US" dirty="0"/>
                        <a:t>$550,000</a:t>
                      </a:r>
                    </a:p>
                  </a:txBody>
                  <a:tcPr/>
                </a:tc>
                <a:tc>
                  <a:txBody>
                    <a:bodyPr/>
                    <a:lstStyle/>
                    <a:p>
                      <a:r>
                        <a:rPr lang="en-US" dirty="0"/>
                        <a:t>$250,000</a:t>
                      </a:r>
                    </a:p>
                  </a:txBody>
                  <a:tcPr/>
                </a:tc>
                <a:extLst>
                  <a:ext uri="{0D108BD9-81ED-4DB2-BD59-A6C34878D82A}">
                    <a16:rowId xmlns:a16="http://schemas.microsoft.com/office/drawing/2014/main" val="2616791288"/>
                  </a:ext>
                </a:extLst>
              </a:tr>
            </a:tbl>
          </a:graphicData>
        </a:graphic>
      </p:graphicFrame>
    </p:spTree>
    <p:extLst>
      <p:ext uri="{BB962C8B-B14F-4D97-AF65-F5344CB8AC3E}">
        <p14:creationId xmlns:p14="http://schemas.microsoft.com/office/powerpoint/2010/main" val="422784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3" name="Text Placeholder 2">
            <a:extLst>
              <a:ext uri="{FF2B5EF4-FFF2-40B4-BE49-F238E27FC236}">
                <a16:creationId xmlns:a16="http://schemas.microsoft.com/office/drawing/2014/main" id="{7EFB17E1-6237-4C5B-90C1-F0860AAD46AC}"/>
              </a:ext>
            </a:extLst>
          </p:cNvPr>
          <p:cNvSpPr>
            <a:spLocks noGrp="1"/>
          </p:cNvSpPr>
          <p:nvPr>
            <p:ph idx="1"/>
          </p:nvPr>
        </p:nvSpPr>
        <p:spPr>
          <a:xfrm>
            <a:off x="273072" y="1612467"/>
            <a:ext cx="8712967" cy="5085184"/>
          </a:xfrm>
          <a:prstGeom prst="rect">
            <a:avLst/>
          </a:prstGeom>
        </p:spPr>
        <p:txBody>
          <a:bodyPr vert="horz" lIns="91440" tIns="91440" rIns="91440" bIns="0" rtlCol="0">
            <a:normAutofit fontScale="92500" lnSpcReduction="10000"/>
          </a:bodyPr>
          <a:lstStyle/>
          <a:p>
            <a:pPr marL="457200" indent="-457200">
              <a:spcBef>
                <a:spcPts val="0"/>
              </a:spcBef>
              <a:spcAft>
                <a:spcPts val="1200"/>
              </a:spcAft>
              <a:buClr>
                <a:schemeClr val="tx1"/>
              </a:buClr>
              <a:buFont typeface="+mj-lt"/>
              <a:buAutoNum type="arabicPeriod"/>
              <a:defRPr/>
            </a:pPr>
            <a:r>
              <a:rPr lang="en-US" sz="2400" dirty="0">
                <a:cs typeface="Arial" pitchFamily="34" charset="0"/>
              </a:rPr>
              <a:t>Support rural/small city (target communities less than 5,000 population) housing;</a:t>
            </a:r>
          </a:p>
          <a:p>
            <a:pPr marL="457200" indent="-457200">
              <a:spcBef>
                <a:spcPts val="0"/>
              </a:spcBef>
              <a:spcAft>
                <a:spcPts val="1200"/>
              </a:spcAft>
              <a:buClr>
                <a:schemeClr val="tx1"/>
              </a:buClr>
              <a:buFont typeface="+mj-lt"/>
              <a:buAutoNum type="arabicPeriod"/>
              <a:defRPr/>
            </a:pPr>
            <a:r>
              <a:rPr lang="en-US" sz="2400" dirty="0">
                <a:cs typeface="Arial" pitchFamily="34" charset="0"/>
              </a:rPr>
              <a:t>Priority for in-fill housing in areas with a housing shortage but also allow applications for new subdivision development;</a:t>
            </a:r>
          </a:p>
          <a:p>
            <a:pPr marL="457200" indent="-457200">
              <a:spcBef>
                <a:spcPts val="0"/>
              </a:spcBef>
              <a:spcAft>
                <a:spcPts val="1200"/>
              </a:spcAft>
              <a:buClr>
                <a:schemeClr val="tx1"/>
              </a:buClr>
              <a:buFont typeface="+mj-lt"/>
              <a:buAutoNum type="arabicPeriod"/>
              <a:defRPr/>
            </a:pPr>
            <a:r>
              <a:rPr lang="en-US" sz="2400" dirty="0">
                <a:cs typeface="Arial" pitchFamily="34" charset="0"/>
              </a:rPr>
              <a:t>RISE funds eligible for street and sidewalk improvements</a:t>
            </a:r>
          </a:p>
          <a:p>
            <a:pPr marL="457200" indent="-457200">
              <a:spcBef>
                <a:spcPts val="0"/>
              </a:spcBef>
              <a:spcAft>
                <a:spcPts val="1200"/>
              </a:spcAft>
              <a:buClr>
                <a:schemeClr val="tx1"/>
              </a:buClr>
              <a:buFont typeface="+mj-lt"/>
              <a:buAutoNum type="arabicPeriod"/>
              <a:defRPr/>
            </a:pPr>
            <a:r>
              <a:rPr lang="en-US" sz="2400" dirty="0">
                <a:cs typeface="Arial" pitchFamily="34" charset="0"/>
              </a:rPr>
              <a:t>Applicant/developer responsible for water/sewer/other utility hookups;</a:t>
            </a:r>
          </a:p>
          <a:p>
            <a:pPr marL="457200" indent="-457200">
              <a:spcBef>
                <a:spcPts val="0"/>
              </a:spcBef>
              <a:spcAft>
                <a:spcPts val="1200"/>
              </a:spcAft>
              <a:buClr>
                <a:schemeClr val="tx1"/>
              </a:buClr>
              <a:buFont typeface="+mj-lt"/>
              <a:buAutoNum type="arabicPeriod"/>
              <a:defRPr/>
            </a:pPr>
            <a:r>
              <a:rPr lang="en-US" sz="2400" dirty="0">
                <a:cs typeface="Arial" pitchFamily="34" charset="0"/>
              </a:rPr>
              <a:t>Allow for leveraging local funding including their use of TIF/CDBG/</a:t>
            </a:r>
            <a:r>
              <a:rPr lang="en-US" sz="2400" dirty="0" err="1">
                <a:cs typeface="Arial" pitchFamily="34" charset="0"/>
              </a:rPr>
              <a:t>etc</a:t>
            </a:r>
            <a:r>
              <a:rPr lang="en-US" sz="2400" dirty="0">
                <a:cs typeface="Arial" pitchFamily="34" charset="0"/>
              </a:rPr>
              <a:t>;</a:t>
            </a:r>
          </a:p>
          <a:p>
            <a:pPr marL="457200" indent="-457200">
              <a:spcBef>
                <a:spcPts val="0"/>
              </a:spcBef>
              <a:spcAft>
                <a:spcPts val="1200"/>
              </a:spcAft>
              <a:buClr>
                <a:schemeClr val="tx1"/>
              </a:buClr>
              <a:buFont typeface="+mj-lt"/>
              <a:buAutoNum type="arabicPeriod"/>
              <a:defRPr/>
            </a:pPr>
            <a:r>
              <a:rPr lang="en-US" sz="2400" dirty="0">
                <a:cs typeface="Arial" pitchFamily="34" charset="0"/>
              </a:rPr>
              <a:t>Collaborate with Iowa Economic Development Authority and Regional Planning Affiliations to help identify pilot communities to submit funding applications for future Transportation Commission approval at a maximum 70% RISE participation rate.</a:t>
            </a:r>
          </a:p>
          <a:p>
            <a:pPr marL="457200" indent="-457200">
              <a:spcBef>
                <a:spcPts val="0"/>
              </a:spcBef>
              <a:spcAft>
                <a:spcPts val="1200"/>
              </a:spcAft>
              <a:buClr>
                <a:schemeClr val="tx1"/>
              </a:buClr>
              <a:buFontTx/>
              <a:buChar char="•"/>
              <a:defRPr/>
            </a:pPr>
            <a:endParaRPr lang="en-US" sz="2400" dirty="0">
              <a:cs typeface="Arial" pitchFamily="34" charset="0"/>
            </a:endParaRPr>
          </a:p>
          <a:p>
            <a:pPr marL="0" indent="0">
              <a:spcBef>
                <a:spcPts val="0"/>
              </a:spcBef>
              <a:buClr>
                <a:schemeClr val="tx1"/>
              </a:buClr>
              <a:buNone/>
              <a:defRPr/>
            </a:pPr>
            <a:endParaRPr lang="en-US" sz="2400" dirty="0">
              <a:cs typeface="Arial" pitchFamily="34" charset="0"/>
            </a:endParaRPr>
          </a:p>
          <a:p>
            <a:pPr marL="0" indent="0">
              <a:spcBef>
                <a:spcPts val="0"/>
              </a:spcBef>
              <a:buClr>
                <a:schemeClr val="tx1"/>
              </a:buClr>
              <a:buNone/>
              <a:defRPr/>
            </a:pPr>
            <a:endParaRPr lang="en-US" sz="2400" dirty="0">
              <a:cs typeface="Arial" pitchFamily="34" charset="0"/>
            </a:endParaRPr>
          </a:p>
        </p:txBody>
      </p:sp>
      <p:sp>
        <p:nvSpPr>
          <p:cNvPr id="11" name="Title 10">
            <a:extLst>
              <a:ext uri="{FF2B5EF4-FFF2-40B4-BE49-F238E27FC236}">
                <a16:creationId xmlns:a16="http://schemas.microsoft.com/office/drawing/2014/main" id="{529AD376-841A-42E0-A075-63651BC991D8}"/>
              </a:ext>
            </a:extLst>
          </p:cNvPr>
          <p:cNvSpPr>
            <a:spLocks noGrp="1"/>
          </p:cNvSpPr>
          <p:nvPr>
            <p:ph type="title"/>
          </p:nvPr>
        </p:nvSpPr>
        <p:spPr>
          <a:xfrm>
            <a:off x="179513" y="908720"/>
            <a:ext cx="8784974" cy="432050"/>
          </a:xfrm>
        </p:spPr>
        <p:txBody>
          <a:bodyPr>
            <a:noAutofit/>
          </a:bodyPr>
          <a:lstStyle/>
          <a:p>
            <a:pPr algn="l"/>
            <a:r>
              <a:rPr lang="en-US" sz="3200" b="1" dirty="0">
                <a:solidFill>
                  <a:schemeClr val="tx2"/>
                </a:solidFill>
              </a:rPr>
              <a:t>Rural Housing Pilot Program Requirements</a:t>
            </a:r>
          </a:p>
        </p:txBody>
      </p:sp>
    </p:spTree>
    <p:extLst>
      <p:ext uri="{BB962C8B-B14F-4D97-AF65-F5344CB8AC3E}">
        <p14:creationId xmlns:p14="http://schemas.microsoft.com/office/powerpoint/2010/main" val="2608830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a:extLst>
              <a:ext uri="{FF2B5EF4-FFF2-40B4-BE49-F238E27FC236}">
                <a16:creationId xmlns:a16="http://schemas.microsoft.com/office/drawing/2014/main" id="{4F7A35D9-C957-4396-BEAF-37B4285884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5844" y="147581"/>
            <a:ext cx="1968643" cy="545115"/>
          </a:xfrm>
          <a:prstGeom prst="rect">
            <a:avLst/>
          </a:prstGeom>
        </p:spPr>
      </p:pic>
      <p:sp>
        <p:nvSpPr>
          <p:cNvPr id="13" name="Text Placeholder 2">
            <a:extLst>
              <a:ext uri="{FF2B5EF4-FFF2-40B4-BE49-F238E27FC236}">
                <a16:creationId xmlns:a16="http://schemas.microsoft.com/office/drawing/2014/main" id="{7EFB17E1-6237-4C5B-90C1-F0860AAD46AC}"/>
              </a:ext>
            </a:extLst>
          </p:cNvPr>
          <p:cNvSpPr>
            <a:spLocks noGrp="1"/>
          </p:cNvSpPr>
          <p:nvPr>
            <p:ph idx="1"/>
          </p:nvPr>
        </p:nvSpPr>
        <p:spPr>
          <a:xfrm>
            <a:off x="251520" y="1625235"/>
            <a:ext cx="8712967" cy="5085184"/>
          </a:xfrm>
          <a:prstGeom prst="rect">
            <a:avLst/>
          </a:prstGeom>
        </p:spPr>
        <p:txBody>
          <a:bodyPr vert="horz" lIns="91440" tIns="91440" rIns="91440" bIns="0" rtlCol="0">
            <a:normAutofit/>
          </a:bodyPr>
          <a:lstStyle/>
          <a:p>
            <a:pPr marL="457200" indent="-457200">
              <a:spcBef>
                <a:spcPts val="0"/>
              </a:spcBef>
              <a:spcAft>
                <a:spcPts val="1200"/>
              </a:spcAft>
              <a:buClr>
                <a:schemeClr val="tx1"/>
              </a:buClr>
              <a:buFontTx/>
              <a:buChar char="•"/>
              <a:defRPr/>
            </a:pPr>
            <a:r>
              <a:rPr lang="en-US" sz="2400" dirty="0">
                <a:cs typeface="Arial" pitchFamily="34" charset="0"/>
              </a:rPr>
              <a:t>Receive Transportation Commission approval to set-aside a maximum of $2,000,000 in RISE funding for all initial Rural Housing Pilot Program projects;</a:t>
            </a:r>
          </a:p>
          <a:p>
            <a:pPr marL="457200" indent="-457200">
              <a:spcBef>
                <a:spcPts val="0"/>
              </a:spcBef>
              <a:spcAft>
                <a:spcPts val="1200"/>
              </a:spcAft>
              <a:buClr>
                <a:schemeClr val="tx1"/>
              </a:buClr>
              <a:buFontTx/>
              <a:buChar char="•"/>
              <a:defRPr/>
            </a:pPr>
            <a:r>
              <a:rPr lang="en-US" sz="2400" dirty="0">
                <a:cs typeface="Arial" pitchFamily="34" charset="0"/>
              </a:rPr>
              <a:t>Applications due early spring of 2022;</a:t>
            </a:r>
          </a:p>
          <a:p>
            <a:pPr marL="457200" indent="-457200">
              <a:spcBef>
                <a:spcPts val="0"/>
              </a:spcBef>
              <a:spcAft>
                <a:spcPts val="1200"/>
              </a:spcAft>
              <a:buClr>
                <a:schemeClr val="tx1"/>
              </a:buClr>
              <a:buFontTx/>
              <a:buChar char="•"/>
              <a:defRPr/>
            </a:pPr>
            <a:r>
              <a:rPr lang="en-US" sz="2400" dirty="0">
                <a:cs typeface="Arial" pitchFamily="34" charset="0"/>
              </a:rPr>
              <a:t>Review applications with Transportation Commission late spring or early summer of 2022;</a:t>
            </a:r>
          </a:p>
          <a:p>
            <a:pPr marL="457200" indent="-457200">
              <a:spcBef>
                <a:spcPts val="0"/>
              </a:spcBef>
              <a:spcAft>
                <a:spcPts val="1200"/>
              </a:spcAft>
              <a:buClr>
                <a:schemeClr val="tx1"/>
              </a:buClr>
              <a:buFontTx/>
              <a:buChar char="•"/>
              <a:defRPr/>
            </a:pPr>
            <a:r>
              <a:rPr lang="en-US" sz="2400" dirty="0">
                <a:cs typeface="Arial" pitchFamily="34" charset="0"/>
              </a:rPr>
              <a:t>Following this review, seek Transportation Commission approval of any applications meeting intent of the Rural Housing Pilot Program.</a:t>
            </a:r>
          </a:p>
          <a:p>
            <a:pPr marL="0" indent="0">
              <a:spcBef>
                <a:spcPts val="0"/>
              </a:spcBef>
              <a:buClr>
                <a:schemeClr val="tx1"/>
              </a:buClr>
              <a:buNone/>
              <a:defRPr/>
            </a:pPr>
            <a:endParaRPr lang="en-US" sz="2400" dirty="0">
              <a:cs typeface="Arial" pitchFamily="34" charset="0"/>
            </a:endParaRPr>
          </a:p>
          <a:p>
            <a:pPr marL="0" indent="0">
              <a:spcBef>
                <a:spcPts val="0"/>
              </a:spcBef>
              <a:buClr>
                <a:schemeClr val="tx1"/>
              </a:buClr>
              <a:buNone/>
              <a:defRPr/>
            </a:pPr>
            <a:endParaRPr lang="en-US" sz="2400" dirty="0">
              <a:cs typeface="Arial" pitchFamily="34" charset="0"/>
            </a:endParaRPr>
          </a:p>
        </p:txBody>
      </p:sp>
      <p:sp>
        <p:nvSpPr>
          <p:cNvPr id="11" name="Title 10">
            <a:extLst>
              <a:ext uri="{FF2B5EF4-FFF2-40B4-BE49-F238E27FC236}">
                <a16:creationId xmlns:a16="http://schemas.microsoft.com/office/drawing/2014/main" id="{529AD376-841A-42E0-A075-63651BC991D8}"/>
              </a:ext>
            </a:extLst>
          </p:cNvPr>
          <p:cNvSpPr>
            <a:spLocks noGrp="1"/>
          </p:cNvSpPr>
          <p:nvPr>
            <p:ph type="title"/>
          </p:nvPr>
        </p:nvSpPr>
        <p:spPr>
          <a:xfrm>
            <a:off x="611560" y="908720"/>
            <a:ext cx="7685007" cy="432050"/>
          </a:xfrm>
        </p:spPr>
        <p:txBody>
          <a:bodyPr>
            <a:noAutofit/>
          </a:bodyPr>
          <a:lstStyle/>
          <a:p>
            <a:pPr algn="l"/>
            <a:r>
              <a:rPr lang="en-US" sz="3400" b="1" dirty="0">
                <a:solidFill>
                  <a:schemeClr val="tx2"/>
                </a:solidFill>
              </a:rPr>
              <a:t>Recommended Next Steps</a:t>
            </a:r>
          </a:p>
        </p:txBody>
      </p:sp>
    </p:spTree>
    <p:extLst>
      <p:ext uri="{BB962C8B-B14F-4D97-AF65-F5344CB8AC3E}">
        <p14:creationId xmlns:p14="http://schemas.microsoft.com/office/powerpoint/2010/main" val="4082668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61864" y="4066456"/>
            <a:ext cx="2286000" cy="370656"/>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347864" y="4066456"/>
            <a:ext cx="2286000" cy="370656"/>
          </a:xfrm>
          <a:prstGeom prst="rect">
            <a:avLst/>
          </a:prstGeom>
          <a:solidFill>
            <a:schemeClr val="bg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633864" y="4066456"/>
            <a:ext cx="2286000" cy="370656"/>
          </a:xfrm>
          <a:prstGeom prst="rect">
            <a:avLst/>
          </a:prstGeom>
          <a:solidFill>
            <a:schemeClr val="tx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483768" y="5445224"/>
            <a:ext cx="4320480" cy="738664"/>
          </a:xfrm>
          <a:prstGeom prst="rect">
            <a:avLst/>
          </a:prstGeom>
          <a:noFill/>
        </p:spPr>
        <p:txBody>
          <a:bodyPr wrap="square" rtlCol="0">
            <a:spAutoFit/>
          </a:bodyPr>
          <a:lstStyle/>
          <a:p>
            <a:r>
              <a:rPr lang="en-US" sz="1400" b="1" dirty="0">
                <a:solidFill>
                  <a:schemeClr val="bg1">
                    <a:lumMod val="50000"/>
                  </a:schemeClr>
                </a:solidFill>
                <a:latin typeface="Century Gothic" panose="020B0502020202020204" pitchFamily="34" charset="0"/>
                <a:cs typeface="Arial" panose="020B0604020202020204" pitchFamily="34" charset="0"/>
              </a:rPr>
              <a:t>Craig Markley, Systems Planning Bureau</a:t>
            </a:r>
          </a:p>
          <a:p>
            <a:r>
              <a:rPr lang="en-US" sz="1400" b="1" dirty="0">
                <a:solidFill>
                  <a:schemeClr val="bg1">
                    <a:lumMod val="50000"/>
                  </a:schemeClr>
                </a:solidFill>
                <a:latin typeface="Century Gothic" panose="020B0502020202020204" pitchFamily="34" charset="0"/>
                <a:cs typeface="Arial" panose="020B0604020202020204" pitchFamily="34" charset="0"/>
                <a:hlinkClick r:id="rId3"/>
              </a:rPr>
              <a:t>craig.markley@iowadot.us</a:t>
            </a:r>
            <a:endParaRPr lang="en-US" sz="1400" b="1" dirty="0">
              <a:solidFill>
                <a:schemeClr val="bg1">
                  <a:lumMod val="50000"/>
                </a:schemeClr>
              </a:solidFill>
              <a:latin typeface="Century Gothic" panose="020B0502020202020204" pitchFamily="34" charset="0"/>
              <a:cs typeface="Arial" panose="020B0604020202020204" pitchFamily="34" charset="0"/>
            </a:endParaRPr>
          </a:p>
          <a:p>
            <a:r>
              <a:rPr lang="en-US" sz="1400" b="1" dirty="0">
                <a:solidFill>
                  <a:schemeClr val="bg1">
                    <a:lumMod val="50000"/>
                  </a:schemeClr>
                </a:solidFill>
                <a:latin typeface="Century Gothic" panose="020B0502020202020204" pitchFamily="34" charset="0"/>
                <a:cs typeface="Arial" panose="020B0604020202020204" pitchFamily="34" charset="0"/>
              </a:rPr>
              <a:t>515-239-1027</a:t>
            </a:r>
          </a:p>
        </p:txBody>
      </p:sp>
      <p:sp>
        <p:nvSpPr>
          <p:cNvPr id="28" name="TextBox 27">
            <a:extLst>
              <a:ext uri="{FF2B5EF4-FFF2-40B4-BE49-F238E27FC236}">
                <a16:creationId xmlns:a16="http://schemas.microsoft.com/office/drawing/2014/main" id="{20B11247-CDAF-4DD5-BE81-B56FBF4D67D9}"/>
              </a:ext>
            </a:extLst>
          </p:cNvPr>
          <p:cNvSpPr txBox="1"/>
          <p:nvPr/>
        </p:nvSpPr>
        <p:spPr>
          <a:xfrm>
            <a:off x="107504" y="3573016"/>
            <a:ext cx="9036496" cy="369332"/>
          </a:xfrm>
          <a:prstGeom prst="rect">
            <a:avLst/>
          </a:prstGeom>
          <a:noFill/>
        </p:spPr>
        <p:txBody>
          <a:bodyPr wrap="square" rtlCol="0">
            <a:spAutoFit/>
          </a:bodyPr>
          <a:lstStyle/>
          <a:p>
            <a:pPr algn="ctr"/>
            <a:r>
              <a:rPr lang="en-US" dirty="0">
                <a:latin typeface="Century Gothic" panose="020B0502020202020204" pitchFamily="34" charset="0"/>
                <a:cs typeface="Arial" panose="020B0604020202020204" pitchFamily="34" charset="0"/>
              </a:rPr>
              <a:t>QUESTIONS?</a:t>
            </a:r>
          </a:p>
        </p:txBody>
      </p:sp>
      <p:pic>
        <p:nvPicPr>
          <p:cNvPr id="5" name="Picture 4">
            <a:extLst>
              <a:ext uri="{FF2B5EF4-FFF2-40B4-BE49-F238E27FC236}">
                <a16:creationId xmlns:a16="http://schemas.microsoft.com/office/drawing/2014/main" id="{90A748D6-E5EE-44F0-BED6-59197E46CA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5293" y="983876"/>
            <a:ext cx="2471142" cy="2021844"/>
          </a:xfrm>
          <a:prstGeom prst="rect">
            <a:avLst/>
          </a:prstGeom>
        </p:spPr>
      </p:pic>
    </p:spTree>
    <p:extLst>
      <p:ext uri="{BB962C8B-B14F-4D97-AF65-F5344CB8AC3E}">
        <p14:creationId xmlns:p14="http://schemas.microsoft.com/office/powerpoint/2010/main" val="3398219772"/>
      </p:ext>
    </p:extLst>
  </p:cSld>
  <p:clrMapOvr>
    <a:masterClrMapping/>
  </p:clrMapOvr>
</p:sld>
</file>

<file path=ppt/theme/theme1.xml><?xml version="1.0" encoding="utf-8"?>
<a:theme xmlns:a="http://schemas.openxmlformats.org/drawingml/2006/main" name="Office Theme">
  <a:themeElements>
    <a:clrScheme name="Custom 15">
      <a:dk1>
        <a:srgbClr val="53565A"/>
      </a:dk1>
      <a:lt1>
        <a:sysClr val="window" lastClr="FFFFFF"/>
      </a:lt1>
      <a:dk2>
        <a:srgbClr val="7C2529"/>
      </a:dk2>
      <a:lt2>
        <a:srgbClr val="B1B3B3"/>
      </a:lt2>
      <a:accent1>
        <a:srgbClr val="0097A9"/>
      </a:accent1>
      <a:accent2>
        <a:srgbClr val="E87722"/>
      </a:accent2>
      <a:accent3>
        <a:srgbClr val="FFC72C"/>
      </a:accent3>
      <a:accent4>
        <a:srgbClr val="5E366E"/>
      </a:accent4>
      <a:accent5>
        <a:srgbClr val="719949"/>
      </a:accent5>
      <a:accent6>
        <a:srgbClr val="4698CB"/>
      </a:accent6>
      <a:hlink>
        <a:srgbClr val="2C739F"/>
      </a:hlink>
      <a:folHlink>
        <a:srgbClr val="53565A"/>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lumMod val="95000"/>
            <a:lumOff val="5000"/>
            <a:alpha val="9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16009</TotalTime>
  <Words>498</Words>
  <Application>Microsoft Office PowerPoint</Application>
  <PresentationFormat>On-screen Show (4:3)</PresentationFormat>
  <Paragraphs>72</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Century Gothic</vt:lpstr>
      <vt:lpstr>PT Sans</vt:lpstr>
      <vt:lpstr>Office Theme</vt:lpstr>
      <vt:lpstr>PowerPoint Presentation</vt:lpstr>
      <vt:lpstr>Rural Housing Pilot Program History</vt:lpstr>
      <vt:lpstr>PowerPoint Presentation</vt:lpstr>
      <vt:lpstr>PowerPoint Presentation</vt:lpstr>
      <vt:lpstr>PowerPoint Presentation</vt:lpstr>
      <vt:lpstr>Rural Housing Pilot Program Requirements</vt:lpstr>
      <vt:lpstr>Recommended Next Steps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Mihalchev</dc:creator>
  <cp:lastModifiedBy>Markley, Craig</cp:lastModifiedBy>
  <cp:revision>243</cp:revision>
  <cp:lastPrinted>2021-10-05T19:58:10Z</cp:lastPrinted>
  <dcterms:created xsi:type="dcterms:W3CDTF">2014-05-10T08:44:16Z</dcterms:created>
  <dcterms:modified xsi:type="dcterms:W3CDTF">2021-10-06T12:08:31Z</dcterms:modified>
</cp:coreProperties>
</file>