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1637156603" r:id="rId3"/>
    <p:sldId id="1637156604" r:id="rId4"/>
    <p:sldId id="1650760831" r:id="rId5"/>
    <p:sldId id="1637156607" r:id="rId6"/>
    <p:sldId id="16507608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113B-5899-4DA2-AB0E-447755A31CD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6C04-0A05-4619-818A-CB3FCAAE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eaLnBrk="1" fontAlgn="auto" latinLnBrk="0" hangingPunct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EBA6F-7B3C-40A0-A697-58A807823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4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99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365FC-0669-47DB-B1AA-B9E797D8F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C7ED3-A7DA-4167-9B93-8DB24BBE6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A06C6-0040-422C-A035-5E71011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D2712-19C3-4CCF-AABC-B3195ABE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78080-8513-459E-8C9B-55FDE781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EFDC-C7A5-4980-BA74-7C51A6AC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84B20-3543-49F8-B52C-921C31A8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1C6D-1753-4C9D-AE8B-BAEC0919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DCE3-B797-41A0-BCE3-B7F7D7FE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B088-B5EA-49A0-AA0C-0AABAEC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1BFDC-600F-4D8D-9DA4-AF44FD2F3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4B08B-ABCF-4C04-8FFA-A4311CCC3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6A4F-02C4-4669-9435-BAB27517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41D14-C729-46D2-8DC8-C0AB76B2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DFE4-8E28-4142-8ECF-C654BDE6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872D82-6EB7-2644-9216-B1E7ECE2F2DA}"/>
              </a:ext>
            </a:extLst>
          </p:cNvPr>
          <p:cNvSpPr txBox="1"/>
          <p:nvPr userDrawn="1"/>
        </p:nvSpPr>
        <p:spPr>
          <a:xfrm>
            <a:off x="-2439035" y="10130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endParaRPr lang="pt-BR" sz="2000" b="0" spc="40" dirty="0" err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0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46EB-E1E3-4F42-A6EA-2AD2227E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9FF6-B2E1-4469-9401-773E69A9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0A3D9-D7AC-4482-A18F-25AB5777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1AB0D-901B-4B62-BB2D-A8EC2698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FFF1-6867-4E3B-BF69-AAFDBB5C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7CA3-C907-4925-A2B5-1674D0F9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9CDE-1569-46C9-B77D-AD28F2054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95F0-2163-45E3-B86B-E07BC3BF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5B450-1818-4489-BB5D-763AD09C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F0A1-5688-4DC2-9DA2-8D919BE4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873F-2F9B-4D09-9DBF-1419CAA2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FB3D-790A-4DA6-A22A-55ED1CBC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7C486-D986-41ED-820F-2A95E0EF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5708D-ED13-4A4B-A6B5-A0902319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F47A-C978-4175-8845-5D65A3B8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AA26-2829-446D-9D97-5D746644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D585-83FE-4446-9519-CE627BC6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2CBF-05FA-4400-9760-480120EB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5641E-D26F-4216-BC82-8E5E5ABE5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54337-2EE0-4BC5-8DA9-1F02CCDF4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F6E65-2434-464F-B54B-C475097B8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F4DE4-58E5-44F9-88E4-7551D90D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9239E-A6F6-4FB0-A651-0E0C8661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52703-EE70-4957-B955-1084916E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DB5C-2165-497D-A511-F56C72C3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05FD4-6E8A-4A4E-BC26-3062EFDD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E557C-F196-4965-A3AF-8A9BA75C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F60C1-B42F-4BC4-BF45-6A585D13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09D4D-61BC-4B10-B52B-08BEF616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54CE5-2825-4E8F-821F-8B17475C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DBBEC-EF59-4F9C-B4DD-1B2219CC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5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080-1C97-4D91-917C-58A2B547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B7860-397C-4E45-A834-864E969E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3272E-FA9E-4F1A-A715-DF2EAF96D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CB229-218E-4B45-9DD7-A9B8346B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27D0-7348-481A-B880-21178A3A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7E047-46C0-4591-B574-754F649C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3BA3-6D4B-4703-BC83-9AF88E4D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DB8E2-23E4-4062-8B19-141B848B8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0D2D2-19F0-4F27-BD2B-5EAB534EE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3B15-CEB7-477C-A3A9-1610B69F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7B742-FFB3-405B-A926-D5B64F9E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4491-E104-4F3F-AC02-38C94988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DFCC7-10B7-4A2A-93AF-7608DC8D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09C2C-8EC7-4853-8F22-4F74DE1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734BE-0AD4-443A-BD3A-8CFC05E8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B9B3-6DF7-458A-885E-799BAB135EA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D920-F497-410F-8E15-35E7B9091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61A3-B693-46AD-BC04-1894549DD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763600996,&quot;Placement&quot;:&quot;Footer&quot;,&quot;Top&quot;:519.343,&quot;Left&quot;:881.810364,&quot;SlideWidth&quot;:960,&quot;SlideHeight&quot;:540}">
            <a:extLst>
              <a:ext uri="{FF2B5EF4-FFF2-40B4-BE49-F238E27FC236}">
                <a16:creationId xmlns:a16="http://schemas.microsoft.com/office/drawing/2014/main" id="{7F8C1888-AFAF-47C6-A7F6-2F9A67363BB0}"/>
              </a:ext>
            </a:extLst>
          </p:cNvPr>
          <p:cNvSpPr txBox="1"/>
          <p:nvPr userDrawn="1"/>
        </p:nvSpPr>
        <p:spPr>
          <a:xfrm>
            <a:off x="11198992" y="6595656"/>
            <a:ext cx="9930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Company Use</a:t>
            </a:r>
          </a:p>
        </p:txBody>
      </p:sp>
    </p:spTree>
    <p:extLst>
      <p:ext uri="{BB962C8B-B14F-4D97-AF65-F5344CB8AC3E}">
        <p14:creationId xmlns:p14="http://schemas.microsoft.com/office/powerpoint/2010/main" val="17214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5" Type="http://schemas.openxmlformats.org/officeDocument/2006/relationships/image" Target="../media/image27.svg"/><Relationship Id="rId10" Type="http://schemas.openxmlformats.org/officeDocument/2006/relationships/image" Target="../media/image20.svg"/><Relationship Id="rId19" Type="http://schemas.openxmlformats.org/officeDocument/2006/relationships/image" Target="../media/image31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0.sv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5.png"/><Relationship Id="rId7" Type="http://schemas.microsoft.com/office/2017/06/relationships/model3d" Target="../media/model3d1.glb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18.svg"/><Relationship Id="rId5" Type="http://schemas.openxmlformats.org/officeDocument/2006/relationships/image" Target="../media/image16.png"/><Relationship Id="rId15" Type="http://schemas.openxmlformats.org/officeDocument/2006/relationships/image" Target="../media/image22.svg"/><Relationship Id="rId10" Type="http://schemas.openxmlformats.org/officeDocument/2006/relationships/image" Target="../media/image12.png"/><Relationship Id="rId19" Type="http://schemas.openxmlformats.org/officeDocument/2006/relationships/image" Target="../media/image36.svg"/><Relationship Id="rId4" Type="http://schemas.openxmlformats.org/officeDocument/2006/relationships/image" Target="../media/image12.svg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09BE-7BF8-45C5-BC23-5CCB36768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61FA4-9351-4E5D-A3C2-5F63AC9E7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52981-276A-4422-98EA-38CD74E0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235"/>
            <a:ext cx="12192000" cy="5975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6BA05-7959-4017-8DE3-B6D9E858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5417"/>
            <a:ext cx="1886213" cy="256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60D2B-911B-437B-971C-975F72F5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787" y="4283398"/>
            <a:ext cx="1886213" cy="2574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81393-50E4-431D-8F2D-FDABECA9B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824" y="0"/>
            <a:ext cx="1439436" cy="882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00C259-0758-4A7D-8956-508DB966D891}"/>
              </a:ext>
            </a:extLst>
          </p:cNvPr>
          <p:cNvSpPr txBox="1"/>
          <p:nvPr/>
        </p:nvSpPr>
        <p:spPr>
          <a:xfrm>
            <a:off x="4011860" y="150346"/>
            <a:ext cx="753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latin typeface="Javanese Text" panose="02000000000000000000" pitchFamily="2" charset="0"/>
              </a:rPr>
              <a:t>OTTUMWA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85C0E-9B52-4F28-AAD4-A6BDB8FBE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7920" y="0"/>
            <a:ext cx="2644079" cy="882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33AAD-21E0-4BD9-8AC0-A284F435C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5" y="0"/>
            <a:ext cx="1434905" cy="9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8CE6FA-92B3-604B-AE88-3813913D0659}"/>
              </a:ext>
            </a:extLst>
          </p:cNvPr>
          <p:cNvSpPr txBox="1"/>
          <p:nvPr/>
        </p:nvSpPr>
        <p:spPr>
          <a:xfrm>
            <a:off x="1020970" y="3429000"/>
            <a:ext cx="5218673" cy="525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Executive Summary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7B8DE0C8-F0B4-C043-BDD7-FFB779D1813F}"/>
              </a:ext>
            </a:extLst>
          </p:cNvPr>
          <p:cNvSpPr/>
          <p:nvPr/>
        </p:nvSpPr>
        <p:spPr>
          <a:xfrm flipH="1">
            <a:off x="9368689" y="3451111"/>
            <a:ext cx="18473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99B7ECD-88AC-7245-BB24-362F3CD12089}"/>
              </a:ext>
            </a:extLst>
          </p:cNvPr>
          <p:cNvSpPr/>
          <p:nvPr/>
        </p:nvSpPr>
        <p:spPr>
          <a:xfrm>
            <a:off x="8821064" y="3747925"/>
            <a:ext cx="156798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pic>
        <p:nvPicPr>
          <p:cNvPr id="48" name="Graphic 47" descr="Checklist">
            <a:extLst>
              <a:ext uri="{FF2B5EF4-FFF2-40B4-BE49-F238E27FC236}">
                <a16:creationId xmlns:a16="http://schemas.microsoft.com/office/drawing/2014/main" id="{DA8AEE67-FC44-42BD-94C8-E08F2B7D10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3404" y="3215379"/>
            <a:ext cx="894087" cy="832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9C193B-C56E-4A12-B0AB-FAA90F03D728}"/>
              </a:ext>
            </a:extLst>
          </p:cNvPr>
          <p:cNvSpPr/>
          <p:nvPr/>
        </p:nvSpPr>
        <p:spPr>
          <a:xfrm>
            <a:off x="3591490" y="168496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8964AE-34D7-4337-BF28-3D6F8CF2FCEE}"/>
              </a:ext>
            </a:extLst>
          </p:cNvPr>
          <p:cNvSpPr/>
          <p:nvPr/>
        </p:nvSpPr>
        <p:spPr>
          <a:xfrm>
            <a:off x="8374055" y="1413698"/>
            <a:ext cx="3691855" cy="1058412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algn="ctr" defTabSz="913304">
              <a:defRPr/>
            </a:pPr>
            <a:r>
              <a:rPr lang="en-US" sz="1998" dirty="0">
                <a:solidFill>
                  <a:schemeClr val="tx1"/>
                </a:solidFill>
                <a:latin typeface="Arial Black" panose="020B0604020202020204" pitchFamily="34" charset="0"/>
              </a:rPr>
              <a:t>Problem Statement</a:t>
            </a:r>
          </a:p>
          <a:p>
            <a:pPr algn="ctr" defTabSz="913304">
              <a:defRPr/>
            </a:pPr>
            <a:r>
              <a:rPr lang="en-US" sz="1998" dirty="0">
                <a:solidFill>
                  <a:schemeClr val="tx1"/>
                </a:solidFill>
                <a:latin typeface="Arial Black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53DBB-3C97-4E3A-A1FB-69805A841877}"/>
              </a:ext>
            </a:extLst>
          </p:cNvPr>
          <p:cNvSpPr/>
          <p:nvPr/>
        </p:nvSpPr>
        <p:spPr>
          <a:xfrm>
            <a:off x="7223923" y="1413698"/>
            <a:ext cx="1175531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7936EDC-EA1F-496D-BCAB-487EB2EC7922}"/>
              </a:ext>
            </a:extLst>
          </p:cNvPr>
          <p:cNvSpPr/>
          <p:nvPr/>
        </p:nvSpPr>
        <p:spPr>
          <a:xfrm rot="5400000">
            <a:off x="8321305" y="1791689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454603-C91F-4513-BBD5-B81DE30981BC}"/>
              </a:ext>
            </a:extLst>
          </p:cNvPr>
          <p:cNvSpPr/>
          <p:nvPr/>
        </p:nvSpPr>
        <p:spPr>
          <a:xfrm>
            <a:off x="8388803" y="2580453"/>
            <a:ext cx="3691855" cy="1058412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algn="ctr" defTabSz="913304">
              <a:defRPr/>
            </a:pPr>
            <a:r>
              <a:rPr lang="en-US" sz="1998" dirty="0">
                <a:solidFill>
                  <a:schemeClr val="tx1"/>
                </a:solidFill>
                <a:latin typeface="Arial Black" panose="020B0604020202020204" pitchFamily="34" charset="0"/>
              </a:rPr>
              <a:t>Solution &amp; Evaluation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145938-20BE-4871-A2DB-E1F163332EEE}"/>
              </a:ext>
            </a:extLst>
          </p:cNvPr>
          <p:cNvSpPr/>
          <p:nvPr/>
        </p:nvSpPr>
        <p:spPr>
          <a:xfrm>
            <a:off x="7214612" y="2580453"/>
            <a:ext cx="1193304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A9749D8-97C8-4236-B721-7A5E921431C2}"/>
              </a:ext>
            </a:extLst>
          </p:cNvPr>
          <p:cNvSpPr/>
          <p:nvPr/>
        </p:nvSpPr>
        <p:spPr>
          <a:xfrm rot="5400000">
            <a:off x="8326743" y="2958444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A27CD3-31F0-4C6F-B3A1-FB190F1D657F}"/>
              </a:ext>
            </a:extLst>
          </p:cNvPr>
          <p:cNvSpPr/>
          <p:nvPr/>
        </p:nvSpPr>
        <p:spPr>
          <a:xfrm>
            <a:off x="8403291" y="3725808"/>
            <a:ext cx="3677367" cy="1058412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algn="ctr" defTabSz="913304">
              <a:defRPr/>
            </a:pPr>
            <a:r>
              <a:rPr lang="en-US" sz="1998" dirty="0">
                <a:solidFill>
                  <a:schemeClr val="tx1"/>
                </a:solidFill>
                <a:latin typeface="Arial Black" panose="020B0604020202020204" pitchFamily="34" charset="0"/>
              </a:rPr>
              <a:t> Proposal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CC78A1-99AA-4278-9C10-BC89183A14D3}"/>
              </a:ext>
            </a:extLst>
          </p:cNvPr>
          <p:cNvSpPr/>
          <p:nvPr/>
        </p:nvSpPr>
        <p:spPr>
          <a:xfrm>
            <a:off x="7217137" y="3725808"/>
            <a:ext cx="1193304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8B62D57-0EF8-4AA2-A970-D1D0BE43C43B}"/>
              </a:ext>
            </a:extLst>
          </p:cNvPr>
          <p:cNvSpPr/>
          <p:nvPr/>
        </p:nvSpPr>
        <p:spPr>
          <a:xfrm rot="5400000">
            <a:off x="8329889" y="4103799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Graphic 12" descr="Brain in head outline">
            <a:extLst>
              <a:ext uri="{FF2B5EF4-FFF2-40B4-BE49-F238E27FC236}">
                <a16:creationId xmlns:a16="http://schemas.microsoft.com/office/drawing/2014/main" id="{88CA6B5A-3A68-4919-9111-B8B42D4796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27694" y="2657230"/>
            <a:ext cx="914400" cy="914400"/>
          </a:xfrm>
          <a:prstGeom prst="rect">
            <a:avLst/>
          </a:prstGeom>
        </p:spPr>
      </p:pic>
      <p:pic>
        <p:nvPicPr>
          <p:cNvPr id="15" name="Graphic 14" descr="Group brainstorm with solid fill">
            <a:extLst>
              <a:ext uri="{FF2B5EF4-FFF2-40B4-BE49-F238E27FC236}">
                <a16:creationId xmlns:a16="http://schemas.microsoft.com/office/drawing/2014/main" id="{011238F3-C4CC-4A60-B0A8-3384FC646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34251" y="1485703"/>
            <a:ext cx="914400" cy="914400"/>
          </a:xfrm>
          <a:prstGeom prst="rect">
            <a:avLst/>
          </a:prstGeom>
        </p:spPr>
      </p:pic>
      <p:pic>
        <p:nvPicPr>
          <p:cNvPr id="17" name="Graphic 16" descr="Bar graph with upward trend outline">
            <a:extLst>
              <a:ext uri="{FF2B5EF4-FFF2-40B4-BE49-F238E27FC236}">
                <a16:creationId xmlns:a16="http://schemas.microsoft.com/office/drawing/2014/main" id="{D2CF4652-EA57-4AA3-8FA9-51FECF46884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48880" y="3895207"/>
            <a:ext cx="914400" cy="9144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F305395-DCF1-45BB-B6F4-02D7793E85E0}"/>
              </a:ext>
            </a:extLst>
          </p:cNvPr>
          <p:cNvSpPr/>
          <p:nvPr/>
        </p:nvSpPr>
        <p:spPr>
          <a:xfrm>
            <a:off x="8403316" y="4885425"/>
            <a:ext cx="3691855" cy="1058412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algn="ctr" defTabSz="913304">
              <a:defRPr/>
            </a:pPr>
            <a:r>
              <a:rPr lang="en-US" sz="1998" dirty="0">
                <a:solidFill>
                  <a:schemeClr val="tx1"/>
                </a:solidFill>
                <a:latin typeface="Arial Black" panose="020B0604020202020204" pitchFamily="34" charset="0"/>
              </a:rPr>
              <a:t>Conclusion 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DE015A36-3270-4D6A-A0BB-DDC56520A18C}"/>
              </a:ext>
            </a:extLst>
          </p:cNvPr>
          <p:cNvSpPr/>
          <p:nvPr/>
        </p:nvSpPr>
        <p:spPr>
          <a:xfrm rot="5400000">
            <a:off x="8333554" y="5278756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51F8C0-ACCB-4543-BA27-C5F125E7D5BB}"/>
              </a:ext>
            </a:extLst>
          </p:cNvPr>
          <p:cNvSpPr/>
          <p:nvPr/>
        </p:nvSpPr>
        <p:spPr>
          <a:xfrm>
            <a:off x="7234996" y="4893504"/>
            <a:ext cx="1175531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Graphic 5" descr="Handshake with solid fill">
            <a:extLst>
              <a:ext uri="{FF2B5EF4-FFF2-40B4-BE49-F238E27FC236}">
                <a16:creationId xmlns:a16="http://schemas.microsoft.com/office/drawing/2014/main" id="{18B084A7-F573-4349-A53F-6361270E6D0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34251" y="496551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748FB9-943C-45D5-9D9C-45E77E7B3656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604020202020204" pitchFamily="34" charset="0"/>
              </a:rPr>
              <a:t>      Ottumwa City Traffic Proposal					</a:t>
            </a:r>
          </a:p>
        </p:txBody>
      </p:sp>
      <p:pic>
        <p:nvPicPr>
          <p:cNvPr id="7" name="Graphic 6" descr="Traffic light outline">
            <a:extLst>
              <a:ext uri="{FF2B5EF4-FFF2-40B4-BE49-F238E27FC236}">
                <a16:creationId xmlns:a16="http://schemas.microsoft.com/office/drawing/2014/main" id="{4255CEE7-5EF2-4278-9F91-EABA66B40DF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496351" y="-52785"/>
            <a:ext cx="584775" cy="584775"/>
          </a:xfrm>
          <a:prstGeom prst="rect">
            <a:avLst/>
          </a:prstGeom>
        </p:spPr>
      </p:pic>
      <p:pic>
        <p:nvPicPr>
          <p:cNvPr id="9" name="Graphique 86" descr="Car">
            <a:extLst>
              <a:ext uri="{FF2B5EF4-FFF2-40B4-BE49-F238E27FC236}">
                <a16:creationId xmlns:a16="http://schemas.microsoft.com/office/drawing/2014/main" id="{74B99094-A747-4B90-A4CC-C1480886166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910442" y="-36140"/>
            <a:ext cx="584776" cy="584776"/>
          </a:xfrm>
          <a:prstGeom prst="rect">
            <a:avLst/>
          </a:prstGeom>
        </p:spPr>
      </p:pic>
      <p:pic>
        <p:nvPicPr>
          <p:cNvPr id="14" name="Graphic 13" descr="Construction Barricade outline">
            <a:extLst>
              <a:ext uri="{FF2B5EF4-FFF2-40B4-BE49-F238E27FC236}">
                <a16:creationId xmlns:a16="http://schemas.microsoft.com/office/drawing/2014/main" id="{0588732C-528B-4F31-9804-BAE03FE435B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150792" y="-69060"/>
            <a:ext cx="584776" cy="584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14A02-4865-430F-B8F1-92859C098E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D3652-B38D-478A-8CB0-5EBDE9B17A93}"/>
              </a:ext>
            </a:extLst>
          </p:cNvPr>
          <p:cNvSpPr/>
          <p:nvPr/>
        </p:nvSpPr>
        <p:spPr>
          <a:xfrm>
            <a:off x="4497582" y="2188683"/>
            <a:ext cx="2346462" cy="3311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8C1DC-7E81-470E-8065-3BA6E501647E}"/>
              </a:ext>
            </a:extLst>
          </p:cNvPr>
          <p:cNvSpPr/>
          <p:nvPr/>
        </p:nvSpPr>
        <p:spPr>
          <a:xfrm>
            <a:off x="1418716" y="555049"/>
            <a:ext cx="7813958" cy="1056036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8CE6FA-92B3-604B-AE88-3813913D0659}"/>
              </a:ext>
            </a:extLst>
          </p:cNvPr>
          <p:cNvSpPr txBox="1"/>
          <p:nvPr/>
        </p:nvSpPr>
        <p:spPr>
          <a:xfrm>
            <a:off x="1586494" y="769369"/>
            <a:ext cx="75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304">
              <a:defRPr/>
            </a:pPr>
            <a:r>
              <a:rPr lang="en-US" sz="3600" dirty="0">
                <a:latin typeface="Arial Black" panose="020B0604020202020204" pitchFamily="34" charset="0"/>
              </a:rPr>
              <a:t> Problem Statement &amp; Scope 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7B8DE0C8-F0B4-C043-BDD7-FFB779D1813F}"/>
              </a:ext>
            </a:extLst>
          </p:cNvPr>
          <p:cNvSpPr/>
          <p:nvPr/>
        </p:nvSpPr>
        <p:spPr>
          <a:xfrm flipH="1">
            <a:off x="10620154" y="2315193"/>
            <a:ext cx="18473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99B7ECD-88AC-7245-BB24-362F3CD12089}"/>
              </a:ext>
            </a:extLst>
          </p:cNvPr>
          <p:cNvSpPr/>
          <p:nvPr/>
        </p:nvSpPr>
        <p:spPr>
          <a:xfrm>
            <a:off x="10072529" y="2538267"/>
            <a:ext cx="156798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cxnSp>
        <p:nvCxnSpPr>
          <p:cNvPr id="84" name="Conector Reto 71">
            <a:extLst>
              <a:ext uri="{FF2B5EF4-FFF2-40B4-BE49-F238E27FC236}">
                <a16:creationId xmlns:a16="http://schemas.microsoft.com/office/drawing/2014/main" id="{D6083671-22AF-458A-9DA0-53CCA9790E84}"/>
              </a:ext>
            </a:extLst>
          </p:cNvPr>
          <p:cNvCxnSpPr>
            <a:cxnSpLocks/>
          </p:cNvCxnSpPr>
          <p:nvPr/>
        </p:nvCxnSpPr>
        <p:spPr bwMode="auto">
          <a:xfrm>
            <a:off x="4339105" y="3593577"/>
            <a:ext cx="34842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B2BE-15E4-4FFA-AD94-3086CDA67F49}"/>
              </a:ext>
            </a:extLst>
          </p:cNvPr>
          <p:cNvSpPr txBox="1"/>
          <p:nvPr/>
        </p:nvSpPr>
        <p:spPr>
          <a:xfrm>
            <a:off x="9527942" y="936796"/>
            <a:ext cx="2573274" cy="694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spc="40" dirty="0">
                <a:solidFill>
                  <a:srgbClr val="000000"/>
                </a:solidFill>
                <a:latin typeface="Arial" charset="0"/>
              </a:rPr>
              <a:t>Key   </a:t>
            </a:r>
            <a:r>
              <a:rPr lang="en-US" sz="2000" u="sng" spc="40" dirty="0">
                <a:solidFill>
                  <a:srgbClr val="1A591E"/>
                </a:solidFill>
                <a:latin typeface="Arial" charset="0"/>
              </a:rPr>
              <a:t>Highlights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ABC42A-DC2E-45EE-AF9C-8A01072C0F29}"/>
              </a:ext>
            </a:extLst>
          </p:cNvPr>
          <p:cNvSpPr txBox="1"/>
          <p:nvPr/>
        </p:nvSpPr>
        <p:spPr>
          <a:xfrm>
            <a:off x="4497582" y="1706605"/>
            <a:ext cx="2573274" cy="4967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spc="4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The FACTS</a:t>
            </a:r>
            <a:endParaRPr lang="en-US" sz="2000" u="sng" spc="4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78E944-5E4C-4CE9-9432-F81A8E5FA08D}"/>
              </a:ext>
            </a:extLst>
          </p:cNvPr>
          <p:cNvSpPr txBox="1"/>
          <p:nvPr/>
        </p:nvSpPr>
        <p:spPr>
          <a:xfrm>
            <a:off x="4497582" y="2188683"/>
            <a:ext cx="2356662" cy="1545776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spc="40" dirty="0">
                <a:solidFill>
                  <a:srgbClr val="000000"/>
                </a:solidFill>
                <a:latin typeface="Arial" charset="0"/>
              </a:rPr>
              <a:t> Public Safety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spc="40" dirty="0">
                <a:solidFill>
                  <a:srgbClr val="000000"/>
                </a:solidFill>
                <a:latin typeface="Arial" charset="0"/>
              </a:rPr>
              <a:t> Truck / Traffic Flow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spc="40" dirty="0">
                <a:solidFill>
                  <a:srgbClr val="000000"/>
                </a:solidFill>
                <a:latin typeface="Arial" charset="0"/>
              </a:rPr>
              <a:t> Residential Safety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spc="40" dirty="0">
                <a:solidFill>
                  <a:srgbClr val="000000"/>
                </a:solidFill>
                <a:latin typeface="Arial" charset="0"/>
              </a:rPr>
              <a:t> Recreation Safety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spc="4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16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E7C7E9-9F94-4E94-A2D9-EFEA1F2CD27C}"/>
              </a:ext>
            </a:extLst>
          </p:cNvPr>
          <p:cNvSpPr/>
          <p:nvPr/>
        </p:nvSpPr>
        <p:spPr>
          <a:xfrm>
            <a:off x="243186" y="555049"/>
            <a:ext cx="1175531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571A5C3-293A-433E-8ECC-2B8732B04159}"/>
              </a:ext>
            </a:extLst>
          </p:cNvPr>
          <p:cNvSpPr/>
          <p:nvPr/>
        </p:nvSpPr>
        <p:spPr>
          <a:xfrm rot="5400000">
            <a:off x="1340568" y="933040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Graphic 22" descr="Group brainstorm with solid fill">
            <a:extLst>
              <a:ext uri="{FF2B5EF4-FFF2-40B4-BE49-F238E27FC236}">
                <a16:creationId xmlns:a16="http://schemas.microsoft.com/office/drawing/2014/main" id="{1305C88F-E844-49D6-A575-3C8FBF0F5D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3514" y="62705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5B6F4E7-1022-48EF-9F3E-271B4E8E7C0C}"/>
              </a:ext>
            </a:extLst>
          </p:cNvPr>
          <p:cNvSpPr/>
          <p:nvPr/>
        </p:nvSpPr>
        <p:spPr>
          <a:xfrm>
            <a:off x="7066435" y="2203314"/>
            <a:ext cx="2373794" cy="301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B8E0D6-69A7-4C18-9E61-AFDBB71CB8C4}"/>
              </a:ext>
            </a:extLst>
          </p:cNvPr>
          <p:cNvSpPr txBox="1"/>
          <p:nvPr/>
        </p:nvSpPr>
        <p:spPr>
          <a:xfrm>
            <a:off x="7082997" y="2190200"/>
            <a:ext cx="2357232" cy="1544260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900"/>
              </a:spcAft>
              <a:defRPr sz="2000" spc="40">
                <a:solidFill>
                  <a:srgbClr val="000000"/>
                </a:solidFill>
                <a:latin typeface="Arial" charset="0"/>
              </a:defRPr>
            </a:lvl1pPr>
          </a:lstStyle>
          <a:p>
            <a:r>
              <a:rPr lang="en-US" dirty="0"/>
              <a:t> Business Support</a:t>
            </a:r>
          </a:p>
          <a:p>
            <a:r>
              <a:rPr lang="en-US" sz="1600" dirty="0"/>
              <a:t> Public*Private*Support</a:t>
            </a:r>
          </a:p>
          <a:p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0B555E-957C-4D5D-8254-C581D435D645}"/>
              </a:ext>
            </a:extLst>
          </p:cNvPr>
          <p:cNvSpPr/>
          <p:nvPr/>
        </p:nvSpPr>
        <p:spPr>
          <a:xfrm>
            <a:off x="9662620" y="2184788"/>
            <a:ext cx="2346462" cy="3311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0C1E8D-BB1F-4871-9EF5-972435317BF9}"/>
              </a:ext>
            </a:extLst>
          </p:cNvPr>
          <p:cNvSpPr txBox="1"/>
          <p:nvPr/>
        </p:nvSpPr>
        <p:spPr>
          <a:xfrm>
            <a:off x="9676286" y="2203313"/>
            <a:ext cx="2346462" cy="152518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900"/>
              </a:spcAft>
              <a:defRPr sz="2000" spc="40">
                <a:solidFill>
                  <a:srgbClr val="000000"/>
                </a:solidFill>
                <a:latin typeface="Arial" charset="0"/>
              </a:defRPr>
            </a:lvl1pPr>
          </a:lstStyle>
          <a:p>
            <a:r>
              <a:rPr lang="en-US" dirty="0"/>
              <a:t> Policy</a:t>
            </a:r>
          </a:p>
          <a:p>
            <a:r>
              <a:rPr lang="en-US" sz="1600" dirty="0"/>
              <a:t> City / JDOW Support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phic 7" descr="A desk lamp">
            <a:extLst>
              <a:ext uri="{FF2B5EF4-FFF2-40B4-BE49-F238E27FC236}">
                <a16:creationId xmlns:a16="http://schemas.microsoft.com/office/drawing/2014/main" id="{18AD8961-994E-4A3F-A4C7-DFFD833204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12293" y="378942"/>
            <a:ext cx="1691051" cy="13389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BB98FC-369C-4E7B-A33E-046E82C4B611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604020202020204" pitchFamily="34" charset="0"/>
              </a:rPr>
              <a:t>      Ottumwa City Traffic Proposal					</a:t>
            </a:r>
          </a:p>
        </p:txBody>
      </p:sp>
      <p:pic>
        <p:nvPicPr>
          <p:cNvPr id="33" name="Graphic 32" descr="Traffic light outline">
            <a:extLst>
              <a:ext uri="{FF2B5EF4-FFF2-40B4-BE49-F238E27FC236}">
                <a16:creationId xmlns:a16="http://schemas.microsoft.com/office/drawing/2014/main" id="{76900FC9-B0D7-4FCE-9BB1-E05CA15E15F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34" name="Graphique 86" descr="Car">
            <a:extLst>
              <a:ext uri="{FF2B5EF4-FFF2-40B4-BE49-F238E27FC236}">
                <a16:creationId xmlns:a16="http://schemas.microsoft.com/office/drawing/2014/main" id="{223F1F97-6967-4CF1-9535-7FBF6BC483B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35" name="Graphic 34" descr="Construction Barricade outline">
            <a:extLst>
              <a:ext uri="{FF2B5EF4-FFF2-40B4-BE49-F238E27FC236}">
                <a16:creationId xmlns:a16="http://schemas.microsoft.com/office/drawing/2014/main" id="{5870EA14-4EC3-4B16-A59B-CA35F2CD3E8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13A6CB-E0CC-42FC-BC18-59476C7513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CFF3B-A5CB-41EA-B19D-859E2398AE1A}"/>
              </a:ext>
            </a:extLst>
          </p:cNvPr>
          <p:cNvSpPr txBox="1"/>
          <p:nvPr/>
        </p:nvSpPr>
        <p:spPr>
          <a:xfrm>
            <a:off x="243186" y="1697419"/>
            <a:ext cx="3932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pc="40" dirty="0">
                <a:solidFill>
                  <a:srgbClr val="1A591E"/>
                </a:solidFill>
                <a:latin typeface="Arial" charset="0"/>
              </a:rPr>
              <a:t>John Deere Ottumwa</a:t>
            </a:r>
          </a:p>
          <a:p>
            <a:r>
              <a:rPr lang="en-US" sz="1400" spc="40" dirty="0">
                <a:latin typeface="Arial" charset="0"/>
              </a:rPr>
              <a:t>Start of Operations:	1911</a:t>
            </a:r>
          </a:p>
          <a:p>
            <a:r>
              <a:rPr lang="en-US" sz="1400" spc="40" dirty="0">
                <a:latin typeface="Arial" charset="0"/>
              </a:rPr>
              <a:t>Employees:	  788</a:t>
            </a:r>
          </a:p>
          <a:p>
            <a:r>
              <a:rPr lang="en-US" sz="1400" spc="40" dirty="0">
                <a:latin typeface="Arial" charset="0"/>
              </a:rPr>
              <a:t>Property </a:t>
            </a:r>
            <a:r>
              <a:rPr lang="en-US" sz="1400" spc="40" dirty="0" err="1">
                <a:latin typeface="Arial" charset="0"/>
              </a:rPr>
              <a:t>Sqft</a:t>
            </a:r>
            <a:r>
              <a:rPr lang="en-US" sz="1400" spc="40" dirty="0">
                <a:latin typeface="Arial" charset="0"/>
              </a:rPr>
              <a:t>.     5,684,887</a:t>
            </a:r>
          </a:p>
          <a:p>
            <a:r>
              <a:rPr lang="en-US" sz="1400" spc="40" dirty="0">
                <a:latin typeface="Arial" charset="0"/>
              </a:rPr>
              <a:t>Facility </a:t>
            </a:r>
            <a:r>
              <a:rPr lang="en-US" sz="1400" spc="40" dirty="0" err="1">
                <a:latin typeface="Arial" charset="0"/>
              </a:rPr>
              <a:t>Sqft</a:t>
            </a:r>
            <a:r>
              <a:rPr lang="en-US" sz="1400" spc="40" dirty="0">
                <a:latin typeface="Arial" charset="0"/>
              </a:rPr>
              <a:t>.       1,189,320</a:t>
            </a:r>
          </a:p>
        </p:txBody>
      </p:sp>
      <p:pic>
        <p:nvPicPr>
          <p:cNvPr id="14" name="Graphic 13" descr="Truck outline">
            <a:extLst>
              <a:ext uri="{FF2B5EF4-FFF2-40B4-BE49-F238E27FC236}">
                <a16:creationId xmlns:a16="http://schemas.microsoft.com/office/drawing/2014/main" id="{AD919C88-687F-4376-BF81-B5850CE0C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442796" y="3876528"/>
            <a:ext cx="1447800" cy="824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4DA7A5-FCA7-46C0-A2D5-4521D73A2D85}"/>
              </a:ext>
            </a:extLst>
          </p:cNvPr>
          <p:cNvSpPr txBox="1"/>
          <p:nvPr/>
        </p:nvSpPr>
        <p:spPr>
          <a:xfrm>
            <a:off x="6130618" y="3986983"/>
            <a:ext cx="58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 Truck traffic 30 per day 600 per month.  </a:t>
            </a:r>
          </a:p>
          <a:p>
            <a:r>
              <a:rPr lang="en-US" dirty="0"/>
              <a:t>Vine street traffic count YD18 2560 Daily YD14 2030 Daily </a:t>
            </a:r>
          </a:p>
        </p:txBody>
      </p:sp>
      <p:pic>
        <p:nvPicPr>
          <p:cNvPr id="18" name="Graphic 17" descr="Spilt/Cracked Glass Of Milk outline">
            <a:extLst>
              <a:ext uri="{FF2B5EF4-FFF2-40B4-BE49-F238E27FC236}">
                <a16:creationId xmlns:a16="http://schemas.microsoft.com/office/drawing/2014/main" id="{81D410F8-547B-4E42-A758-5F1F848F92F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71061" y="5717554"/>
            <a:ext cx="914400" cy="914400"/>
          </a:xfrm>
          <a:prstGeom prst="rect">
            <a:avLst/>
          </a:prstGeom>
        </p:spPr>
      </p:pic>
      <p:pic>
        <p:nvPicPr>
          <p:cNvPr id="25" name="Graphic 24" descr="Crying face outline with solid fill">
            <a:extLst>
              <a:ext uri="{FF2B5EF4-FFF2-40B4-BE49-F238E27FC236}">
                <a16:creationId xmlns:a16="http://schemas.microsoft.com/office/drawing/2014/main" id="{FAC8B5D4-3427-4832-A860-823606DA5D0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540995" y="4701089"/>
            <a:ext cx="914400" cy="914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A3F1B28-3A69-4A5C-A3F6-6A480B7772DC}"/>
              </a:ext>
            </a:extLst>
          </p:cNvPr>
          <p:cNvSpPr txBox="1"/>
          <p:nvPr/>
        </p:nvSpPr>
        <p:spPr>
          <a:xfrm>
            <a:off x="6130619" y="5005613"/>
            <a:ext cx="38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Vine/Madison Street accidents: TD 66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868F85-0329-4399-8919-CCB463B770EF}"/>
              </a:ext>
            </a:extLst>
          </p:cNvPr>
          <p:cNvSpPr txBox="1"/>
          <p:nvPr/>
        </p:nvSpPr>
        <p:spPr>
          <a:xfrm>
            <a:off x="6130619" y="6024243"/>
            <a:ext cx="58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Damage: YD $653,383.00 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7664923-4CCF-4CB7-B13B-2FF67A1A6B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6775" y="3082414"/>
            <a:ext cx="3709751" cy="363188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C0ADDB-2FB6-43FD-84BC-916350EA3B7A}"/>
              </a:ext>
            </a:extLst>
          </p:cNvPr>
          <p:cNvCxnSpPr>
            <a:cxnSpLocks/>
          </p:cNvCxnSpPr>
          <p:nvPr/>
        </p:nvCxnSpPr>
        <p:spPr bwMode="auto">
          <a:xfrm flipV="1">
            <a:off x="870981" y="3221896"/>
            <a:ext cx="1156603" cy="58611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71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48C1DC-7E81-470E-8065-3BA6E501647E}"/>
              </a:ext>
            </a:extLst>
          </p:cNvPr>
          <p:cNvSpPr/>
          <p:nvPr/>
        </p:nvSpPr>
        <p:spPr>
          <a:xfrm>
            <a:off x="1389148" y="615998"/>
            <a:ext cx="7813958" cy="1049509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8CE6FA-92B3-604B-AE88-3813913D0659}"/>
              </a:ext>
            </a:extLst>
          </p:cNvPr>
          <p:cNvSpPr txBox="1"/>
          <p:nvPr/>
        </p:nvSpPr>
        <p:spPr>
          <a:xfrm>
            <a:off x="1356296" y="782214"/>
            <a:ext cx="754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304">
              <a:defRPr/>
            </a:pPr>
            <a:r>
              <a:rPr lang="en-US" sz="3600" dirty="0">
                <a:latin typeface="Arial Black" panose="020B0604020202020204" pitchFamily="34" charset="0"/>
              </a:rPr>
              <a:t>Solution &amp; Evaluation </a:t>
            </a:r>
          </a:p>
          <a:p>
            <a:pPr algn="ctr" defTabSz="913304">
              <a:defRPr/>
            </a:pPr>
            <a:endParaRPr lang="en-US" sz="3600" dirty="0">
              <a:latin typeface="Arial Black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B2BE-15E4-4FFA-AD94-3086CDA67F49}"/>
              </a:ext>
            </a:extLst>
          </p:cNvPr>
          <p:cNvSpPr txBox="1"/>
          <p:nvPr/>
        </p:nvSpPr>
        <p:spPr>
          <a:xfrm>
            <a:off x="9527942" y="936796"/>
            <a:ext cx="2573274" cy="694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spc="40" dirty="0">
                <a:solidFill>
                  <a:srgbClr val="000000"/>
                </a:solidFill>
                <a:latin typeface="Arial" charset="0"/>
              </a:rPr>
              <a:t>Key   </a:t>
            </a:r>
            <a:r>
              <a:rPr lang="en-US" sz="2000" u="sng" spc="40" dirty="0">
                <a:solidFill>
                  <a:srgbClr val="1A591E"/>
                </a:solidFill>
                <a:latin typeface="Arial" charset="0"/>
              </a:rPr>
              <a:t>Highlights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E7C7E9-9F94-4E94-A2D9-EFEA1F2CD27C}"/>
              </a:ext>
            </a:extLst>
          </p:cNvPr>
          <p:cNvSpPr/>
          <p:nvPr/>
        </p:nvSpPr>
        <p:spPr>
          <a:xfrm>
            <a:off x="213618" y="609641"/>
            <a:ext cx="1175531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571A5C3-293A-433E-8ECC-2B8732B04159}"/>
              </a:ext>
            </a:extLst>
          </p:cNvPr>
          <p:cNvSpPr/>
          <p:nvPr/>
        </p:nvSpPr>
        <p:spPr>
          <a:xfrm rot="5400000">
            <a:off x="1311000" y="987632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Graphic 22" descr="Group brainstorm with solid fill">
            <a:extLst>
              <a:ext uri="{FF2B5EF4-FFF2-40B4-BE49-F238E27FC236}">
                <a16:creationId xmlns:a16="http://schemas.microsoft.com/office/drawing/2014/main" id="{1305C88F-E844-49D6-A575-3C8FBF0F5D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3946" y="681646"/>
            <a:ext cx="914400" cy="914400"/>
          </a:xfrm>
          <a:prstGeom prst="rect">
            <a:avLst/>
          </a:prstGeom>
        </p:spPr>
      </p:pic>
      <p:pic>
        <p:nvPicPr>
          <p:cNvPr id="8" name="Graphic 7" descr="A desk lamp">
            <a:extLst>
              <a:ext uri="{FF2B5EF4-FFF2-40B4-BE49-F238E27FC236}">
                <a16:creationId xmlns:a16="http://schemas.microsoft.com/office/drawing/2014/main" id="{18AD8961-994E-4A3F-A4C7-DFFD833204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12293" y="378942"/>
            <a:ext cx="1691051" cy="1338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9426E4-0317-4D40-B760-6430D7F54163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604020202020204" pitchFamily="34" charset="0"/>
              </a:rPr>
              <a:t>      Ottumwa City Traffic Proposal					</a:t>
            </a:r>
          </a:p>
        </p:txBody>
      </p:sp>
      <p:pic>
        <p:nvPicPr>
          <p:cNvPr id="34" name="Graphic 33" descr="Traffic light outline">
            <a:extLst>
              <a:ext uri="{FF2B5EF4-FFF2-40B4-BE49-F238E27FC236}">
                <a16:creationId xmlns:a16="http://schemas.microsoft.com/office/drawing/2014/main" id="{561F3487-45A7-48C9-9223-047E6D6A239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35" name="Graphique 86" descr="Car">
            <a:extLst>
              <a:ext uri="{FF2B5EF4-FFF2-40B4-BE49-F238E27FC236}">
                <a16:creationId xmlns:a16="http://schemas.microsoft.com/office/drawing/2014/main" id="{27CC14FA-2576-4F41-A7DE-DF8AB75FCB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37" name="Graphic 36" descr="Construction Barricade outline">
            <a:extLst>
              <a:ext uri="{FF2B5EF4-FFF2-40B4-BE49-F238E27FC236}">
                <a16:creationId xmlns:a16="http://schemas.microsoft.com/office/drawing/2014/main" id="{CF3F5D21-A121-4652-AE55-01B875B85F7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471DB4-9869-4922-8EE5-ABC594FB88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9BCA7F4-7E55-467F-BB6F-40158FB5342B}"/>
              </a:ext>
            </a:extLst>
          </p:cNvPr>
          <p:cNvSpPr txBox="1">
            <a:spLocks/>
          </p:cNvSpPr>
          <p:nvPr/>
        </p:nvSpPr>
        <p:spPr>
          <a:xfrm>
            <a:off x="133404" y="1927951"/>
            <a:ext cx="5407025" cy="4641850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1700" dirty="0"/>
              <a:t>US 34 Concept Overview</a:t>
            </a:r>
          </a:p>
          <a:p>
            <a:pPr marL="342900" indent="-342900">
              <a:lnSpc>
                <a:spcPct val="100000"/>
              </a:lnSpc>
            </a:pPr>
            <a:r>
              <a:rPr lang="en-US" sz="1700" dirty="0"/>
              <a:t>Three options</a:t>
            </a:r>
          </a:p>
          <a:p>
            <a:pPr marL="662940" lvl="2" indent="-342900">
              <a:lnSpc>
                <a:spcPct val="100000"/>
              </a:lnSpc>
            </a:pPr>
            <a:r>
              <a:rPr lang="en-US" sz="1700" dirty="0"/>
              <a:t>Joint meeting with Ottumwa Engineering</a:t>
            </a:r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Mayor Tom Lazio</a:t>
            </a:r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City Administrator Philip Rath</a:t>
            </a:r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City Engineer Larry Seals</a:t>
            </a:r>
          </a:p>
          <a:p>
            <a:pPr marL="662940" lvl="2" indent="-342900">
              <a:lnSpc>
                <a:spcPct val="100000"/>
              </a:lnSpc>
            </a:pPr>
            <a:r>
              <a:rPr lang="en-US" sz="1700" dirty="0"/>
              <a:t>DOT District Leadership</a:t>
            </a:r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Brenda Sanders</a:t>
            </a:r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Bob </a:t>
            </a:r>
            <a:r>
              <a:rPr lang="en-US" sz="1700" dirty="0" err="1"/>
              <a:t>Younie</a:t>
            </a:r>
            <a:endParaRPr lang="en-US" sz="1700" dirty="0"/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Hector Torres-</a:t>
            </a:r>
            <a:r>
              <a:rPr lang="en-US" sz="1700" dirty="0" err="1"/>
              <a:t>cacho</a:t>
            </a:r>
            <a:endParaRPr lang="en-US" sz="1700" dirty="0"/>
          </a:p>
          <a:p>
            <a:pPr marL="982980" lvl="3" indent="-342900">
              <a:lnSpc>
                <a:spcPct val="100000"/>
              </a:lnSpc>
            </a:pPr>
            <a:r>
              <a:rPr lang="en-US" sz="1700" dirty="0"/>
              <a:t>Liz </a:t>
            </a:r>
            <a:r>
              <a:rPr lang="en-US" sz="1700" dirty="0" err="1"/>
              <a:t>Finarty</a:t>
            </a:r>
            <a:endParaRPr lang="en-US" sz="1700" dirty="0"/>
          </a:p>
          <a:p>
            <a:pPr marL="982980" lvl="3" indent="-342900">
              <a:lnSpc>
                <a:spcPct val="100000"/>
              </a:lnSpc>
            </a:pPr>
            <a:endParaRPr lang="en-US" sz="1700" dirty="0"/>
          </a:p>
          <a:p>
            <a:pPr lvl="3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700" dirty="0"/>
              <a:t>Note: Good comments from DOT/City </a:t>
            </a:r>
            <a:r>
              <a:rPr lang="en-US" sz="1700" dirty="0" err="1"/>
              <a:t>Eng</a:t>
            </a:r>
            <a:r>
              <a:rPr lang="en-US" sz="1700" dirty="0"/>
              <a:t> regarding JD involvement</a:t>
            </a:r>
          </a:p>
          <a:p>
            <a:pPr marL="662940" lvl="2" indent="-342900">
              <a:lnSpc>
                <a:spcPct val="100000"/>
              </a:lnSpc>
            </a:pPr>
            <a:endParaRPr lang="en-US" sz="1700" dirty="0"/>
          </a:p>
          <a:p>
            <a:pPr marL="342900" indent="-342900">
              <a:lnSpc>
                <a:spcPct val="100000"/>
              </a:lnSpc>
            </a:pPr>
            <a:endParaRPr lang="en-US" sz="1700" dirty="0"/>
          </a:p>
          <a:p>
            <a:pPr marL="342900" indent="-342900"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8C56DA-634A-4134-9AE7-9509CD77B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1863" y="1789061"/>
            <a:ext cx="5407025" cy="49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48C1DC-7E81-470E-8065-3BA6E501647E}"/>
              </a:ext>
            </a:extLst>
          </p:cNvPr>
          <p:cNvSpPr/>
          <p:nvPr/>
        </p:nvSpPr>
        <p:spPr>
          <a:xfrm>
            <a:off x="1416444" y="599710"/>
            <a:ext cx="7813958" cy="927872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8CE6FA-92B3-604B-AE88-3813913D0659}"/>
              </a:ext>
            </a:extLst>
          </p:cNvPr>
          <p:cNvSpPr txBox="1"/>
          <p:nvPr/>
        </p:nvSpPr>
        <p:spPr>
          <a:xfrm>
            <a:off x="1584222" y="810313"/>
            <a:ext cx="754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304">
              <a:defRPr/>
            </a:pPr>
            <a:r>
              <a:rPr lang="en-US" sz="3600" dirty="0">
                <a:latin typeface="Arial Black" panose="020B0604020202020204" pitchFamily="34" charset="0"/>
              </a:rPr>
              <a:t> Proposal</a:t>
            </a:r>
          </a:p>
          <a:p>
            <a:pPr algn="ctr" defTabSz="913304">
              <a:defRPr/>
            </a:pPr>
            <a:endParaRPr lang="en-US" sz="3600" dirty="0">
              <a:latin typeface="Arial Black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B2BE-15E4-4FFA-AD94-3086CDA67F49}"/>
              </a:ext>
            </a:extLst>
          </p:cNvPr>
          <p:cNvSpPr txBox="1"/>
          <p:nvPr/>
        </p:nvSpPr>
        <p:spPr>
          <a:xfrm>
            <a:off x="9527942" y="936796"/>
            <a:ext cx="2573274" cy="694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spc="40" dirty="0">
                <a:solidFill>
                  <a:srgbClr val="000000"/>
                </a:solidFill>
                <a:latin typeface="Arial" charset="0"/>
              </a:rPr>
              <a:t>Key   </a:t>
            </a:r>
            <a:r>
              <a:rPr lang="en-US" sz="2000" u="sng" spc="40" dirty="0">
                <a:solidFill>
                  <a:srgbClr val="1A591E"/>
                </a:solidFill>
                <a:latin typeface="Arial" charset="0"/>
              </a:rPr>
              <a:t>Highlights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ABC42A-DC2E-45EE-AF9C-8A01072C0F29}"/>
              </a:ext>
            </a:extLst>
          </p:cNvPr>
          <p:cNvSpPr txBox="1"/>
          <p:nvPr/>
        </p:nvSpPr>
        <p:spPr>
          <a:xfrm>
            <a:off x="509949" y="2300253"/>
            <a:ext cx="2573274" cy="4967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000" u="sng" spc="40" dirty="0">
              <a:solidFill>
                <a:srgbClr val="1A591E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E7C7E9-9F94-4E94-A2D9-EFEA1F2CD27C}"/>
              </a:ext>
            </a:extLst>
          </p:cNvPr>
          <p:cNvSpPr/>
          <p:nvPr/>
        </p:nvSpPr>
        <p:spPr>
          <a:xfrm>
            <a:off x="240914" y="599710"/>
            <a:ext cx="1175531" cy="927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571A5C3-293A-433E-8ECC-2B8732B04159}"/>
              </a:ext>
            </a:extLst>
          </p:cNvPr>
          <p:cNvSpPr/>
          <p:nvPr/>
        </p:nvSpPr>
        <p:spPr>
          <a:xfrm rot="5400000">
            <a:off x="1338296" y="905744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Graphic 22" descr="Group brainstorm with solid fill">
            <a:extLst>
              <a:ext uri="{FF2B5EF4-FFF2-40B4-BE49-F238E27FC236}">
                <a16:creationId xmlns:a16="http://schemas.microsoft.com/office/drawing/2014/main" id="{1305C88F-E844-49D6-A575-3C8FBF0F5D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1242" y="586110"/>
            <a:ext cx="914400" cy="914400"/>
          </a:xfrm>
          <a:prstGeom prst="rect">
            <a:avLst/>
          </a:prstGeom>
        </p:spPr>
      </p:pic>
      <p:pic>
        <p:nvPicPr>
          <p:cNvPr id="8" name="Graphic 7" descr="A desk lamp">
            <a:extLst>
              <a:ext uri="{FF2B5EF4-FFF2-40B4-BE49-F238E27FC236}">
                <a16:creationId xmlns:a16="http://schemas.microsoft.com/office/drawing/2014/main" id="{18AD8961-994E-4A3F-A4C7-DFFD833204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12293" y="378942"/>
            <a:ext cx="1691051" cy="133893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7" name="3D Model 36" descr="Factory Complex">
                <a:extLst>
                  <a:ext uri="{FF2B5EF4-FFF2-40B4-BE49-F238E27FC236}">
                    <a16:creationId xmlns:a16="http://schemas.microsoft.com/office/drawing/2014/main" id="{B6FB5BEB-A2F8-4064-8F4C-2564BE78A2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2083809"/>
                  </p:ext>
                </p:extLst>
              </p:nvPr>
            </p:nvGraphicFramePr>
            <p:xfrm>
              <a:off x="245506" y="1081751"/>
              <a:ext cx="2796350" cy="2259494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796350" cy="2259494"/>
                    </a:xfrm>
                    <a:prstGeom prst="rect">
                      <a:avLst/>
                    </a:prstGeom>
                  </am3d:spPr>
                  <am3d:camera>
                    <am3d:pos x="0" y="0" z="6344299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3397" d="1000000"/>
                    <am3d:preTrans dx="0" dy="-10139772" dz="-1914"/>
                    <am3d:scale>
                      <am3d:sx n="1000000" d="1000000"/>
                      <am3d:sy n="1000000" d="1000000"/>
                      <am3d:sz n="1000000" d="1000000"/>
                    </am3d:scale>
                    <am3d:rot ax="1261196" ay="-120298" az="-46260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5762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Model 36" descr="Factory Complex">
                <a:extLst>
                  <a:ext uri="{FF2B5EF4-FFF2-40B4-BE49-F238E27FC236}">
                    <a16:creationId xmlns:a16="http://schemas.microsoft.com/office/drawing/2014/main" id="{B6FB5BEB-A2F8-4064-8F4C-2564BE78A2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506" y="1081751"/>
                <a:ext cx="2796350" cy="2259494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2D495827-01D0-4E97-8F43-BFA695EEE066}"/>
              </a:ext>
            </a:extLst>
          </p:cNvPr>
          <p:cNvSpPr txBox="1"/>
          <p:nvPr/>
        </p:nvSpPr>
        <p:spPr>
          <a:xfrm>
            <a:off x="3310363" y="2300253"/>
            <a:ext cx="995352" cy="2705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JD Sans Pro Book" panose="02000500000000020000" pitchFamily="2" charset="0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CF6852-8056-41CC-9FEA-EE1C4B3A255F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604020202020204" pitchFamily="34" charset="0"/>
              </a:rPr>
              <a:t>      Ottumwa City Traffic Proposal					</a:t>
            </a:r>
          </a:p>
        </p:txBody>
      </p:sp>
      <p:pic>
        <p:nvPicPr>
          <p:cNvPr id="26" name="Graphic 25" descr="Traffic light outline">
            <a:extLst>
              <a:ext uri="{FF2B5EF4-FFF2-40B4-BE49-F238E27FC236}">
                <a16:creationId xmlns:a16="http://schemas.microsoft.com/office/drawing/2014/main" id="{EABC4C7D-E650-482D-97EE-D5F007D73EE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27" name="Graphique 86" descr="Car">
            <a:extLst>
              <a:ext uri="{FF2B5EF4-FFF2-40B4-BE49-F238E27FC236}">
                <a16:creationId xmlns:a16="http://schemas.microsoft.com/office/drawing/2014/main" id="{9E04EADF-746B-4228-99D7-4B501FB274C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28" name="Graphic 27" descr="Construction Barricade outline">
            <a:extLst>
              <a:ext uri="{FF2B5EF4-FFF2-40B4-BE49-F238E27FC236}">
                <a16:creationId xmlns:a16="http://schemas.microsoft.com/office/drawing/2014/main" id="{EA9CD83A-8508-4382-BF06-878033BA95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C3C3F3-A269-4D06-9DED-50B92F126F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0D48E6D-5706-48BD-9218-2CD28867293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14794" y="6178550"/>
            <a:ext cx="1201122" cy="0"/>
          </a:xfrm>
          <a:prstGeom prst="line">
            <a:avLst/>
          </a:prstGeom>
          <a:ln w="730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EEF734-414E-4056-BDF0-60084AE26C43}"/>
              </a:ext>
            </a:extLst>
          </p:cNvPr>
          <p:cNvCxnSpPr>
            <a:cxnSpLocks/>
          </p:cNvCxnSpPr>
          <p:nvPr/>
        </p:nvCxnSpPr>
        <p:spPr bwMode="auto">
          <a:xfrm>
            <a:off x="10644290" y="5068528"/>
            <a:ext cx="0" cy="1110022"/>
          </a:xfrm>
          <a:prstGeom prst="line">
            <a:avLst/>
          </a:prstGeom>
          <a:ln w="730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61B930EF-8FE8-47BF-946D-5214019ACA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0527" y="1527582"/>
            <a:ext cx="5301473" cy="5343964"/>
          </a:xfrm>
          <a:prstGeom prst="rect">
            <a:avLst/>
          </a:prstGeom>
        </p:spPr>
      </p:pic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DFF3F72A-4EC3-4A25-B727-F6CA0E751C12}"/>
              </a:ext>
            </a:extLst>
          </p:cNvPr>
          <p:cNvSpPr/>
          <p:nvPr/>
        </p:nvSpPr>
        <p:spPr>
          <a:xfrm>
            <a:off x="8148833" y="1604758"/>
            <a:ext cx="541337" cy="524513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b="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CFDAEF3D-B52B-4D2C-BCB0-2C4B94546C14}"/>
              </a:ext>
            </a:extLst>
          </p:cNvPr>
          <p:cNvSpPr/>
          <p:nvPr/>
        </p:nvSpPr>
        <p:spPr>
          <a:xfrm>
            <a:off x="8266848" y="1719555"/>
            <a:ext cx="318641" cy="307477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b="0" spc="4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E59AD97-754F-4CB9-99B5-DACF7653058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4537" y="2083580"/>
            <a:ext cx="749190" cy="642203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0A635D4-CB5E-4F9A-B55F-180E2879D1F3}"/>
              </a:ext>
            </a:extLst>
          </p:cNvPr>
          <p:cNvCxnSpPr>
            <a:cxnSpLocks/>
          </p:cNvCxnSpPr>
          <p:nvPr/>
        </p:nvCxnSpPr>
        <p:spPr bwMode="auto">
          <a:xfrm>
            <a:off x="10357818" y="6210383"/>
            <a:ext cx="117473" cy="387837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B999510-FD55-44A1-A3D5-427C5A5782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443525" y="6581195"/>
            <a:ext cx="1350770" cy="34583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8CA8989-5C9C-42F2-8047-7CA60CD5D8DB}"/>
              </a:ext>
            </a:extLst>
          </p:cNvPr>
          <p:cNvCxnSpPr>
            <a:cxnSpLocks/>
          </p:cNvCxnSpPr>
          <p:nvPr/>
        </p:nvCxnSpPr>
        <p:spPr bwMode="auto">
          <a:xfrm>
            <a:off x="10197782" y="5941274"/>
            <a:ext cx="184582" cy="333293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32CCDD-AA48-4B68-B3A9-AD7D9BB32E4E}"/>
              </a:ext>
            </a:extLst>
          </p:cNvPr>
          <p:cNvCxnSpPr>
            <a:cxnSpLocks/>
          </p:cNvCxnSpPr>
          <p:nvPr/>
        </p:nvCxnSpPr>
        <p:spPr bwMode="auto">
          <a:xfrm>
            <a:off x="9730445" y="5358652"/>
            <a:ext cx="495153" cy="616527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918982-6F2C-4CA0-BB2C-A92994D0239C}"/>
              </a:ext>
            </a:extLst>
          </p:cNvPr>
          <p:cNvCxnSpPr>
            <a:cxnSpLocks/>
          </p:cNvCxnSpPr>
          <p:nvPr/>
        </p:nvCxnSpPr>
        <p:spPr bwMode="auto">
          <a:xfrm flipV="1">
            <a:off x="9672034" y="4505443"/>
            <a:ext cx="1236688" cy="619477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7129F1D-7A78-4FFD-8C1D-8B58CA44200E}"/>
              </a:ext>
            </a:extLst>
          </p:cNvPr>
          <p:cNvCxnSpPr>
            <a:cxnSpLocks/>
          </p:cNvCxnSpPr>
          <p:nvPr/>
        </p:nvCxnSpPr>
        <p:spPr bwMode="auto">
          <a:xfrm>
            <a:off x="7454537" y="2659122"/>
            <a:ext cx="274736" cy="442308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99790E7-548C-4E26-95B2-C59F5F395686}"/>
              </a:ext>
            </a:extLst>
          </p:cNvPr>
          <p:cNvCxnSpPr>
            <a:cxnSpLocks/>
          </p:cNvCxnSpPr>
          <p:nvPr/>
        </p:nvCxnSpPr>
        <p:spPr bwMode="auto">
          <a:xfrm>
            <a:off x="7729273" y="3125310"/>
            <a:ext cx="1771030" cy="2233342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186E460-0D26-44F5-A265-5A5A8C04EBC0}"/>
              </a:ext>
            </a:extLst>
          </p:cNvPr>
          <p:cNvCxnSpPr>
            <a:cxnSpLocks/>
          </p:cNvCxnSpPr>
          <p:nvPr/>
        </p:nvCxnSpPr>
        <p:spPr bwMode="auto">
          <a:xfrm flipV="1">
            <a:off x="9080274" y="4616213"/>
            <a:ext cx="382045" cy="150326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F732E4-9B78-4F3B-BDBB-9DD65D1D14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472665" y="5333784"/>
            <a:ext cx="55277" cy="1359023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3D13165-26E5-4269-A08C-6BC906B64B02}"/>
              </a:ext>
            </a:extLst>
          </p:cNvPr>
          <p:cNvCxnSpPr>
            <a:cxnSpLocks/>
          </p:cNvCxnSpPr>
          <p:nvPr/>
        </p:nvCxnSpPr>
        <p:spPr bwMode="auto">
          <a:xfrm flipV="1">
            <a:off x="7729273" y="2292999"/>
            <a:ext cx="1667283" cy="85411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2A07EE6-D1BE-438B-9F8E-C9F97794A905}"/>
              </a:ext>
            </a:extLst>
          </p:cNvPr>
          <p:cNvCxnSpPr>
            <a:cxnSpLocks/>
          </p:cNvCxnSpPr>
          <p:nvPr/>
        </p:nvCxnSpPr>
        <p:spPr bwMode="auto">
          <a:xfrm>
            <a:off x="9512293" y="6677212"/>
            <a:ext cx="2366705" cy="15595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6" name="Graphic 105" descr="Arrow circle">
            <a:extLst>
              <a:ext uri="{FF2B5EF4-FFF2-40B4-BE49-F238E27FC236}">
                <a16:creationId xmlns:a16="http://schemas.microsoft.com/office/drawing/2014/main" id="{08556CF5-B278-444B-AFE1-B3C99067091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835053" y="1321592"/>
            <a:ext cx="1129438" cy="112943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5834196-11F8-4073-B7DC-DF71A3F5CA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0915" y="3559973"/>
            <a:ext cx="6567692" cy="3237986"/>
          </a:xfrm>
          <a:prstGeom prst="rect">
            <a:avLst/>
          </a:prstGeom>
          <a:noFill/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2B6A40B-243F-41D1-9B2B-21B7D8906F0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6402" y="4686335"/>
            <a:ext cx="1290766" cy="105522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9E57A23-D856-4948-A46D-2C369B6315A0}"/>
              </a:ext>
            </a:extLst>
          </p:cNvPr>
          <p:cNvSpPr/>
          <p:nvPr/>
        </p:nvSpPr>
        <p:spPr>
          <a:xfrm flipH="1">
            <a:off x="5291179" y="1876715"/>
            <a:ext cx="18473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sp>
        <p:nvSpPr>
          <p:cNvPr id="41" name="Retângulo 38">
            <a:extLst>
              <a:ext uri="{FF2B5EF4-FFF2-40B4-BE49-F238E27FC236}">
                <a16:creationId xmlns:a16="http://schemas.microsoft.com/office/drawing/2014/main" id="{978B5B6C-6AC9-4342-A29A-2955BB825CE2}"/>
              </a:ext>
            </a:extLst>
          </p:cNvPr>
          <p:cNvSpPr/>
          <p:nvPr/>
        </p:nvSpPr>
        <p:spPr>
          <a:xfrm>
            <a:off x="4743554" y="2099789"/>
            <a:ext cx="156798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10A0C7-8BCF-4EDF-8760-D2139FFBF99A}"/>
              </a:ext>
            </a:extLst>
          </p:cNvPr>
          <p:cNvSpPr/>
          <p:nvPr/>
        </p:nvSpPr>
        <p:spPr>
          <a:xfrm>
            <a:off x="4333645" y="1746310"/>
            <a:ext cx="2346462" cy="3311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5CDA6B-B20B-4ECB-9977-45E1ACD03A9C}"/>
              </a:ext>
            </a:extLst>
          </p:cNvPr>
          <p:cNvSpPr txBox="1"/>
          <p:nvPr/>
        </p:nvSpPr>
        <p:spPr>
          <a:xfrm>
            <a:off x="4347311" y="1764835"/>
            <a:ext cx="2346462" cy="152518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900"/>
              </a:spcAft>
              <a:defRPr sz="2000" spc="40">
                <a:solidFill>
                  <a:srgbClr val="000000"/>
                </a:solidFill>
                <a:latin typeface="Arial" charset="0"/>
              </a:defRPr>
            </a:lvl1pPr>
          </a:lstStyle>
          <a:p>
            <a:r>
              <a:rPr lang="en-US" dirty="0"/>
              <a:t> Policy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  City 20-year planning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  JDOW 5-year planning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 8 Point Goals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BD1854D-3D89-4109-B987-FF4F19B4C4BC}"/>
              </a:ext>
            </a:extLst>
          </p:cNvPr>
          <p:cNvCxnSpPr>
            <a:cxnSpLocks/>
          </p:cNvCxnSpPr>
          <p:nvPr/>
        </p:nvCxnSpPr>
        <p:spPr bwMode="auto">
          <a:xfrm>
            <a:off x="9714916" y="5082054"/>
            <a:ext cx="39783" cy="307337"/>
          </a:xfrm>
          <a:prstGeom prst="line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69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48C1DC-7E81-470E-8065-3BA6E501647E}"/>
              </a:ext>
            </a:extLst>
          </p:cNvPr>
          <p:cNvSpPr/>
          <p:nvPr/>
        </p:nvSpPr>
        <p:spPr>
          <a:xfrm>
            <a:off x="1266316" y="555049"/>
            <a:ext cx="7813958" cy="1057238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480" tIns="118810" rIns="228480" bIns="1188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304">
              <a:defRPr/>
            </a:pPr>
            <a:endParaRPr lang="en-US" sz="1998" dirty="0">
              <a:solidFill>
                <a:schemeClr val="tx1"/>
              </a:solidFill>
              <a:latin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8CE6FA-92B3-604B-AE88-3813913D0659}"/>
              </a:ext>
            </a:extLst>
          </p:cNvPr>
          <p:cNvSpPr txBox="1"/>
          <p:nvPr/>
        </p:nvSpPr>
        <p:spPr>
          <a:xfrm>
            <a:off x="1434094" y="769369"/>
            <a:ext cx="754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304">
              <a:defRPr/>
            </a:pPr>
            <a:r>
              <a:rPr lang="en-US" sz="3600" dirty="0">
                <a:latin typeface="Arial Black" panose="020B0604020202020204" pitchFamily="34" charset="0"/>
              </a:rPr>
              <a:t> Conclusion</a:t>
            </a:r>
          </a:p>
          <a:p>
            <a:pPr algn="ctr" defTabSz="913304">
              <a:defRPr/>
            </a:pPr>
            <a:endParaRPr lang="en-US" sz="3600" dirty="0">
              <a:latin typeface="Arial Black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B2BE-15E4-4FFA-AD94-3086CDA67F49}"/>
              </a:ext>
            </a:extLst>
          </p:cNvPr>
          <p:cNvSpPr txBox="1"/>
          <p:nvPr/>
        </p:nvSpPr>
        <p:spPr>
          <a:xfrm>
            <a:off x="9527942" y="936796"/>
            <a:ext cx="2573274" cy="694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spc="40" dirty="0">
                <a:solidFill>
                  <a:srgbClr val="000000"/>
                </a:solidFill>
                <a:latin typeface="Arial" charset="0"/>
              </a:rPr>
              <a:t>Key   </a:t>
            </a:r>
            <a:r>
              <a:rPr lang="en-US" sz="2000" u="sng" spc="40" dirty="0">
                <a:solidFill>
                  <a:srgbClr val="1A591E"/>
                </a:solidFill>
                <a:latin typeface="Arial" charset="0"/>
              </a:rPr>
              <a:t>Highlights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E7C7E9-9F94-4E94-A2D9-EFEA1F2CD27C}"/>
              </a:ext>
            </a:extLst>
          </p:cNvPr>
          <p:cNvSpPr/>
          <p:nvPr/>
        </p:nvSpPr>
        <p:spPr>
          <a:xfrm>
            <a:off x="90786" y="555049"/>
            <a:ext cx="1175531" cy="1058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571A5C3-293A-433E-8ECC-2B8732B04159}"/>
              </a:ext>
            </a:extLst>
          </p:cNvPr>
          <p:cNvSpPr/>
          <p:nvPr/>
        </p:nvSpPr>
        <p:spPr>
          <a:xfrm rot="5400000">
            <a:off x="1188168" y="933040"/>
            <a:ext cx="449755" cy="30243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Graphic 22" descr="Group brainstorm with solid fill">
            <a:extLst>
              <a:ext uri="{FF2B5EF4-FFF2-40B4-BE49-F238E27FC236}">
                <a16:creationId xmlns:a16="http://schemas.microsoft.com/office/drawing/2014/main" id="{1305C88F-E844-49D6-A575-3C8FBF0F5D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1114" y="627054"/>
            <a:ext cx="914400" cy="914400"/>
          </a:xfrm>
          <a:prstGeom prst="rect">
            <a:avLst/>
          </a:prstGeom>
        </p:spPr>
      </p:pic>
      <p:pic>
        <p:nvPicPr>
          <p:cNvPr id="8" name="Graphic 7" descr="A desk lamp">
            <a:extLst>
              <a:ext uri="{FF2B5EF4-FFF2-40B4-BE49-F238E27FC236}">
                <a16:creationId xmlns:a16="http://schemas.microsoft.com/office/drawing/2014/main" id="{18AD8961-994E-4A3F-A4C7-DFFD833204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12293" y="378942"/>
            <a:ext cx="1691051" cy="13389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FE038B-7247-4B36-8D04-42C001A45619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604020202020204" pitchFamily="34" charset="0"/>
              </a:rPr>
              <a:t>      Ottumwa City Traffic Proposal					</a:t>
            </a:r>
          </a:p>
        </p:txBody>
      </p:sp>
      <p:pic>
        <p:nvPicPr>
          <p:cNvPr id="18" name="Graphic 17" descr="Traffic light outline">
            <a:extLst>
              <a:ext uri="{FF2B5EF4-FFF2-40B4-BE49-F238E27FC236}">
                <a16:creationId xmlns:a16="http://schemas.microsoft.com/office/drawing/2014/main" id="{F8E81476-C41D-416D-BB8E-FD69876ED52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19" name="Graphique 86" descr="Car">
            <a:extLst>
              <a:ext uri="{FF2B5EF4-FFF2-40B4-BE49-F238E27FC236}">
                <a16:creationId xmlns:a16="http://schemas.microsoft.com/office/drawing/2014/main" id="{39B8ACEE-2D48-4F5F-A7EB-E7DC169804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25" name="Graphic 24" descr="Construction Barricade outline">
            <a:extLst>
              <a:ext uri="{FF2B5EF4-FFF2-40B4-BE49-F238E27FC236}">
                <a16:creationId xmlns:a16="http://schemas.microsoft.com/office/drawing/2014/main" id="{1A351E88-B20B-4A17-9A5F-0F5083DC8D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494D4-C45F-4C15-B73C-E5A27BC13B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1FD489-0A98-4ECA-BF19-801F9739B55F}"/>
              </a:ext>
            </a:extLst>
          </p:cNvPr>
          <p:cNvSpPr txBox="1"/>
          <p:nvPr/>
        </p:nvSpPr>
        <p:spPr>
          <a:xfrm>
            <a:off x="90786" y="2557758"/>
            <a:ext cx="11831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</a:rPr>
              <a:t>Safety risk reduction</a:t>
            </a: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</a:rPr>
              <a:t>Future Growth opportunity</a:t>
            </a: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</a:rPr>
              <a:t>Start the HWY 34 construction in Ottumwa</a:t>
            </a: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3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237</Words>
  <Application>Microsoft Office PowerPoint</Application>
  <PresentationFormat>Widescreen</PresentationFormat>
  <Paragraphs>70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Javanese Text</vt:lpstr>
      <vt:lpstr>JD Sans Pro</vt:lpstr>
      <vt:lpstr>JD Sans Pro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Sadowski Troy S</dc:creator>
  <cp:lastModifiedBy>Tom Lazio</cp:lastModifiedBy>
  <cp:revision>42</cp:revision>
  <dcterms:created xsi:type="dcterms:W3CDTF">2021-09-27T15:49:13Z</dcterms:created>
  <dcterms:modified xsi:type="dcterms:W3CDTF">2021-10-01T15:23:05Z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8fff8-b053-4fb1-90cd-f0bc93ae9791_Enabled">
    <vt:lpwstr>true</vt:lpwstr>
  </property>
  <property fmtid="{D5CDD505-2E9C-101B-9397-08002B2CF9AE}" pid="3" name="MSIP_Label_6388fff8-b053-4fb1-90cd-f0bc93ae9791_SetDate">
    <vt:lpwstr>2021-09-30T20:17:19Z</vt:lpwstr>
  </property>
  <property fmtid="{D5CDD505-2E9C-101B-9397-08002B2CF9AE}" pid="4" name="MSIP_Label_6388fff8-b053-4fb1-90cd-f0bc93ae9791_Method">
    <vt:lpwstr>Privileged</vt:lpwstr>
  </property>
  <property fmtid="{D5CDD505-2E9C-101B-9397-08002B2CF9AE}" pid="5" name="MSIP_Label_6388fff8-b053-4fb1-90cd-f0bc93ae9791_Name">
    <vt:lpwstr>Company Use</vt:lpwstr>
  </property>
  <property fmtid="{D5CDD505-2E9C-101B-9397-08002B2CF9AE}" pid="6" name="MSIP_Label_6388fff8-b053-4fb1-90cd-f0bc93ae9791_SiteId">
    <vt:lpwstr>39b03722-b836-496a-85ec-850f0957ca6b</vt:lpwstr>
  </property>
  <property fmtid="{D5CDD505-2E9C-101B-9397-08002B2CF9AE}" pid="7" name="MSIP_Label_6388fff8-b053-4fb1-90cd-f0bc93ae9791_ActionId">
    <vt:lpwstr>fa07f480-bf3a-4d3c-b08b-1ac19db8e027</vt:lpwstr>
  </property>
  <property fmtid="{D5CDD505-2E9C-101B-9397-08002B2CF9AE}" pid="8" name="MSIP_Label_6388fff8-b053-4fb1-90cd-f0bc93ae9791_ContentBits">
    <vt:lpwstr>2</vt:lpwstr>
  </property>
</Properties>
</file>