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81" r:id="rId3"/>
    <p:sldId id="278" r:id="rId4"/>
    <p:sldId id="264" r:id="rId5"/>
    <p:sldId id="273" r:id="rId6"/>
    <p:sldId id="272" r:id="rId7"/>
    <p:sldId id="279" r:id="rId8"/>
    <p:sldId id="263" r:id="rId9"/>
    <p:sldId id="266" r:id="rId10"/>
    <p:sldId id="265" r:id="rId11"/>
    <p:sldId id="271" r:id="rId12"/>
    <p:sldId id="270" r:id="rId13"/>
    <p:sldId id="28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3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91" y="6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8A92D-4901-4462-AB4B-A81ED2A07C93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CEB4C-BCA7-4FF9-9F74-92247DCE4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4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C7F5-A5F3-4492-A35C-C00ADF447A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35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36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5989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55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24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43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58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69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9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4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76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31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10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75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3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2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FC652-FFD3-4BEB-93BC-5C40EA9665DB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45042-2CF5-4373-8554-731920E26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564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hyperlink" Target="https://reactor.ctre.iastate.edu/index.php/crash/motorcycle-crashes-in-iowa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eactor.ctre.iastate.edu/index.php/crash/motorcycle-crashes-in-iowa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XhVLcc36N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9FBFE7-0EE7-6B49-BBD8-4654CFF97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0" y="247724"/>
            <a:ext cx="12192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Motorcycle Safety in Iowa</a:t>
            </a:r>
          </a:p>
        </p:txBody>
      </p:sp>
      <p:sp>
        <p:nvSpPr>
          <p:cNvPr id="5" name="Rectangle 4"/>
          <p:cNvSpPr/>
          <p:nvPr/>
        </p:nvSpPr>
        <p:spPr>
          <a:xfrm>
            <a:off x="1593865" y="1015303"/>
            <a:ext cx="3100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2018 Motorcycle Safety Forum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593865" y="1305829"/>
            <a:ext cx="2403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</a:rPr>
              <a:t>Bonnie Castillo</a:t>
            </a:r>
            <a:endParaRPr lang="en-US" sz="2800" b="1" dirty="0"/>
          </a:p>
        </p:txBody>
      </p:sp>
      <p:pic>
        <p:nvPicPr>
          <p:cNvPr id="8" name="Picture 7" descr="ctreisustacked"/>
          <p:cNvPicPr>
            <a:picLocks noChangeAspect="1" noChangeArrowheads="1"/>
          </p:cNvPicPr>
          <p:nvPr/>
        </p:nvPicPr>
        <p:blipFill rotWithShape="1">
          <a:blip r:embed="rId3" cstate="print"/>
          <a:srcRect b="38964"/>
          <a:stretch/>
        </p:blipFill>
        <p:spPr bwMode="auto">
          <a:xfrm>
            <a:off x="11097608" y="6187429"/>
            <a:ext cx="669601" cy="5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554" y="6235943"/>
            <a:ext cx="2315079" cy="4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96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 r="928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7227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1160" y="640056"/>
            <a:ext cx="1196339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8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56%</a:t>
            </a:r>
            <a:r>
              <a:rPr lang="en-US" sz="4000" dirty="0"/>
              <a:t> of crashes are between Friday and Sunday</a:t>
            </a:r>
            <a:endParaRPr lang="en-US" sz="4000" b="1" i="1" dirty="0"/>
          </a:p>
          <a:p>
            <a:pPr algn="ctr"/>
            <a:endParaRPr lang="en-US" sz="5400" b="1" i="1" dirty="0"/>
          </a:p>
          <a:p>
            <a:pPr algn="ctr"/>
            <a:r>
              <a:rPr lang="en-US" sz="8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1/3</a:t>
            </a:r>
            <a:r>
              <a:rPr lang="en-US" sz="5400" dirty="0"/>
              <a:t> </a:t>
            </a:r>
            <a:r>
              <a:rPr lang="en-US" sz="4000" dirty="0"/>
              <a:t>of crashes are between 3 and 6pm</a:t>
            </a:r>
          </a:p>
          <a:p>
            <a:pPr algn="ctr"/>
            <a:endParaRPr lang="en-US" sz="5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62559" y="224558"/>
            <a:ext cx="18598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075128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400" y="937117"/>
            <a:ext cx="41645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Tool provides: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Interactive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User defined results based on selection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Ability to easily access data</a:t>
            </a:r>
          </a:p>
        </p:txBody>
      </p:sp>
      <p:sp>
        <p:nvSpPr>
          <p:cNvPr id="7" name="Rectangle 6"/>
          <p:cNvSpPr/>
          <p:nvPr/>
        </p:nvSpPr>
        <p:spPr>
          <a:xfrm>
            <a:off x="2551032" y="6375399"/>
            <a:ext cx="8002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https://reactor.ctre.iastate.edu/index.php/crash/motorcycle-crashes-in-iowa/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Picture 7" descr="ctreisustacked"/>
          <p:cNvPicPr>
            <a:picLocks noChangeAspect="1" noChangeArrowheads="1"/>
          </p:cNvPicPr>
          <p:nvPr/>
        </p:nvPicPr>
        <p:blipFill rotWithShape="1">
          <a:blip r:embed="rId5" cstate="print"/>
          <a:srcRect b="38964"/>
          <a:stretch/>
        </p:blipFill>
        <p:spPr bwMode="auto">
          <a:xfrm>
            <a:off x="11391363" y="5690707"/>
            <a:ext cx="669601" cy="5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21" y="6272160"/>
            <a:ext cx="2315079" cy="420924"/>
          </a:xfrm>
          <a:prstGeom prst="rect">
            <a:avLst/>
          </a:prstGeom>
        </p:spPr>
      </p:pic>
      <p:pic>
        <p:nvPicPr>
          <p:cNvPr id="5" name="motorcycle0003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5737" y="111871"/>
            <a:ext cx="7315228" cy="60621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36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629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Can use data visualization to make data interactive and user defined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632" y="1509732"/>
            <a:ext cx="6011964" cy="48656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51032" y="6375399"/>
            <a:ext cx="8002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https://reactor.ctre.iastate.edu/index.php/crash/motorcycle-crashes-in-iowa/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Picture 7" descr="ctreisustacked"/>
          <p:cNvPicPr>
            <a:picLocks noChangeAspect="1" noChangeArrowheads="1"/>
          </p:cNvPicPr>
          <p:nvPr/>
        </p:nvPicPr>
        <p:blipFill rotWithShape="1">
          <a:blip r:embed="rId4" cstate="print"/>
          <a:srcRect b="38964"/>
          <a:stretch/>
        </p:blipFill>
        <p:spPr bwMode="auto">
          <a:xfrm>
            <a:off x="11391363" y="5690707"/>
            <a:ext cx="669601" cy="51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21" y="6272160"/>
            <a:ext cx="2315079" cy="4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06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9B77C-62DD-40BB-8D93-8EA6157A4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9030" y="1803405"/>
            <a:ext cx="7141369" cy="1825096"/>
          </a:xfrm>
        </p:spPr>
        <p:txBody>
          <a:bodyPr/>
          <a:lstStyle/>
          <a:p>
            <a:r>
              <a:rPr lang="en-US" dirty="0"/>
              <a:t>Questions </a:t>
            </a:r>
          </a:p>
        </p:txBody>
      </p:sp>
    </p:spTree>
    <p:extLst>
      <p:ext uri="{BB962C8B-B14F-4D97-AF65-F5344CB8AC3E}">
        <p14:creationId xmlns:p14="http://schemas.microsoft.com/office/powerpoint/2010/main" val="1781048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XhVLcc36Nk">
            <a:hlinkClick r:id="" action="ppaction://media"/>
            <a:extLst>
              <a:ext uri="{FF2B5EF4-FFF2-40B4-BE49-F238E27FC236}">
                <a16:creationId xmlns:a16="http://schemas.microsoft.com/office/drawing/2014/main" id="{05E07968-229A-41F0-B88E-08C651A5D5E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15393" y="1178719"/>
            <a:ext cx="6971507" cy="522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47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CD459-DEB5-4C41-8FDB-DF370D9A2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308769" cy="1293028"/>
          </a:xfrm>
        </p:spPr>
        <p:txBody>
          <a:bodyPr/>
          <a:lstStyle/>
          <a:p>
            <a:r>
              <a:rPr lang="en-US" dirty="0"/>
              <a:t>Motorcycle Crash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599EC3-205B-4AAF-92A1-F5407A329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6" y="1953159"/>
            <a:ext cx="5158878" cy="402431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9830AD-F426-4AD9-92A9-9977960AEC3D}"/>
              </a:ext>
            </a:extLst>
          </p:cNvPr>
          <p:cNvSpPr/>
          <p:nvPr/>
        </p:nvSpPr>
        <p:spPr>
          <a:xfrm>
            <a:off x="201880" y="2173185"/>
            <a:ext cx="87818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2015 – 2017 Data </a:t>
            </a:r>
          </a:p>
          <a:p>
            <a:r>
              <a:rPr lang="en-US" sz="2800" dirty="0"/>
              <a:t>3,067 Motorcycle Crashes </a:t>
            </a:r>
          </a:p>
          <a:p>
            <a:r>
              <a:rPr lang="en-US" sz="2800" dirty="0"/>
              <a:t>140 Fatalities </a:t>
            </a:r>
          </a:p>
          <a:p>
            <a:r>
              <a:rPr lang="en-US" sz="2800" dirty="0"/>
              <a:t>686 Serious Injuries</a:t>
            </a:r>
          </a:p>
          <a:p>
            <a:r>
              <a:rPr lang="en-US" sz="2800" dirty="0"/>
              <a:t>48.6% Single Motorcycle</a:t>
            </a:r>
          </a:p>
          <a:p>
            <a:r>
              <a:rPr lang="en-US" sz="2800" dirty="0"/>
              <a:t>48.1% Motorcycle/Other Vehicle</a:t>
            </a:r>
          </a:p>
          <a:p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1526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7227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2559" y="224558"/>
            <a:ext cx="2530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Curves</a:t>
            </a: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901" y="1244600"/>
            <a:ext cx="1145963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8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54%</a:t>
            </a:r>
            <a:r>
              <a:rPr lang="en-US" sz="4000" dirty="0"/>
              <a:t> of fatal crashes are on curves</a:t>
            </a:r>
          </a:p>
          <a:p>
            <a:pPr algn="ctr"/>
            <a:endParaRPr lang="en-US" sz="4000" b="1" i="1" dirty="0"/>
          </a:p>
          <a:p>
            <a:pPr algn="ctr"/>
            <a:endParaRPr lang="en-US" sz="5400" b="1" i="1" dirty="0"/>
          </a:p>
        </p:txBody>
      </p:sp>
    </p:spTree>
    <p:extLst>
      <p:ext uri="{BB962C8B-B14F-4D97-AF65-F5344CB8AC3E}">
        <p14:creationId xmlns:p14="http://schemas.microsoft.com/office/powerpoint/2010/main" val="4080994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7E136-0E5E-8143-AD6D-1E1CE37475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2" b="4348"/>
          <a:stretch/>
        </p:blipFill>
        <p:spPr>
          <a:xfrm rot="10800000">
            <a:off x="0" y="-2"/>
            <a:ext cx="12192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7227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1160" y="640056"/>
            <a:ext cx="11963399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8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15%</a:t>
            </a:r>
            <a:r>
              <a:rPr lang="en-US" sz="4000" dirty="0"/>
              <a:t> of single motorcycle crashes involved alcohol or drugs</a:t>
            </a:r>
            <a:endParaRPr lang="en-US" sz="4000" b="1" i="1" dirty="0"/>
          </a:p>
          <a:p>
            <a:pPr algn="ctr"/>
            <a:endParaRPr lang="en-US" sz="5400" b="1" i="1" dirty="0"/>
          </a:p>
          <a:p>
            <a:pPr algn="ctr"/>
            <a:r>
              <a:rPr lang="en-US" sz="4000" dirty="0"/>
              <a:t>For comparison, </a:t>
            </a:r>
            <a:r>
              <a:rPr lang="en-US" sz="6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7%</a:t>
            </a:r>
            <a:r>
              <a:rPr lang="en-US" sz="4000" dirty="0"/>
              <a:t> of single vehicle, non-motorcycle crashes involved alcohol or drugs</a:t>
            </a:r>
          </a:p>
          <a:p>
            <a:pPr algn="ctr"/>
            <a:endParaRPr lang="en-US" sz="54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62559" y="224558"/>
            <a:ext cx="4857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Drugs/Alcohol</a:t>
            </a:r>
          </a:p>
        </p:txBody>
      </p:sp>
    </p:spTree>
    <p:extLst>
      <p:ext uri="{BB962C8B-B14F-4D97-AF65-F5344CB8AC3E}">
        <p14:creationId xmlns:p14="http://schemas.microsoft.com/office/powerpoint/2010/main" val="659930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A148F1-40B1-DA4D-9703-EC1D153A6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5760" y="1280113"/>
            <a:ext cx="1196339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8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51%</a:t>
            </a:r>
            <a:r>
              <a:rPr lang="en-US" sz="4000" dirty="0"/>
              <a:t> of single motorcycle crashes drivers between </a:t>
            </a:r>
            <a:r>
              <a:rPr lang="en-US" sz="5400" b="1" i="1" dirty="0"/>
              <a:t>age of 40 and 64</a:t>
            </a:r>
          </a:p>
          <a:p>
            <a:pPr algn="ctr"/>
            <a:endParaRPr lang="en-US" sz="54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62559" y="224558"/>
            <a:ext cx="1484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Age</a:t>
            </a:r>
          </a:p>
        </p:txBody>
      </p:sp>
    </p:spTree>
    <p:extLst>
      <p:ext uri="{BB962C8B-B14F-4D97-AF65-F5344CB8AC3E}">
        <p14:creationId xmlns:p14="http://schemas.microsoft.com/office/powerpoint/2010/main" val="36854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5356" y="748262"/>
            <a:ext cx="8610600" cy="1293028"/>
          </a:xfrm>
        </p:spPr>
        <p:txBody>
          <a:bodyPr/>
          <a:lstStyle/>
          <a:p>
            <a:r>
              <a:rPr lang="en-US" dirty="0"/>
              <a:t>2005 – 295 -39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3887" y="1116479"/>
            <a:ext cx="4274386" cy="5130690"/>
          </a:xfrm>
        </p:spPr>
      </p:pic>
      <p:sp>
        <p:nvSpPr>
          <p:cNvPr id="8" name="TextBox 7"/>
          <p:cNvSpPr txBox="1"/>
          <p:nvPr/>
        </p:nvSpPr>
        <p:spPr>
          <a:xfrm>
            <a:off x="6858000" y="2041290"/>
            <a:ext cx="4462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Jon David Jones, 43, of Waukee died October 1, 2005, from injuries received in a motorcycle accident on Interstate 35 south of Osceola.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72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257" t="59567" r="26376" b="6906"/>
          <a:stretch/>
        </p:blipFill>
        <p:spPr>
          <a:xfrm>
            <a:off x="-38100" y="-1"/>
            <a:ext cx="12230100" cy="6872273"/>
          </a:xfrm>
          <a:prstGeom prst="rect">
            <a:avLst/>
          </a:prstGeom>
          <a:effectLst/>
        </p:spPr>
      </p:pic>
      <p:sp>
        <p:nvSpPr>
          <p:cNvPr id="4" name="Rectangle 3"/>
          <p:cNvSpPr/>
          <p:nvPr/>
        </p:nvSpPr>
        <p:spPr>
          <a:xfrm>
            <a:off x="-38100" y="0"/>
            <a:ext cx="12230100" cy="687227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2559" y="224558"/>
            <a:ext cx="10909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Motorcycle Crashes with Another Vehicles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901" y="1244600"/>
            <a:ext cx="1145963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For accidents involving another vehicle,</a:t>
            </a:r>
          </a:p>
          <a:p>
            <a:pPr algn="ctr"/>
            <a:endParaRPr lang="en-US" sz="4000" dirty="0"/>
          </a:p>
          <a:p>
            <a:pPr algn="ctr"/>
            <a:r>
              <a:rPr lang="en-US" sz="8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58%</a:t>
            </a:r>
            <a:r>
              <a:rPr lang="en-US" sz="4000" dirty="0"/>
              <a:t> of motorcycle drivers had </a:t>
            </a:r>
          </a:p>
          <a:p>
            <a:pPr algn="ctr"/>
            <a:r>
              <a:rPr lang="en-US" sz="5400" b="1" i="1" dirty="0"/>
              <a:t>no improper action  </a:t>
            </a:r>
          </a:p>
        </p:txBody>
      </p:sp>
    </p:spTree>
    <p:extLst>
      <p:ext uri="{BB962C8B-B14F-4D97-AF65-F5344CB8AC3E}">
        <p14:creationId xmlns:p14="http://schemas.microsoft.com/office/powerpoint/2010/main" val="2381891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314" b="22222"/>
          <a:stretch/>
        </p:blipFill>
        <p:spPr>
          <a:xfrm>
            <a:off x="-82295" y="18287"/>
            <a:ext cx="12274295" cy="6839713"/>
          </a:xfrm>
          <a:prstGeom prst="rect">
            <a:avLst/>
          </a:prstGeom>
          <a:effectLst/>
        </p:spPr>
      </p:pic>
      <p:sp>
        <p:nvSpPr>
          <p:cNvPr id="4" name="Rectangle 3"/>
          <p:cNvSpPr/>
          <p:nvPr/>
        </p:nvSpPr>
        <p:spPr>
          <a:xfrm>
            <a:off x="-82295" y="0"/>
            <a:ext cx="12274295" cy="687227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5549" y="1244600"/>
            <a:ext cx="11536984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dirty="0"/>
          </a:p>
          <a:p>
            <a:pPr algn="ctr"/>
            <a:r>
              <a:rPr lang="en-US" sz="8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32%</a:t>
            </a:r>
            <a:r>
              <a:rPr lang="en-US" sz="4000" dirty="0"/>
              <a:t> of non-motorcycles involved are turning </a:t>
            </a:r>
            <a:r>
              <a:rPr lang="en-US" sz="5400" b="1" i="1" dirty="0"/>
              <a:t>left</a:t>
            </a:r>
          </a:p>
          <a:p>
            <a:pPr algn="ctr"/>
            <a:endParaRPr lang="en-US" sz="2000" b="1" i="1" dirty="0"/>
          </a:p>
          <a:p>
            <a:pPr algn="ctr"/>
            <a:r>
              <a:rPr lang="en-US" sz="8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74%</a:t>
            </a:r>
            <a:r>
              <a:rPr lang="en-US" sz="5400" dirty="0"/>
              <a:t> </a:t>
            </a:r>
            <a:r>
              <a:rPr lang="en-US" sz="4000" dirty="0"/>
              <a:t>of motorcycles are moving essentially </a:t>
            </a:r>
            <a:r>
              <a:rPr lang="en-US" sz="5400" b="1" i="1" dirty="0"/>
              <a:t>straight</a:t>
            </a:r>
          </a:p>
          <a:p>
            <a:pPr algn="ctr"/>
            <a:endParaRPr lang="en-US" sz="5400" b="1" i="1" dirty="0"/>
          </a:p>
          <a:p>
            <a:pPr algn="ctr"/>
            <a:endParaRPr lang="en-US" sz="4000" dirty="0"/>
          </a:p>
          <a:p>
            <a:pPr algn="ctr"/>
            <a:endParaRPr lang="en-US" sz="4000" b="1" i="1" dirty="0"/>
          </a:p>
          <a:p>
            <a:pPr algn="ctr"/>
            <a:endParaRPr lang="en-US" sz="5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62559" y="224558"/>
            <a:ext cx="4677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Intersections</a:t>
            </a:r>
          </a:p>
        </p:txBody>
      </p:sp>
    </p:spTree>
    <p:extLst>
      <p:ext uri="{BB962C8B-B14F-4D97-AF65-F5344CB8AC3E}">
        <p14:creationId xmlns:p14="http://schemas.microsoft.com/office/powerpoint/2010/main" val="1346518875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1826</TotalTime>
  <Words>239</Words>
  <Application>Microsoft Office PowerPoint</Application>
  <PresentationFormat>Widescreen</PresentationFormat>
  <Paragraphs>56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Century Gothic</vt:lpstr>
      <vt:lpstr>Vapor Trail</vt:lpstr>
      <vt:lpstr>PowerPoint Presentation</vt:lpstr>
      <vt:lpstr>PowerPoint Presentation</vt:lpstr>
      <vt:lpstr>Motorcycle Crash data</vt:lpstr>
      <vt:lpstr>PowerPoint Presentation</vt:lpstr>
      <vt:lpstr>PowerPoint Presentation</vt:lpstr>
      <vt:lpstr>PowerPoint Presentation</vt:lpstr>
      <vt:lpstr>2005 – 295 -39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Knickerbocker, Skylar [ITRNS]</dc:creator>
  <cp:lastModifiedBy>Castillo, Bonnie</cp:lastModifiedBy>
  <cp:revision>28</cp:revision>
  <dcterms:created xsi:type="dcterms:W3CDTF">2018-05-07T15:59:12Z</dcterms:created>
  <dcterms:modified xsi:type="dcterms:W3CDTF">2018-05-10T13:16:34Z</dcterms:modified>
</cp:coreProperties>
</file>