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60" r:id="rId7"/>
    <p:sldId id="272" r:id="rId8"/>
    <p:sldId id="27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7FFEB-66E2-4E8B-B1DE-8198E2E28CB6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C077B-1054-44F3-9121-51CD14D9B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880D4-9038-450B-9A1D-B14EF6C941FC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85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19A6-4F23-4655-98BB-CB472C42F819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8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5E4A-D8F2-4748-82EB-16284A12D261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7C1CA-A885-4F6E-AD5C-6FD78AA5EBF2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00C0-F9E8-4010-B2F3-9CF330B726B5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49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B081-CADA-417D-8FDA-144B5CAD7436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922B-A7F4-4989-85E9-9A8900983986}" type="datetime1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0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D506-DDFD-4E6F-BB0F-AF49DB8E65AD}" type="datetime1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3E16-B8D3-405F-979B-FB571A418F13}" type="datetime1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6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01E135-46BC-46FD-9328-46FF2E429AB6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0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1907-9F44-4586-BC97-9C0057C0DEB5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8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394E-98D0-4DFE-ABAE-D5137F1F5386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3ED210-A5E3-49B2-BF95-3C29F921EFD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65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74B8-BDAC-42A2-8E0E-DA091E4DA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Report on the Impact of Electric Vehicles on the Road Use Tax Fund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8EFE4B-A58E-4777-A511-7285EFDD8A90}"/>
              </a:ext>
            </a:extLst>
          </p:cNvPr>
          <p:cNvSpPr txBox="1"/>
          <p:nvPr/>
        </p:nvSpPr>
        <p:spPr>
          <a:xfrm>
            <a:off x="1082180" y="4538444"/>
            <a:ext cx="1009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March 8, 2019 Iowa Freight Advisory Council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FBDE8-7DFE-4703-9F63-FABE4516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Mitigation 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Index fuel tax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Multiple states have implemented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Inflation rate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Wholesale price of fuel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Fuel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Easily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Would impact all users of liquid motor fuel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Constitutionally protected for transportation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Would not capture BEV or PHEV driving under electric power</a:t>
            </a:r>
          </a:p>
          <a:p>
            <a:pPr marL="201168" lvl="1" indent="0">
              <a:buNone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52105-0678-4AD5-83F0-2E20380B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Mitigation Alternatives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Add a per Kilowatt Hour (kWh) excise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One state has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Consistent with idea of collecting excise tax on motor fuels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Based on vehicle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Captures passenger and commercial vehicles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Captures in and out of state vehicles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Difficult to implement on residential charging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327D9-9E12-4FEA-8A24-8403CDC7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4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Mitigation Alternatives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Add a mileage based user fee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 states have implemented on a statewide basis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Not subject to fuel type and vehicle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Based on vehicle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 national system in place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Privacy concerns with technologically based GPS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Non GPS solutions require additional administrative effort to implement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1CCF2-5054-4744-A5B8-9BFF2C0A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0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Mitigation Alternatives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Add Supplemental registration fee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19 states have implemented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Annual rates vary from $50 to $200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Applied to BEV and/or PHEV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Easily administered through existing registration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Constitutionally protected for transportation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Would not address out of state passenger vehicles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Not directly based on system usage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45B46-CA11-4D02-A533-8D89F24F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6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Mitigation Alternatives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Add a hydrogen fuel excise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Six states have implemented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Consistent with idea of collecting excise tax on motor fuels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Based on vehicle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Captures passenger and commercial vehicles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Captures in and out of state vehicles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AB1E7-5242-43DD-8FA2-351509BC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Study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sz="2400" dirty="0"/>
              <a:t>Best long term solution is implementation of national level mileage based user fee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Iowa DOT did not recommend implementation of mileage based user fee as a single state 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Recommendation 1 – Add a per kWh fee excise tax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Recommended rate of $0.026 per kWh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Based on efficiency of BEV class 8 trucks (33,001 pounds and heavier)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Results in paying tax roughly equivalent to average diesel class 8 truck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Rate would be higher if based on efficiency of passenger BEV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Would apply only at non residential charging locations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Burdensome to meter and collect revenue from all potential residential charging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Utilize taxing system similar to existing LNG and LPG (point of sale collections)</a:t>
            </a:r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8A649-65E2-4D5C-A117-ED115673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7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Study Recommendations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Recommendation 2 – Add a supplemental registration fee for passenger 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Intended to mitigate user fees lost due to home charging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Would apply to electric passenger vehicles weighing less than 10,000 pounds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/>
              <a:t>This is consistent with the weight/value methodology used for collecting annual registration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Rate based on liquid fuel tax collected from average passenger vehicle in Iowa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/>
              <a:t>Adjusted downward by ~15 percent to account for non residential charging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/>
              <a:t>BEV - $130 per year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/>
              <a:t>PHEV - $65 per year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/>
              <a:t>Electric motorcycle - $9 per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Recommendation 3 – Add a hydrogen fuel excise tax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Recommended rate is $0.65 per diesel gallon equivalent (2.49 pounds of hydrogen)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700" dirty="0"/>
              <a:t>Based on efficiency of hydrogen fuel cell class 8 trucks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Assumed to achieve ~13 miles per diesel gallon equivalent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Utilize taxing system similar to existing LNG and LPG (point of sale collections)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F3C071-7E14-406C-AA58-ACD605C3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3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Legislative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Bills implementing the study recommendations have been submitted in the Iowa House (HSB197) and Senate (SSB1208)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House and Senate subcommittees have recommended passage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House bill has been amended to phase in supplemental registration fees over three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current bill be passed this session implementation would begin: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Supplemental registration fee – January 1,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Hydrogen fuel excise tax – January 1,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 kWh fee excise tax – July 1, 2020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20A5D-129C-41A0-A5A2-CEF4CD3B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7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Background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Iowa DOT required to develop report estimating impacts to Road Use Tax Fund due to high efficiency vehicles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Report included estimated impacts, evaluation of mitigation alternatives, and mitigation recommendations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Iowa DOT provided report to the Iowa Legislature on December 31,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Study evaluated electric, hybrid, and hydrogen fuel cell vehicles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E93C25-FEC9-487E-A808-0678B10CD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7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Background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Iowa fuel taxes make up approximately 45 percent of state RUTF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Fuel tax is declining due to increases in fuel efficiency and growth in electric vehicle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Electric vehicle (EV) marketplace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Hybrid electric vehicles (HEV) such as the Toyota Prius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Limited ability to travel under electric power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No ability to charge from outside 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Battery electric vehicles (BEV) such as Nissan Leaf and Tesla Model 3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No internal combustion drivetrain components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Charged from external sources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4F1F2-9CC1-439B-A395-DDFDFEB1C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0DEC-3D97-4A5B-BA15-19F5ED26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CB450-35FA-4D8C-86C0-5754106FD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Electric vehicle (EV) marketplace also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Plug-in hybrid electric vehicles (PHEV) such as Chevrolet Volt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Both internal combustion and electrical drivetrain components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Can be propelled by electric drivetrain only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Charged from external 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Hydrogen fuel cell electric vehicles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Utilize on board hydrogen to generate electricity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0CC7D-F097-4095-A79B-46328AB1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7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Electric Vehicle Market Conditions - Iowa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 of July 1, 2018 Iowa EV registrations totaled: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BEV – approximately 700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PHEV – approximately 1,750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As of December 30, 2018 Iowa EV registrations totaled: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BEV – approximately 1,050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PHEV – approximately 2,000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Growth of approximately 25 percent in 6 months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Likely factors impacting growth: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Increased model availability (Tesla Model 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Availability of charging infrastructure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ECE317-4D08-435E-B379-3F210E5B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04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Iowa RUTF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Revenue impacts were forecasted for passenger and commercial vehicles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Low, medium, and high forecasts were produced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Passenger vehicle EV growth assumptions were based on national level forecasts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Adjusted to account for Iowa’s current EV fleet and EV market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Assumed a gradual transition from PHEV to BEV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Likely underestimated the transition to BEV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Forecast of passenger EVs ranged from approximately 10 to 33 percent of the passenger vehicle fleet by 2040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51D90-AEA7-4F34-92B9-6A501807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Iowa RUTF Impact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Commercial fleet EV growth assumptions accounted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Later availability of commercial EVs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Quicker fleet turnover than passenger fleet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Forecast of commercial EVs ranged from approximately 5 to 50 percent of the commercial vehicle fleet mileage by 2040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51D90-AEA7-4F34-92B9-6A501807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3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8B47-6FAF-4E7E-AD0A-92260C26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Iowa RUTF Impact Cont.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124CE-C4D8-4248-A831-2AD2E1A4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8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16311E3-A747-4BD8-B61E-FF2423C03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0849" y="1879006"/>
            <a:ext cx="9025510" cy="39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84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DCEC-0A19-45CA-932E-9405BB608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Evaluation of Mitigation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C258-9655-40E2-A534-FA5F0C1C8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Goals for mitigation: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Low administrative 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Equitable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No net change in RUTF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Captures all users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Passenger vehicles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Commercial vehicles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Out-of-state vehicles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2D5E7-64F2-425C-9D00-11120577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210-A5E3-49B2-BF95-3C29F921EF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63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532</TotalTime>
  <Words>1046</Words>
  <Application>Microsoft Office PowerPoint</Application>
  <PresentationFormat>Widescreen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Retrospect</vt:lpstr>
      <vt:lpstr>Report on the Impact of Electric Vehicles on the Road Use Tax Fund</vt:lpstr>
      <vt:lpstr>Background </vt:lpstr>
      <vt:lpstr>Background Cont.</vt:lpstr>
      <vt:lpstr>Background Cont.</vt:lpstr>
      <vt:lpstr>Electric Vehicle Market Conditions - Iowa</vt:lpstr>
      <vt:lpstr>Iowa RUTF Impact</vt:lpstr>
      <vt:lpstr>Iowa RUTF Impact – Cont.</vt:lpstr>
      <vt:lpstr>Iowa RUTF Impact Cont.</vt:lpstr>
      <vt:lpstr>Evaluation of Mitigation Strategies</vt:lpstr>
      <vt:lpstr>Mitigation Alternatives</vt:lpstr>
      <vt:lpstr>Mitigation Alternatives Cont.</vt:lpstr>
      <vt:lpstr>Mitigation Alternatives Cont.</vt:lpstr>
      <vt:lpstr>Mitigation Alternatives Cont.</vt:lpstr>
      <vt:lpstr>Mitigation Alternatives Cont.</vt:lpstr>
      <vt:lpstr>Study Recommendations</vt:lpstr>
      <vt:lpstr>Study Recommendations Cont.</vt:lpstr>
      <vt:lpstr>Legislative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the Impact of Electric Vehicles on the Road Use Tax Fund</dc:title>
  <dc:creator>Matthew Chambers</dc:creator>
  <cp:lastModifiedBy>Chambers, Matthew</cp:lastModifiedBy>
  <cp:revision>30</cp:revision>
  <dcterms:created xsi:type="dcterms:W3CDTF">2019-03-01T17:03:59Z</dcterms:created>
  <dcterms:modified xsi:type="dcterms:W3CDTF">2019-03-07T14:17:54Z</dcterms:modified>
</cp:coreProperties>
</file>